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4"/>
  </p:notesMasterIdLst>
  <p:sldIdLst>
    <p:sldId id="257" r:id="rId2"/>
    <p:sldId id="288" r:id="rId3"/>
    <p:sldId id="289" r:id="rId4"/>
    <p:sldId id="265" r:id="rId5"/>
    <p:sldId id="312" r:id="rId6"/>
    <p:sldId id="306" r:id="rId7"/>
    <p:sldId id="307" r:id="rId8"/>
    <p:sldId id="311" r:id="rId9"/>
    <p:sldId id="318" r:id="rId10"/>
    <p:sldId id="319" r:id="rId11"/>
    <p:sldId id="278" r:id="rId12"/>
    <p:sldId id="287" r:id="rId13"/>
    <p:sldId id="292" r:id="rId14"/>
    <p:sldId id="293" r:id="rId15"/>
    <p:sldId id="294" r:id="rId16"/>
    <p:sldId id="301" r:id="rId17"/>
    <p:sldId id="302" r:id="rId18"/>
    <p:sldId id="303" r:id="rId19"/>
    <p:sldId id="313" r:id="rId20"/>
    <p:sldId id="304" r:id="rId21"/>
    <p:sldId id="314" r:id="rId22"/>
    <p:sldId id="315" r:id="rId23"/>
    <p:sldId id="316" r:id="rId24"/>
    <p:sldId id="317" r:id="rId25"/>
    <p:sldId id="305" r:id="rId26"/>
    <p:sldId id="310" r:id="rId27"/>
    <p:sldId id="297" r:id="rId28"/>
    <p:sldId id="291" r:id="rId29"/>
    <p:sldId id="298" r:id="rId30"/>
    <p:sldId id="300" r:id="rId31"/>
    <p:sldId id="269" r:id="rId32"/>
    <p:sldId id="260"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B83"/>
    <a:srgbClr val="A62242"/>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4660"/>
  </p:normalViewPr>
  <p:slideViewPr>
    <p:cSldViewPr snapToGrid="0">
      <p:cViewPr varScale="1">
        <p:scale>
          <a:sx n="91" d="100"/>
          <a:sy n="91" d="100"/>
        </p:scale>
        <p:origin x="10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8364D48-0C95-4FB6-8CE9-7EA5F69F50DC}" type="datetimeFigureOut">
              <a:rPr lang="en-US" smtClean="0"/>
              <a:t>3/27/2018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C798A-60EA-4F3C-B644-E6CB0105F259}" type="slidenum">
              <a:rPr lang="en-US" smtClean="0"/>
              <a:t>1</a:t>
            </a:fld>
            <a:endParaRPr lang="en-US"/>
          </a:p>
        </p:txBody>
      </p:sp>
    </p:spTree>
    <p:extLst>
      <p:ext uri="{BB962C8B-B14F-4D97-AF65-F5344CB8AC3E}">
        <p14:creationId xmlns:p14="http://schemas.microsoft.com/office/powerpoint/2010/main" val="13989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18</a:t>
            </a:fld>
            <a:endParaRPr lang="en-US" dirty="0"/>
          </a:p>
        </p:txBody>
      </p:sp>
    </p:spTree>
    <p:extLst>
      <p:ext uri="{BB962C8B-B14F-4D97-AF65-F5344CB8AC3E}">
        <p14:creationId xmlns:p14="http://schemas.microsoft.com/office/powerpoint/2010/main" val="4212120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21</a:t>
            </a:fld>
            <a:endParaRPr lang="en-US" dirty="0"/>
          </a:p>
        </p:txBody>
      </p:sp>
    </p:spTree>
    <p:extLst>
      <p:ext uri="{BB962C8B-B14F-4D97-AF65-F5344CB8AC3E}">
        <p14:creationId xmlns:p14="http://schemas.microsoft.com/office/powerpoint/2010/main" val="344845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24</a:t>
            </a:fld>
            <a:endParaRPr lang="en-US" dirty="0"/>
          </a:p>
        </p:txBody>
      </p:sp>
    </p:spTree>
    <p:extLst>
      <p:ext uri="{BB962C8B-B14F-4D97-AF65-F5344CB8AC3E}">
        <p14:creationId xmlns:p14="http://schemas.microsoft.com/office/powerpoint/2010/main" val="3379887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58FC1-F8C8-41D1-8EAB-28A27F4E1556}"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2D20B-9627-4ACA-A581-0A59FC76EABB}"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6F62AC-092A-4C54-AB98-BAF81A9F464D}"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33214-8DB3-44B2-8FD2-F9A828318B48}"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dirty="0"/>
          </a:p>
        </p:txBody>
      </p:sp>
      <p:sp>
        <p:nvSpPr>
          <p:cNvPr id="9" name="Text Box 7"/>
          <p:cNvSpPr txBox="1"/>
          <p:nvPr userDrawn="1"/>
        </p:nvSpPr>
        <p:spPr>
          <a:xfrm>
            <a:off x="1366877" y="3333949"/>
            <a:ext cx="6400722" cy="1662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48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Coordinating Board</a:t>
            </a:r>
            <a:endParaRPr lang="en-US" sz="4800" baseline="0" dirty="0">
              <a:effectLst/>
              <a:ea typeface="Calibri" panose="020F0502020204030204" pitchFamily="34" charset="0"/>
              <a:cs typeface="Times New Roman" panose="02020603050405020304" pitchFamily="18" charset="0"/>
            </a:endParaRPr>
          </a:p>
        </p:txBody>
      </p:sp>
      <p:pic>
        <p:nvPicPr>
          <p:cNvPr id="10"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25930" y="1235637"/>
            <a:ext cx="5760720" cy="2098312"/>
          </a:xfrm>
          <a:prstGeom prst="rect">
            <a:avLst/>
          </a:prstGeom>
        </p:spPr>
      </p:pic>
    </p:spTree>
    <p:extLst>
      <p:ext uri="{BB962C8B-B14F-4D97-AF65-F5344CB8AC3E}">
        <p14:creationId xmlns:p14="http://schemas.microsoft.com/office/powerpoint/2010/main" val="3771342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C0ABB-9B14-4413-9BE6-9D87ABBD946C}"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DE5B03C-E61A-4556-ABA9-E4D97D5BD3AA}" type="datetime1">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F07ED-CF37-4D94-B59C-E3C984ECACB2}" type="datetime1">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64B7C3-C31F-4F34-89D7-18366AE55CF6}" type="datetime1">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C981A-55FF-4F91-ABE5-3C4766D61789}"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C7F74-63C9-4AA7-9C52-F3588D71B927}" type="datetime1">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CEFE0-AAD3-40A9-86A1-C65D59368D62}" type="datetime1">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08075-6DEC-4183-A7F5-24B3C01629A3}" type="datetime1">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94DF-5859-41F0-A3A3-C133ACD3C839}" type="datetime1">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D280F-7FF3-442C-8B23-B6C08430036C}" type="datetime1">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93C185-6130-4C9E-808D-DA44F3DF74EB}" type="datetime1">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FA93B-71DF-4652-BAB3-6140CB129F36}" type="datetime1">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052B-8ED7-4757-9A71-39A5137BB16D}" type="datetime1">
              <a:rPr lang="en-US" smtClean="0"/>
              <a:t>3/27/2018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0" r:id="rId13"/>
    <p:sldLayoutId id="2147483652" r:id="rId14"/>
    <p:sldLayoutId id="2147483653" r:id="rId15"/>
    <p:sldLayoutId id="214748365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hecb.state.tx.us/index.cfm?objectid=84A33C61-9922-285A-918F9403E122804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suzanne.morales-vale@thecb.state.tx.us"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exreg.sos.state.tx.us/public/readtac$ext.TacPage?sl=T&amp;app=2&amp;p_dir=P&amp;p_rloc=184166&amp;p_tloc=&amp;p_ploc=1&amp;pg=9&amp;p_tac=106040&amp;ti=19&amp;pt=1&amp;ch=4&amp;rl=5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exreg.sos.state.tx.us/public/readtac$ext.TacPage?sl=T&amp;app=2&amp;p_dir=P&amp;p_rloc=184166&amp;p_tloc=&amp;p_ploc=1&amp;pg=9&amp;p_tac=106040&amp;ti=19&amp;pt=1&amp;ch=4&amp;rl=5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4097215" cy="2387600"/>
          </a:xfrm>
        </p:spPr>
        <p:txBody>
          <a:bodyPr>
            <a:normAutofit/>
          </a:bodyPr>
          <a:lstStyle/>
          <a:p>
            <a:r>
              <a:rPr lang="en-US" sz="4000" b="1" dirty="0" smtClean="0"/>
              <a:t>CBM Updates and Review</a:t>
            </a:r>
            <a:endParaRPr lang="en-US" sz="4000" b="1" dirty="0"/>
          </a:p>
        </p:txBody>
      </p:sp>
      <p:sp>
        <p:nvSpPr>
          <p:cNvPr id="4" name="Subtitle 3"/>
          <p:cNvSpPr>
            <a:spLocks noGrp="1"/>
          </p:cNvSpPr>
          <p:nvPr>
            <p:ph type="subTitle" idx="1"/>
          </p:nvPr>
        </p:nvSpPr>
        <p:spPr>
          <a:xfrm>
            <a:off x="685800" y="3602038"/>
            <a:ext cx="4325815" cy="908416"/>
          </a:xfrm>
        </p:spPr>
        <p:txBody>
          <a:bodyPr/>
          <a:lstStyle/>
          <a:p>
            <a:r>
              <a:rPr lang="en-US" dirty="0" smtClean="0"/>
              <a:t>March 22, 2018</a:t>
            </a:r>
            <a:endParaRPr lang="en-US" dirty="0"/>
          </a:p>
          <a:p>
            <a:endParaRPr lang="en-US" dirty="0"/>
          </a:p>
        </p:txBody>
      </p:sp>
    </p:spTree>
    <p:extLst>
      <p:ext uri="{BB962C8B-B14F-4D97-AF65-F5344CB8AC3E}">
        <p14:creationId xmlns:p14="http://schemas.microsoft.com/office/powerpoint/2010/main" val="2030104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Model</a:t>
            </a:r>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10</a:t>
            </a:fld>
            <a:endParaRPr lang="en-US"/>
          </a:p>
        </p:txBody>
      </p:sp>
      <p:pic>
        <p:nvPicPr>
          <p:cNvPr id="3" name="Picture 2"/>
          <p:cNvPicPr>
            <a:picLocks noChangeAspect="1"/>
          </p:cNvPicPr>
          <p:nvPr/>
        </p:nvPicPr>
        <p:blipFill>
          <a:blip r:embed="rId2"/>
          <a:stretch>
            <a:fillRect/>
          </a:stretch>
        </p:blipFill>
        <p:spPr>
          <a:xfrm>
            <a:off x="666750" y="2062162"/>
            <a:ext cx="7810500" cy="2733675"/>
          </a:xfrm>
          <a:prstGeom prst="rect">
            <a:avLst/>
          </a:prstGeom>
        </p:spPr>
      </p:pic>
    </p:spTree>
    <p:extLst>
      <p:ext uri="{BB962C8B-B14F-4D97-AF65-F5344CB8AC3E}">
        <p14:creationId xmlns:p14="http://schemas.microsoft.com/office/powerpoint/2010/main" val="158064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smtClean="0"/>
              <a:t>HB 2223 Applies to:</a:t>
            </a:r>
            <a:endParaRPr lang="en-US" b="1" dirty="0"/>
          </a:p>
        </p:txBody>
      </p:sp>
      <p:sp>
        <p:nvSpPr>
          <p:cNvPr id="9" name="Content Placeholder 8"/>
          <p:cNvSpPr>
            <a:spLocks noGrp="1"/>
          </p:cNvSpPr>
          <p:nvPr>
            <p:ph idx="1"/>
          </p:nvPr>
        </p:nvSpPr>
        <p:spPr/>
        <p:txBody>
          <a:bodyPr>
            <a:normAutofit/>
          </a:bodyPr>
          <a:lstStyle/>
          <a:p>
            <a:r>
              <a:rPr lang="en-US" dirty="0" smtClean="0"/>
              <a:t>Students enrolled in developmental math, reading or writing courses or interventions who are also:</a:t>
            </a:r>
          </a:p>
          <a:p>
            <a:pPr lvl="1"/>
            <a:r>
              <a:rPr lang="en-US" dirty="0" smtClean="0"/>
              <a:t>Not TSI-met</a:t>
            </a:r>
          </a:p>
          <a:p>
            <a:pPr lvl="1"/>
            <a:r>
              <a:rPr lang="en-US" dirty="0" smtClean="0"/>
              <a:t>Do not have a TSI waiver or exemption</a:t>
            </a:r>
          </a:p>
          <a:p>
            <a:pPr lvl="1"/>
            <a:r>
              <a:rPr lang="en-US" dirty="0" smtClean="0"/>
              <a:t>Are not assessed at ABE levels 1-4 or enrolled in a AEL program or BASE NCBO</a:t>
            </a:r>
          </a:p>
          <a:p>
            <a:pPr lvl="1"/>
            <a:r>
              <a:rPr lang="en-US" dirty="0" smtClean="0"/>
              <a:t>Are not in dual credit</a:t>
            </a:r>
          </a:p>
          <a:p>
            <a:endParaRPr lang="en-US" dirty="0"/>
          </a:p>
          <a:p>
            <a:endParaRPr lang="en-US" dirty="0"/>
          </a:p>
        </p:txBody>
      </p:sp>
      <p:sp>
        <p:nvSpPr>
          <p:cNvPr id="7" name="Slide Number Placeholder 6"/>
          <p:cNvSpPr>
            <a:spLocks noGrp="1"/>
          </p:cNvSpPr>
          <p:nvPr>
            <p:ph type="sldNum" sz="quarter" idx="12"/>
          </p:nvPr>
        </p:nvSpPr>
        <p:spPr/>
        <p:txBody>
          <a:bodyPr/>
          <a:lstStyle/>
          <a:p>
            <a:fld id="{42B960B7-1A5D-4A40-9C6E-0A7BBAA5F990}" type="slidenum">
              <a:rPr lang="en-US" smtClean="0"/>
              <a:t>11</a:t>
            </a:fld>
            <a:endParaRPr lang="en-US" dirty="0"/>
          </a:p>
        </p:txBody>
      </p:sp>
    </p:spTree>
    <p:extLst>
      <p:ext uri="{BB962C8B-B14F-4D97-AF65-F5344CB8AC3E}">
        <p14:creationId xmlns:p14="http://schemas.microsoft.com/office/powerpoint/2010/main" val="386893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CBM002 Update: Item #10 – Program Indicator</a:t>
            </a:r>
            <a:endParaRPr lang="en-US" sz="2800" b="1" dirty="0"/>
          </a:p>
        </p:txBody>
      </p:sp>
      <p:sp>
        <p:nvSpPr>
          <p:cNvPr id="4" name="Content Placeholder 3"/>
          <p:cNvSpPr>
            <a:spLocks noGrp="1"/>
          </p:cNvSpPr>
          <p:nvPr>
            <p:ph idx="1"/>
          </p:nvPr>
        </p:nvSpPr>
        <p:spPr>
          <a:xfrm>
            <a:off x="628650" y="1622425"/>
            <a:ext cx="7886700" cy="4351338"/>
          </a:xfrm>
        </p:spPr>
        <p:txBody>
          <a:bodyPr>
            <a:normAutofit fontScale="92500" lnSpcReduction="10000"/>
          </a:bodyPr>
          <a:lstStyle/>
          <a:p>
            <a:pPr marL="0" indent="0">
              <a:buNone/>
            </a:pPr>
            <a:endParaRPr lang="en-US" dirty="0"/>
          </a:p>
          <a:p>
            <a:pPr marL="914400" lvl="1" indent="-457200">
              <a:buNone/>
            </a:pPr>
            <a:r>
              <a:rPr lang="en-US" dirty="0" smtClean="0"/>
              <a:t>0	No </a:t>
            </a:r>
            <a:r>
              <a:rPr lang="en-US" dirty="0"/>
              <a:t>or not </a:t>
            </a:r>
            <a:r>
              <a:rPr lang="en-US" dirty="0" smtClean="0"/>
              <a:t>applicable</a:t>
            </a:r>
          </a:p>
          <a:p>
            <a:pPr marL="914400" lvl="1" indent="-457200">
              <a:buNone/>
            </a:pPr>
            <a:endParaRPr lang="en-US" dirty="0"/>
          </a:p>
          <a:p>
            <a:pPr marL="914400" lvl="1" indent="-457200">
              <a:buNone/>
            </a:pPr>
            <a:r>
              <a:rPr lang="en-US" dirty="0" smtClean="0"/>
              <a:t>2	Student </a:t>
            </a:r>
            <a:r>
              <a:rPr lang="en-US" dirty="0"/>
              <a:t>is a current dual credit </a:t>
            </a:r>
            <a:r>
              <a:rPr lang="en-US" dirty="0" smtClean="0"/>
              <a:t>student</a:t>
            </a:r>
          </a:p>
          <a:p>
            <a:pPr marL="914400" lvl="1" indent="-457200">
              <a:buNone/>
            </a:pPr>
            <a:endParaRPr lang="en-US" dirty="0"/>
          </a:p>
          <a:p>
            <a:pPr marL="914400" lvl="1" indent="-457200">
              <a:buNone/>
            </a:pPr>
            <a:r>
              <a:rPr lang="en-US" dirty="0" smtClean="0"/>
              <a:t>8	Student </a:t>
            </a:r>
            <a:r>
              <a:rPr lang="en-US" dirty="0"/>
              <a:t>is enrolled in an Adult Education and Literacy (AEL) </a:t>
            </a:r>
            <a:r>
              <a:rPr lang="en-US" dirty="0" smtClean="0"/>
              <a:t>program</a:t>
            </a:r>
          </a:p>
          <a:p>
            <a:pPr marL="914400" lvl="1" indent="-457200">
              <a:buNone/>
            </a:pPr>
            <a:endParaRPr lang="en-US" dirty="0"/>
          </a:p>
          <a:p>
            <a:pPr marL="914400" lvl="1" indent="-457200">
              <a:buNone/>
            </a:pPr>
            <a:r>
              <a:rPr lang="en-US" dirty="0" smtClean="0"/>
              <a:t>9	Student </a:t>
            </a:r>
            <a:r>
              <a:rPr lang="en-US" dirty="0"/>
              <a:t>is enrolled in a Level 2 Cert or Applied Associates degree that does </a:t>
            </a:r>
            <a:r>
              <a:rPr lang="en-US" dirty="0" smtClean="0"/>
              <a:t>not require </a:t>
            </a:r>
            <a:r>
              <a:rPr lang="en-US" dirty="0"/>
              <a:t>a freshman-level academic mathematics course and the student is </a:t>
            </a:r>
            <a:r>
              <a:rPr lang="en-US" dirty="0" smtClean="0"/>
              <a:t>not taking </a:t>
            </a:r>
            <a:r>
              <a:rPr lang="en-US" dirty="0"/>
              <a:t>a college-level math course. This does not include students who </a:t>
            </a:r>
            <a:r>
              <a:rPr lang="en-US" dirty="0" smtClean="0"/>
              <a:t>have undeclared </a:t>
            </a:r>
            <a:r>
              <a:rPr lang="en-US" dirty="0"/>
              <a:t>or undecided majors</a:t>
            </a:r>
          </a:p>
        </p:txBody>
      </p:sp>
      <p:sp>
        <p:nvSpPr>
          <p:cNvPr id="3" name="Slide Number Placeholder 2"/>
          <p:cNvSpPr>
            <a:spLocks noGrp="1"/>
          </p:cNvSpPr>
          <p:nvPr>
            <p:ph type="sldNum" sz="quarter" idx="12"/>
          </p:nvPr>
        </p:nvSpPr>
        <p:spPr/>
        <p:txBody>
          <a:bodyPr/>
          <a:lstStyle/>
          <a:p>
            <a:fld id="{42B960B7-1A5D-4A40-9C6E-0A7BBAA5F990}" type="slidenum">
              <a:rPr lang="en-US" smtClean="0"/>
              <a:t>12</a:t>
            </a:fld>
            <a:endParaRPr lang="en-US"/>
          </a:p>
        </p:txBody>
      </p:sp>
    </p:spTree>
    <p:extLst>
      <p:ext uri="{BB962C8B-B14F-4D97-AF65-F5344CB8AC3E}">
        <p14:creationId xmlns:p14="http://schemas.microsoft.com/office/powerpoint/2010/main" val="1629721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 y="103869"/>
            <a:ext cx="8551817" cy="1325563"/>
          </a:xfrm>
        </p:spPr>
        <p:txBody>
          <a:bodyPr>
            <a:normAutofit/>
          </a:bodyPr>
          <a:lstStyle/>
          <a:p>
            <a:r>
              <a:rPr lang="en-US" sz="2400" b="1" dirty="0" smtClean="0"/>
              <a:t>CBM002 Update: Items #21A/ #41A/ #61A – Math/Reading/Writing TSI Obligation Waived or Satisfied through Exemption</a:t>
            </a:r>
            <a:endParaRPr lang="en-US" sz="2400" b="1" dirty="0"/>
          </a:p>
        </p:txBody>
      </p:sp>
      <p:sp>
        <p:nvSpPr>
          <p:cNvPr id="4" name="Content Placeholder 3"/>
          <p:cNvSpPr>
            <a:spLocks noGrp="1"/>
          </p:cNvSpPr>
          <p:nvPr>
            <p:ph idx="1"/>
          </p:nvPr>
        </p:nvSpPr>
        <p:spPr>
          <a:xfrm>
            <a:off x="0" y="1227910"/>
            <a:ext cx="9083039" cy="4949054"/>
          </a:xfrm>
          <a:solidFill>
            <a:srgbClr val="FFFFFF"/>
          </a:solidFill>
        </p:spPr>
        <p:txBody>
          <a:bodyPr>
            <a:noAutofit/>
          </a:bodyPr>
          <a:lstStyle/>
          <a:p>
            <a:pPr marL="287338" indent="-168275">
              <a:lnSpc>
                <a:spcPct val="100000"/>
              </a:lnSpc>
              <a:spcBef>
                <a:spcPts val="500"/>
              </a:spcBef>
              <a:buNone/>
            </a:pPr>
            <a:r>
              <a:rPr lang="en-US" sz="1200" dirty="0" smtClean="0"/>
              <a:t>0  Previously </a:t>
            </a:r>
            <a:r>
              <a:rPr lang="en-US" sz="1200" dirty="0"/>
              <a:t>reported (This category includes students who were reported </a:t>
            </a:r>
            <a:r>
              <a:rPr lang="en-US" sz="1200" dirty="0" smtClean="0"/>
              <a:t>by your </a:t>
            </a:r>
            <a:r>
              <a:rPr lang="en-US" sz="1200" dirty="0"/>
              <a:t>institution during a </a:t>
            </a:r>
            <a:r>
              <a:rPr lang="en-US" sz="1200" b="1" dirty="0"/>
              <a:t>previous </a:t>
            </a:r>
            <a:r>
              <a:rPr lang="en-US" sz="1200" dirty="0"/>
              <a:t>reporting period, and students who </a:t>
            </a:r>
            <a:r>
              <a:rPr lang="en-US" sz="1200" dirty="0" smtClean="0"/>
              <a:t>were reported </a:t>
            </a:r>
            <a:r>
              <a:rPr lang="en-US" sz="1200" dirty="0"/>
              <a:t>by another Texas public institution)</a:t>
            </a:r>
          </a:p>
          <a:p>
            <a:pPr marL="287338" indent="-168275">
              <a:lnSpc>
                <a:spcPct val="100000"/>
              </a:lnSpc>
              <a:spcBef>
                <a:spcPts val="500"/>
              </a:spcBef>
              <a:buNone/>
            </a:pPr>
            <a:r>
              <a:rPr lang="en-US" sz="1200" dirty="0" smtClean="0"/>
              <a:t>1  No</a:t>
            </a:r>
            <a:r>
              <a:rPr lang="en-US" sz="1200" dirty="0"/>
              <a:t>, no exemption or waiver granted</a:t>
            </a:r>
          </a:p>
          <a:p>
            <a:pPr marL="287338" indent="-168275">
              <a:lnSpc>
                <a:spcPct val="100000"/>
              </a:lnSpc>
              <a:spcBef>
                <a:spcPts val="500"/>
              </a:spcBef>
              <a:buNone/>
            </a:pPr>
            <a:r>
              <a:rPr lang="en-US" sz="1200" dirty="0"/>
              <a:t>2 </a:t>
            </a:r>
            <a:r>
              <a:rPr lang="en-US" sz="1200" dirty="0" smtClean="0"/>
              <a:t> Exemption </a:t>
            </a:r>
            <a:r>
              <a:rPr lang="en-US" sz="1200" dirty="0"/>
              <a:t>based on ACT Test</a:t>
            </a:r>
          </a:p>
          <a:p>
            <a:pPr marL="287338" indent="-168275">
              <a:lnSpc>
                <a:spcPct val="100000"/>
              </a:lnSpc>
              <a:spcBef>
                <a:spcPts val="500"/>
              </a:spcBef>
              <a:buNone/>
            </a:pPr>
            <a:r>
              <a:rPr lang="en-US" sz="1200" dirty="0" smtClean="0"/>
              <a:t>3  Exemption </a:t>
            </a:r>
            <a:r>
              <a:rPr lang="en-US" sz="1200" dirty="0"/>
              <a:t>based on old SAT Test (administered prior to March 2016); </a:t>
            </a:r>
            <a:r>
              <a:rPr lang="en-US" sz="1200" dirty="0" smtClean="0"/>
              <a:t>See option </a:t>
            </a:r>
            <a:r>
              <a:rPr lang="en-US" sz="1200" dirty="0"/>
              <a:t>“C” below for reporting of exemption based on the new </a:t>
            </a:r>
            <a:r>
              <a:rPr lang="en-US" sz="1200" dirty="0" smtClean="0"/>
              <a:t>SAT (administered </a:t>
            </a:r>
            <a:r>
              <a:rPr lang="en-US" sz="1200" dirty="0"/>
              <a:t>on or after March 2016)</a:t>
            </a:r>
          </a:p>
          <a:p>
            <a:pPr marL="287338" indent="-168275">
              <a:lnSpc>
                <a:spcPct val="100000"/>
              </a:lnSpc>
              <a:spcBef>
                <a:spcPts val="500"/>
              </a:spcBef>
              <a:buNone/>
            </a:pPr>
            <a:r>
              <a:rPr lang="en-US" sz="1200" dirty="0" smtClean="0"/>
              <a:t>4  Exemption </a:t>
            </a:r>
            <a:r>
              <a:rPr lang="en-US" sz="1200" dirty="0"/>
              <a:t>based on TAKS Exit Level Math Test</a:t>
            </a:r>
          </a:p>
          <a:p>
            <a:pPr marL="287338" indent="-168275">
              <a:lnSpc>
                <a:spcPct val="100000"/>
              </a:lnSpc>
              <a:spcBef>
                <a:spcPts val="500"/>
              </a:spcBef>
              <a:buNone/>
            </a:pPr>
            <a:r>
              <a:rPr lang="en-US" sz="1200" dirty="0" smtClean="0"/>
              <a:t>5  Exemption/met </a:t>
            </a:r>
            <a:r>
              <a:rPr lang="en-US" sz="1200" dirty="0"/>
              <a:t>obligation based on determination by receiving institution </a:t>
            </a:r>
            <a:r>
              <a:rPr lang="en-US" sz="1200" dirty="0" smtClean="0"/>
              <a:t>that student </a:t>
            </a:r>
            <a:r>
              <a:rPr lang="en-US" sz="1200" dirty="0"/>
              <a:t>has satisfactorily completed college-level coursework (for </a:t>
            </a:r>
            <a:r>
              <a:rPr lang="en-US" sz="1200" dirty="0" smtClean="0"/>
              <a:t>example transfers </a:t>
            </a:r>
            <a:r>
              <a:rPr lang="en-US" sz="1200" dirty="0"/>
              <a:t>from Texas private and </a:t>
            </a:r>
            <a:r>
              <a:rPr lang="en-US" sz="1200" dirty="0" smtClean="0"/>
              <a:t>out-of-state institutions</a:t>
            </a:r>
            <a:r>
              <a:rPr lang="en-US" sz="1200" dirty="0"/>
              <a:t>, IB scores, AP </a:t>
            </a:r>
            <a:r>
              <a:rPr lang="en-US" sz="1200" dirty="0" smtClean="0"/>
              <a:t>scores, dual </a:t>
            </a:r>
            <a:r>
              <a:rPr lang="en-US" sz="1200" dirty="0"/>
              <a:t>credit grades)</a:t>
            </a:r>
          </a:p>
          <a:p>
            <a:pPr marL="287338" indent="-168275">
              <a:lnSpc>
                <a:spcPct val="100000"/>
              </a:lnSpc>
              <a:spcBef>
                <a:spcPts val="500"/>
              </a:spcBef>
              <a:buNone/>
            </a:pPr>
            <a:r>
              <a:rPr lang="en-US" sz="1200" dirty="0" smtClean="0"/>
              <a:t>6  Waiver </a:t>
            </a:r>
            <a:r>
              <a:rPr lang="en-US" sz="1200" dirty="0"/>
              <a:t>to take math-related dual credit</a:t>
            </a:r>
          </a:p>
          <a:p>
            <a:pPr marL="287338" indent="-168275">
              <a:lnSpc>
                <a:spcPct val="100000"/>
              </a:lnSpc>
              <a:spcBef>
                <a:spcPts val="500"/>
              </a:spcBef>
              <a:buNone/>
            </a:pPr>
            <a:r>
              <a:rPr lang="en-US" sz="1200" u="sng" dirty="0" smtClean="0">
                <a:solidFill>
                  <a:schemeClr val="accent6">
                    <a:lumMod val="75000"/>
                  </a:schemeClr>
                </a:solidFill>
              </a:rPr>
              <a:t>7  Waiver </a:t>
            </a:r>
            <a:r>
              <a:rPr lang="en-US" sz="1200" u="sng" dirty="0">
                <a:solidFill>
                  <a:schemeClr val="accent6">
                    <a:lumMod val="75000"/>
                  </a:schemeClr>
                </a:solidFill>
              </a:rPr>
              <a:t>based on Level-One Certificate Program or non-degree-seeking or </a:t>
            </a:r>
            <a:r>
              <a:rPr lang="en-US" sz="1200" u="sng" dirty="0" smtClean="0">
                <a:solidFill>
                  <a:schemeClr val="accent6">
                    <a:lumMod val="75000"/>
                  </a:schemeClr>
                </a:solidFill>
              </a:rPr>
              <a:t>non-certificate-seeking </a:t>
            </a:r>
            <a:r>
              <a:rPr lang="en-US" sz="1200" u="sng" dirty="0">
                <a:solidFill>
                  <a:schemeClr val="accent6">
                    <a:lumMod val="75000"/>
                  </a:schemeClr>
                </a:solidFill>
              </a:rPr>
              <a:t>status</a:t>
            </a:r>
          </a:p>
          <a:p>
            <a:pPr marL="287338" indent="-168275">
              <a:lnSpc>
                <a:spcPct val="100000"/>
              </a:lnSpc>
              <a:spcBef>
                <a:spcPts val="500"/>
              </a:spcBef>
              <a:buNone/>
            </a:pPr>
            <a:r>
              <a:rPr lang="en-US" sz="1200" dirty="0" smtClean="0"/>
              <a:t>8  Exemption </a:t>
            </a:r>
            <a:r>
              <a:rPr lang="en-US" sz="1200" dirty="0"/>
              <a:t>based on the STAAR Algebra II EOC Test</a:t>
            </a:r>
          </a:p>
          <a:p>
            <a:pPr marL="287338" indent="-168275">
              <a:lnSpc>
                <a:spcPct val="100000"/>
              </a:lnSpc>
              <a:spcBef>
                <a:spcPts val="500"/>
              </a:spcBef>
              <a:buNone/>
            </a:pPr>
            <a:r>
              <a:rPr lang="en-US" sz="1200" dirty="0" smtClean="0"/>
              <a:t>A  Waiver </a:t>
            </a:r>
            <a:r>
              <a:rPr lang="en-US" sz="1200" dirty="0"/>
              <a:t>for college prep course developed by my institution with local ISD(s)</a:t>
            </a:r>
          </a:p>
          <a:p>
            <a:pPr marL="287338" indent="-168275">
              <a:lnSpc>
                <a:spcPct val="100000"/>
              </a:lnSpc>
              <a:spcBef>
                <a:spcPts val="500"/>
              </a:spcBef>
              <a:buNone/>
            </a:pPr>
            <a:r>
              <a:rPr lang="en-US" sz="1200" dirty="0" smtClean="0"/>
              <a:t>B  Waiver </a:t>
            </a:r>
            <a:r>
              <a:rPr lang="en-US" sz="1200" dirty="0"/>
              <a:t>for college prep course developed by another Texas public </a:t>
            </a:r>
            <a:r>
              <a:rPr lang="en-US" sz="1200" dirty="0" smtClean="0"/>
              <a:t>institution and </a:t>
            </a:r>
            <a:r>
              <a:rPr lang="en-US" sz="1200" dirty="0"/>
              <a:t>local ISD(s) (course accepted via MOU)</a:t>
            </a:r>
          </a:p>
          <a:p>
            <a:pPr marL="287338" indent="-168275">
              <a:lnSpc>
                <a:spcPct val="100000"/>
              </a:lnSpc>
              <a:spcBef>
                <a:spcPts val="500"/>
              </a:spcBef>
              <a:buNone/>
            </a:pPr>
            <a:r>
              <a:rPr lang="en-US" sz="1200" dirty="0" smtClean="0"/>
              <a:t>C  Exemption </a:t>
            </a:r>
            <a:r>
              <a:rPr lang="en-US" sz="1200" dirty="0"/>
              <a:t>based on revised SAT Test (administered March 2016 and later</a:t>
            </a:r>
            <a:r>
              <a:rPr lang="en-US" sz="1200" dirty="0" smtClean="0"/>
              <a:t>); See </a:t>
            </a:r>
            <a:r>
              <a:rPr lang="en-US" sz="1200" dirty="0"/>
              <a:t>option “3” above for reporting of exemption based on the old </a:t>
            </a:r>
            <a:r>
              <a:rPr lang="en-US" sz="1200" dirty="0" smtClean="0"/>
              <a:t>SAT (administered </a:t>
            </a:r>
            <a:r>
              <a:rPr lang="en-US" sz="1200" dirty="0"/>
              <a:t>prior to March 2016)</a:t>
            </a:r>
          </a:p>
          <a:p>
            <a:pPr marL="287338" indent="-168275">
              <a:lnSpc>
                <a:spcPct val="100000"/>
              </a:lnSpc>
              <a:spcBef>
                <a:spcPts val="500"/>
              </a:spcBef>
              <a:buNone/>
            </a:pPr>
            <a:r>
              <a:rPr lang="en-US" sz="1200" u="sng" dirty="0" smtClean="0">
                <a:solidFill>
                  <a:schemeClr val="accent6">
                    <a:lumMod val="75000"/>
                  </a:schemeClr>
                </a:solidFill>
              </a:rPr>
              <a:t>D  Waiver </a:t>
            </a:r>
            <a:r>
              <a:rPr lang="en-US" sz="1200" u="sng" dirty="0">
                <a:solidFill>
                  <a:schemeClr val="accent6">
                    <a:lumMod val="75000"/>
                  </a:schemeClr>
                </a:solidFill>
              </a:rPr>
              <a:t>for active military duty</a:t>
            </a:r>
          </a:p>
          <a:p>
            <a:pPr marL="287338" indent="-168275">
              <a:lnSpc>
                <a:spcPct val="100000"/>
              </a:lnSpc>
              <a:spcBef>
                <a:spcPts val="500"/>
              </a:spcBef>
              <a:buNone/>
            </a:pPr>
            <a:r>
              <a:rPr lang="en-US" sz="1200" u="sng" dirty="0" smtClean="0">
                <a:solidFill>
                  <a:schemeClr val="accent6">
                    <a:lumMod val="75000"/>
                  </a:schemeClr>
                </a:solidFill>
              </a:rPr>
              <a:t>E  Exemption </a:t>
            </a:r>
            <a:r>
              <a:rPr lang="en-US" sz="1200" u="sng" dirty="0">
                <a:solidFill>
                  <a:schemeClr val="accent6">
                    <a:lumMod val="75000"/>
                  </a:schemeClr>
                </a:solidFill>
              </a:rPr>
              <a:t>because of past military experience based on TSI rules</a:t>
            </a:r>
          </a:p>
          <a:p>
            <a:pPr marL="287338" indent="-168275">
              <a:lnSpc>
                <a:spcPct val="100000"/>
              </a:lnSpc>
              <a:spcBef>
                <a:spcPts val="500"/>
              </a:spcBef>
              <a:buNone/>
            </a:pPr>
            <a:r>
              <a:rPr lang="en-US" sz="1200" u="sng" dirty="0" smtClean="0">
                <a:solidFill>
                  <a:schemeClr val="accent6">
                    <a:lumMod val="75000"/>
                  </a:schemeClr>
                </a:solidFill>
              </a:rPr>
              <a:t>F  Exemption </a:t>
            </a:r>
            <a:r>
              <a:rPr lang="en-US" sz="1200" u="sng" dirty="0">
                <a:solidFill>
                  <a:schemeClr val="accent6">
                    <a:lumMod val="75000"/>
                  </a:schemeClr>
                </a:solidFill>
              </a:rPr>
              <a:t>based on earned degree from accredited higher education </a:t>
            </a:r>
            <a:r>
              <a:rPr lang="en-US" sz="1200" u="sng" dirty="0" smtClean="0">
                <a:solidFill>
                  <a:schemeClr val="accent6">
                    <a:lumMod val="75000"/>
                  </a:schemeClr>
                </a:solidFill>
              </a:rPr>
              <a:t>institution</a:t>
            </a:r>
          </a:p>
          <a:p>
            <a:pPr marL="287338" indent="-168275">
              <a:lnSpc>
                <a:spcPct val="100000"/>
              </a:lnSpc>
              <a:spcBef>
                <a:spcPts val="500"/>
              </a:spcBef>
              <a:buNone/>
            </a:pPr>
            <a:r>
              <a:rPr lang="en-US" sz="1200" u="sng" dirty="0" smtClean="0">
                <a:solidFill>
                  <a:schemeClr val="accent6">
                    <a:lumMod val="75000"/>
                  </a:schemeClr>
                </a:solidFill>
              </a:rPr>
              <a:t>G  Dual </a:t>
            </a:r>
            <a:r>
              <a:rPr lang="en-US" sz="1200" u="sng" dirty="0">
                <a:solidFill>
                  <a:schemeClr val="accent6">
                    <a:lumMod val="75000"/>
                  </a:schemeClr>
                </a:solidFill>
              </a:rPr>
              <a:t>credit student taking a course other than math. No </a:t>
            </a:r>
            <a:r>
              <a:rPr lang="en-US" sz="1200" u="sng" dirty="0" smtClean="0">
                <a:solidFill>
                  <a:schemeClr val="accent6">
                    <a:lumMod val="75000"/>
                  </a:schemeClr>
                </a:solidFill>
              </a:rPr>
              <a:t>waiver/exemption applicable</a:t>
            </a:r>
            <a:endParaRPr lang="en-US" sz="1200" u="sng" dirty="0">
              <a:solidFill>
                <a:schemeClr val="accent6">
                  <a:lumMod val="75000"/>
                </a:schemeClr>
              </a:solidFill>
            </a:endParaRPr>
          </a:p>
          <a:p>
            <a:pPr marL="287338" indent="-168275">
              <a:lnSpc>
                <a:spcPct val="100000"/>
              </a:lnSpc>
              <a:spcBef>
                <a:spcPts val="500"/>
              </a:spcBef>
              <a:buNone/>
            </a:pPr>
            <a:r>
              <a:rPr lang="en-US" sz="1200" u="sng" dirty="0" smtClean="0">
                <a:solidFill>
                  <a:schemeClr val="accent6">
                    <a:lumMod val="75000"/>
                  </a:schemeClr>
                </a:solidFill>
              </a:rPr>
              <a:t>H  Waiver </a:t>
            </a:r>
            <a:r>
              <a:rPr lang="en-US" sz="1200" u="sng" dirty="0">
                <a:solidFill>
                  <a:schemeClr val="accent6">
                    <a:lumMod val="75000"/>
                  </a:schemeClr>
                </a:solidFill>
              </a:rPr>
              <a:t>for ESL/ESOL developmental education</a:t>
            </a:r>
          </a:p>
        </p:txBody>
      </p:sp>
      <p:sp>
        <p:nvSpPr>
          <p:cNvPr id="3" name="Slide Number Placeholder 2"/>
          <p:cNvSpPr>
            <a:spLocks noGrp="1"/>
          </p:cNvSpPr>
          <p:nvPr>
            <p:ph type="sldNum" sz="quarter" idx="12"/>
          </p:nvPr>
        </p:nvSpPr>
        <p:spPr/>
        <p:txBody>
          <a:bodyPr/>
          <a:lstStyle/>
          <a:p>
            <a:fld id="{42B960B7-1A5D-4A40-9C6E-0A7BBAA5F990}" type="slidenum">
              <a:rPr lang="en-US" smtClean="0"/>
              <a:t>13</a:t>
            </a:fld>
            <a:endParaRPr lang="en-US"/>
          </a:p>
        </p:txBody>
      </p:sp>
    </p:spTree>
    <p:extLst>
      <p:ext uri="{BB962C8B-B14F-4D97-AF65-F5344CB8AC3E}">
        <p14:creationId xmlns:p14="http://schemas.microsoft.com/office/powerpoint/2010/main" val="3831074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759764"/>
          </a:xfrm>
        </p:spPr>
        <p:txBody>
          <a:bodyPr>
            <a:normAutofit/>
          </a:bodyPr>
          <a:lstStyle/>
          <a:p>
            <a:r>
              <a:rPr lang="en-US" sz="3200" b="1" dirty="0" smtClean="0"/>
              <a:t>CBM002 Update: Items #23/#43/#63 – Participation in Non-course-based Method for DE Math/Reading/Writing</a:t>
            </a:r>
            <a:endParaRPr lang="en-US" sz="3200" b="1" dirty="0"/>
          </a:p>
        </p:txBody>
      </p:sp>
      <p:sp>
        <p:nvSpPr>
          <p:cNvPr id="4" name="Content Placeholder 3"/>
          <p:cNvSpPr>
            <a:spLocks noGrp="1"/>
          </p:cNvSpPr>
          <p:nvPr>
            <p:ph idx="1"/>
          </p:nvPr>
        </p:nvSpPr>
        <p:spPr>
          <a:xfrm>
            <a:off x="232833" y="2255519"/>
            <a:ext cx="8678333" cy="2380267"/>
          </a:xfrm>
        </p:spPr>
        <p:txBody>
          <a:bodyPr>
            <a:normAutofit/>
          </a:bodyPr>
          <a:lstStyle/>
          <a:p>
            <a:pPr marL="1371600" lvl="2" indent="-457200">
              <a:buNone/>
            </a:pPr>
            <a:endParaRPr lang="en-US" sz="3800" dirty="0" smtClean="0"/>
          </a:p>
          <a:p>
            <a:pPr marL="1371600" lvl="2" indent="-457200">
              <a:buNone/>
            </a:pPr>
            <a:r>
              <a:rPr lang="en-US" sz="2400" dirty="0" smtClean="0"/>
              <a:t>0	</a:t>
            </a:r>
            <a:r>
              <a:rPr lang="en-US" sz="2400" dirty="0"/>
              <a:t>Not applicable (did not participate)</a:t>
            </a:r>
          </a:p>
          <a:p>
            <a:pPr marL="1371600" lvl="2" indent="-457200">
              <a:buNone/>
            </a:pPr>
            <a:r>
              <a:rPr lang="en-US" sz="2400" dirty="0" smtClean="0"/>
              <a:t>1	</a:t>
            </a:r>
            <a:r>
              <a:rPr lang="en-US" sz="2400" dirty="0"/>
              <a:t>Yes, </a:t>
            </a:r>
            <a:r>
              <a:rPr lang="en-US" sz="2400" dirty="0" smtClean="0"/>
              <a:t>participated</a:t>
            </a:r>
          </a:p>
        </p:txBody>
      </p:sp>
      <p:sp>
        <p:nvSpPr>
          <p:cNvPr id="3" name="Slide Number Placeholder 2"/>
          <p:cNvSpPr>
            <a:spLocks noGrp="1"/>
          </p:cNvSpPr>
          <p:nvPr>
            <p:ph type="sldNum" sz="quarter" idx="12"/>
          </p:nvPr>
        </p:nvSpPr>
        <p:spPr/>
        <p:txBody>
          <a:bodyPr/>
          <a:lstStyle/>
          <a:p>
            <a:fld id="{42B960B7-1A5D-4A40-9C6E-0A7BBAA5F990}" type="slidenum">
              <a:rPr lang="en-US" smtClean="0"/>
              <a:t>14</a:t>
            </a:fld>
            <a:endParaRPr lang="en-US"/>
          </a:p>
        </p:txBody>
      </p:sp>
    </p:spTree>
    <p:extLst>
      <p:ext uri="{BB962C8B-B14F-4D97-AF65-F5344CB8AC3E}">
        <p14:creationId xmlns:p14="http://schemas.microsoft.com/office/powerpoint/2010/main" val="345214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6384"/>
            <a:ext cx="7886700" cy="727074"/>
          </a:xfrm>
        </p:spPr>
        <p:txBody>
          <a:bodyPr>
            <a:noAutofit/>
          </a:bodyPr>
          <a:lstStyle/>
          <a:p>
            <a:r>
              <a:rPr lang="en-US" sz="3600" b="1" dirty="0" smtClean="0"/>
              <a:t>CBM00S Update: Item #19 (</a:t>
            </a:r>
            <a:r>
              <a:rPr lang="en-US" sz="3600" b="1" dirty="0" err="1" smtClean="0"/>
              <a:t>Univ</a:t>
            </a:r>
            <a:r>
              <a:rPr lang="en-US" sz="3600" b="1" dirty="0" smtClean="0"/>
              <a:t>) / #22 (CTCs) – Developmental Education Course/Intervention</a:t>
            </a:r>
            <a:endParaRPr lang="en-US" sz="3600" b="1" dirty="0"/>
          </a:p>
        </p:txBody>
      </p:sp>
      <p:sp>
        <p:nvSpPr>
          <p:cNvPr id="4" name="Content Placeholder 3"/>
          <p:cNvSpPr>
            <a:spLocks noGrp="1"/>
          </p:cNvSpPr>
          <p:nvPr>
            <p:ph idx="1"/>
          </p:nvPr>
        </p:nvSpPr>
        <p:spPr>
          <a:xfrm>
            <a:off x="232833" y="1207557"/>
            <a:ext cx="8678333" cy="5023909"/>
          </a:xfrm>
        </p:spPr>
        <p:txBody>
          <a:bodyPr>
            <a:normAutofit fontScale="70000" lnSpcReduction="20000"/>
          </a:bodyPr>
          <a:lstStyle/>
          <a:p>
            <a:pPr marL="0" indent="0">
              <a:buNone/>
            </a:pPr>
            <a:endParaRPr lang="en-US" sz="4500" dirty="0" smtClean="0"/>
          </a:p>
          <a:p>
            <a:pPr marL="457200" indent="-457200">
              <a:buNone/>
            </a:pPr>
            <a:endParaRPr lang="en-US" sz="1700" dirty="0"/>
          </a:p>
          <a:p>
            <a:pPr marL="627063" lvl="1" indent="-169863">
              <a:spcBef>
                <a:spcPts val="800"/>
              </a:spcBef>
              <a:buNone/>
            </a:pPr>
            <a:r>
              <a:rPr lang="en-US" sz="3600" dirty="0"/>
              <a:t>0 </a:t>
            </a:r>
            <a:r>
              <a:rPr lang="en-US" sz="3600" dirty="0" smtClean="0"/>
              <a:t>	Not </a:t>
            </a:r>
            <a:r>
              <a:rPr lang="en-US" sz="3600" dirty="0"/>
              <a:t>a developmental course/intervention </a:t>
            </a:r>
            <a:r>
              <a:rPr lang="en-US" sz="3600" u="sng" dirty="0">
                <a:solidFill>
                  <a:schemeClr val="accent6">
                    <a:lumMod val="75000"/>
                  </a:schemeClr>
                </a:solidFill>
              </a:rPr>
              <a:t>or not a paired </a:t>
            </a:r>
            <a:r>
              <a:rPr lang="en-US" sz="3600" dirty="0" smtClean="0">
                <a:solidFill>
                  <a:schemeClr val="accent6">
                    <a:lumMod val="75000"/>
                  </a:schemeClr>
                </a:solidFill>
              </a:rPr>
              <a:t>	</a:t>
            </a:r>
            <a:r>
              <a:rPr lang="en-US" sz="3600" u="sng" dirty="0" smtClean="0">
                <a:solidFill>
                  <a:schemeClr val="accent6">
                    <a:lumMod val="75000"/>
                  </a:schemeClr>
                </a:solidFill>
              </a:rPr>
              <a:t>college </a:t>
            </a:r>
            <a:r>
              <a:rPr lang="en-US" sz="3600" u="sng" dirty="0">
                <a:solidFill>
                  <a:schemeClr val="accent6">
                    <a:lumMod val="75000"/>
                  </a:schemeClr>
                </a:solidFill>
              </a:rPr>
              <a:t>course</a:t>
            </a:r>
          </a:p>
          <a:p>
            <a:pPr marL="627063" lvl="1" indent="-169863">
              <a:spcBef>
                <a:spcPts val="800"/>
              </a:spcBef>
              <a:buNone/>
            </a:pPr>
            <a:r>
              <a:rPr lang="en-US" sz="3600" dirty="0"/>
              <a:t>1 </a:t>
            </a:r>
            <a:r>
              <a:rPr lang="en-US" sz="3600" dirty="0" smtClean="0"/>
              <a:t>	Developmental </a:t>
            </a:r>
            <a:r>
              <a:rPr lang="en-US" sz="3600" dirty="0"/>
              <a:t>course – </a:t>
            </a:r>
            <a:r>
              <a:rPr lang="en-US" sz="3600" u="sng" dirty="0">
                <a:solidFill>
                  <a:schemeClr val="accent6">
                    <a:lumMod val="75000"/>
                  </a:schemeClr>
                </a:solidFill>
              </a:rPr>
              <a:t>not part of a corequisite model</a:t>
            </a:r>
          </a:p>
          <a:p>
            <a:pPr marL="627063" lvl="1" indent="-169863">
              <a:spcBef>
                <a:spcPts val="800"/>
              </a:spcBef>
              <a:buNone/>
            </a:pPr>
            <a:r>
              <a:rPr lang="en-US" sz="3600" dirty="0"/>
              <a:t>4 </a:t>
            </a:r>
            <a:r>
              <a:rPr lang="en-US" sz="3600" dirty="0" smtClean="0"/>
              <a:t>	Developmental </a:t>
            </a:r>
            <a:r>
              <a:rPr lang="en-US" sz="3600" dirty="0"/>
              <a:t>intervention (NCBO) – </a:t>
            </a:r>
            <a:r>
              <a:rPr lang="en-US" sz="3600" u="sng" dirty="0">
                <a:solidFill>
                  <a:schemeClr val="accent6">
                    <a:lumMod val="75000"/>
                  </a:schemeClr>
                </a:solidFill>
              </a:rPr>
              <a:t>not part of a </a:t>
            </a:r>
            <a:r>
              <a:rPr lang="en-US" sz="3600" dirty="0" smtClean="0">
                <a:solidFill>
                  <a:schemeClr val="accent6">
                    <a:lumMod val="75000"/>
                  </a:schemeClr>
                </a:solidFill>
              </a:rPr>
              <a:t>	</a:t>
            </a:r>
            <a:r>
              <a:rPr lang="en-US" sz="3600" u="sng" dirty="0" smtClean="0">
                <a:solidFill>
                  <a:schemeClr val="accent6">
                    <a:lumMod val="75000"/>
                  </a:schemeClr>
                </a:solidFill>
              </a:rPr>
              <a:t>corequisite </a:t>
            </a:r>
            <a:r>
              <a:rPr lang="en-US" sz="3600" u="sng" dirty="0">
                <a:solidFill>
                  <a:schemeClr val="accent6">
                    <a:lumMod val="75000"/>
                  </a:schemeClr>
                </a:solidFill>
              </a:rPr>
              <a:t>model</a:t>
            </a:r>
          </a:p>
          <a:p>
            <a:pPr marL="627063" lvl="1" indent="-169863">
              <a:spcBef>
                <a:spcPts val="800"/>
              </a:spcBef>
              <a:buNone/>
            </a:pPr>
            <a:r>
              <a:rPr lang="en-US" sz="3600" dirty="0"/>
              <a:t>7 </a:t>
            </a:r>
            <a:r>
              <a:rPr lang="en-US" sz="3600" dirty="0" smtClean="0"/>
              <a:t>	Self-paced </a:t>
            </a:r>
            <a:r>
              <a:rPr lang="en-US" sz="3600" dirty="0"/>
              <a:t>course or intervention (for example, emporium </a:t>
            </a:r>
            <a:r>
              <a:rPr lang="en-US" sz="3600" dirty="0" smtClean="0"/>
              <a:t>	or </a:t>
            </a:r>
            <a:r>
              <a:rPr lang="en-US" sz="3600" dirty="0"/>
              <a:t>module-based) </a:t>
            </a:r>
            <a:r>
              <a:rPr lang="en-US" sz="3600" dirty="0" smtClean="0"/>
              <a:t>– </a:t>
            </a:r>
            <a:r>
              <a:rPr lang="en-US" sz="3600" u="sng" dirty="0" smtClean="0">
                <a:solidFill>
                  <a:schemeClr val="accent6">
                    <a:lumMod val="75000"/>
                  </a:schemeClr>
                </a:solidFill>
              </a:rPr>
              <a:t>not </a:t>
            </a:r>
            <a:r>
              <a:rPr lang="en-US" sz="3600" u="sng" dirty="0">
                <a:solidFill>
                  <a:schemeClr val="accent6">
                    <a:lumMod val="75000"/>
                  </a:schemeClr>
                </a:solidFill>
              </a:rPr>
              <a:t>part of a corequisite model</a:t>
            </a:r>
          </a:p>
          <a:p>
            <a:pPr marL="627063" lvl="1" indent="-169863">
              <a:spcBef>
                <a:spcPts val="800"/>
              </a:spcBef>
              <a:buNone/>
            </a:pPr>
            <a:r>
              <a:rPr lang="en-US" sz="3600" u="sng" dirty="0">
                <a:solidFill>
                  <a:schemeClr val="accent6">
                    <a:lumMod val="75000"/>
                  </a:schemeClr>
                </a:solidFill>
              </a:rPr>
              <a:t>8 </a:t>
            </a:r>
            <a:r>
              <a:rPr lang="en-US" sz="3600" u="sng" dirty="0" smtClean="0">
                <a:solidFill>
                  <a:schemeClr val="accent6">
                    <a:lumMod val="75000"/>
                  </a:schemeClr>
                </a:solidFill>
              </a:rPr>
              <a:t>	Corequisite </a:t>
            </a:r>
            <a:r>
              <a:rPr lang="en-US" sz="3600" u="sng" dirty="0">
                <a:solidFill>
                  <a:schemeClr val="accent6">
                    <a:lumMod val="75000"/>
                  </a:schemeClr>
                </a:solidFill>
              </a:rPr>
              <a:t>DE course</a:t>
            </a:r>
          </a:p>
          <a:p>
            <a:pPr marL="627063" lvl="1" indent="-169863">
              <a:spcBef>
                <a:spcPts val="800"/>
              </a:spcBef>
              <a:buNone/>
            </a:pPr>
            <a:r>
              <a:rPr lang="fr-FR" sz="3600" u="sng" dirty="0">
                <a:solidFill>
                  <a:schemeClr val="accent6">
                    <a:lumMod val="75000"/>
                  </a:schemeClr>
                </a:solidFill>
              </a:rPr>
              <a:t>9 </a:t>
            </a:r>
            <a:r>
              <a:rPr lang="fr-FR" sz="3600" u="sng" dirty="0" smtClean="0">
                <a:solidFill>
                  <a:schemeClr val="accent6">
                    <a:lumMod val="75000"/>
                  </a:schemeClr>
                </a:solidFill>
              </a:rPr>
              <a:t>	Corequisite </a:t>
            </a:r>
            <a:r>
              <a:rPr lang="fr-FR" sz="3600" u="sng" dirty="0">
                <a:solidFill>
                  <a:schemeClr val="accent6">
                    <a:lumMod val="75000"/>
                  </a:schemeClr>
                </a:solidFill>
              </a:rPr>
              <a:t>DE intervention (NCBO)</a:t>
            </a:r>
          </a:p>
          <a:p>
            <a:pPr marL="627063" lvl="1" indent="-169863">
              <a:spcBef>
                <a:spcPts val="800"/>
              </a:spcBef>
              <a:buNone/>
            </a:pPr>
            <a:r>
              <a:rPr lang="en-US" sz="3600" u="sng" dirty="0">
                <a:solidFill>
                  <a:schemeClr val="accent6">
                    <a:lumMod val="75000"/>
                  </a:schemeClr>
                </a:solidFill>
              </a:rPr>
              <a:t>A </a:t>
            </a:r>
            <a:r>
              <a:rPr lang="en-US" sz="3600" u="sng" dirty="0" smtClean="0">
                <a:solidFill>
                  <a:schemeClr val="accent6">
                    <a:lumMod val="75000"/>
                  </a:schemeClr>
                </a:solidFill>
              </a:rPr>
              <a:t>	Corequisite </a:t>
            </a:r>
            <a:r>
              <a:rPr lang="en-US" sz="3600" u="sng" dirty="0">
                <a:solidFill>
                  <a:schemeClr val="accent6">
                    <a:lumMod val="75000"/>
                  </a:schemeClr>
                </a:solidFill>
              </a:rPr>
              <a:t>Self-paced DE course or DE intervention</a:t>
            </a:r>
          </a:p>
          <a:p>
            <a:pPr marL="627063" lvl="1" indent="-169863">
              <a:spcBef>
                <a:spcPts val="800"/>
              </a:spcBef>
              <a:buNone/>
            </a:pPr>
            <a:r>
              <a:rPr lang="en-US" sz="3600" u="sng" dirty="0">
                <a:solidFill>
                  <a:schemeClr val="accent6">
                    <a:lumMod val="75000"/>
                  </a:schemeClr>
                </a:solidFill>
              </a:rPr>
              <a:t>B </a:t>
            </a:r>
            <a:r>
              <a:rPr lang="en-US" sz="3600" u="sng" dirty="0" smtClean="0">
                <a:solidFill>
                  <a:schemeClr val="accent6">
                    <a:lumMod val="75000"/>
                  </a:schemeClr>
                </a:solidFill>
              </a:rPr>
              <a:t>	College-level </a:t>
            </a:r>
            <a:r>
              <a:rPr lang="en-US" sz="3600" u="sng" dirty="0">
                <a:solidFill>
                  <a:schemeClr val="accent6">
                    <a:lumMod val="75000"/>
                  </a:schemeClr>
                </a:solidFill>
              </a:rPr>
              <a:t>course paired with DE</a:t>
            </a:r>
            <a:endParaRPr lang="en-US" sz="3600" u="sng" dirty="0" smtClean="0">
              <a:solidFill>
                <a:schemeClr val="accent6">
                  <a:lumMod val="75000"/>
                </a:schemeClr>
              </a:solidFill>
            </a:endParaRPr>
          </a:p>
        </p:txBody>
      </p:sp>
      <p:sp>
        <p:nvSpPr>
          <p:cNvPr id="3" name="Slide Number Placeholder 2"/>
          <p:cNvSpPr>
            <a:spLocks noGrp="1"/>
          </p:cNvSpPr>
          <p:nvPr>
            <p:ph type="sldNum" sz="quarter" idx="12"/>
          </p:nvPr>
        </p:nvSpPr>
        <p:spPr/>
        <p:txBody>
          <a:bodyPr/>
          <a:lstStyle/>
          <a:p>
            <a:fld id="{42B960B7-1A5D-4A40-9C6E-0A7BBAA5F990}" type="slidenum">
              <a:rPr lang="en-US" smtClean="0"/>
              <a:t>15</a:t>
            </a:fld>
            <a:endParaRPr lang="en-US"/>
          </a:p>
        </p:txBody>
      </p:sp>
    </p:spTree>
    <p:extLst>
      <p:ext uri="{BB962C8B-B14F-4D97-AF65-F5344CB8AC3E}">
        <p14:creationId xmlns:p14="http://schemas.microsoft.com/office/powerpoint/2010/main" val="3718453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Calculating the Corequisite Percentage for HB 2223</a:t>
            </a:r>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16</a:t>
            </a:fld>
            <a:endParaRPr lang="en-US"/>
          </a:p>
        </p:txBody>
      </p:sp>
    </p:spTree>
    <p:extLst>
      <p:ext uri="{BB962C8B-B14F-4D97-AF65-F5344CB8AC3E}">
        <p14:creationId xmlns:p14="http://schemas.microsoft.com/office/powerpoint/2010/main" val="1455439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19" y="1424859"/>
            <a:ext cx="8626208" cy="3611408"/>
          </a:xfrm>
        </p:spPr>
        <p:txBody>
          <a:bodyPr>
            <a:normAutofit/>
          </a:bodyPr>
          <a:lstStyle/>
          <a:p>
            <a:pPr algn="ctr"/>
            <a:r>
              <a:rPr lang="en-US" sz="3100" b="1" dirty="0"/>
              <a:t>Numerator:</a:t>
            </a:r>
            <a:r>
              <a:rPr lang="en-US" sz="3100" dirty="0"/>
              <a:t> Number of students enrolled in a corequisite DE model</a:t>
            </a:r>
            <a:br>
              <a:rPr lang="en-US" sz="3100" dirty="0"/>
            </a:br>
            <a:r>
              <a:rPr lang="en-US" sz="3100" b="1" dirty="0"/>
              <a:t>Denominator:</a:t>
            </a:r>
            <a:r>
              <a:rPr lang="en-US" sz="3100" dirty="0"/>
              <a:t> Total number of students enrolled in DE (with certain student populations removed)</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17</a:t>
            </a:fld>
            <a:endParaRPr lang="en-US"/>
          </a:p>
        </p:txBody>
      </p:sp>
      <p:cxnSp>
        <p:nvCxnSpPr>
          <p:cNvPr id="6" name="Straight Connector 5"/>
          <p:cNvCxnSpPr/>
          <p:nvPr/>
        </p:nvCxnSpPr>
        <p:spPr>
          <a:xfrm flipV="1">
            <a:off x="473725" y="3230563"/>
            <a:ext cx="8041625" cy="2203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32202" y="5420299"/>
            <a:ext cx="8934680" cy="646331"/>
          </a:xfrm>
          <a:prstGeom prst="rect">
            <a:avLst/>
          </a:prstGeom>
          <a:noFill/>
          <a:ln>
            <a:solidFill>
              <a:schemeClr val="tx1"/>
            </a:solidFill>
          </a:ln>
        </p:spPr>
        <p:txBody>
          <a:bodyPr wrap="square" rtlCol="0">
            <a:spAutoFit/>
          </a:bodyPr>
          <a:lstStyle/>
          <a:p>
            <a:r>
              <a:rPr lang="en-US" dirty="0"/>
              <a:t>A student is only counted once in the numerator and denominator, even if they are enrolled in more than one DE course/intervention in the same subject and same semester</a:t>
            </a:r>
          </a:p>
        </p:txBody>
      </p:sp>
      <p:sp>
        <p:nvSpPr>
          <p:cNvPr id="9" name="Title 1"/>
          <p:cNvSpPr txBox="1">
            <a:spLocks/>
          </p:cNvSpPr>
          <p:nvPr/>
        </p:nvSpPr>
        <p:spPr>
          <a:xfrm>
            <a:off x="738819" y="757236"/>
            <a:ext cx="7886700" cy="1325563"/>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Calculating the Percentage</a:t>
            </a:r>
          </a:p>
        </p:txBody>
      </p:sp>
      <p:sp>
        <p:nvSpPr>
          <p:cNvPr id="3" name="TextBox 2"/>
          <p:cNvSpPr txBox="1"/>
          <p:nvPr/>
        </p:nvSpPr>
        <p:spPr>
          <a:xfrm>
            <a:off x="2362302" y="4772313"/>
            <a:ext cx="4639734" cy="646331"/>
          </a:xfrm>
          <a:prstGeom prst="rect">
            <a:avLst/>
          </a:prstGeom>
          <a:noFill/>
          <a:ln>
            <a:solidFill>
              <a:schemeClr val="tx1"/>
            </a:solidFill>
          </a:ln>
        </p:spPr>
        <p:txBody>
          <a:bodyPr wrap="square" rtlCol="0">
            <a:spAutoFit/>
          </a:bodyPr>
          <a:lstStyle/>
          <a:p>
            <a:r>
              <a:rPr lang="en-US" dirty="0"/>
              <a:t>Percentage is calculated separately for math and reading/writing/IRW for each semester</a:t>
            </a:r>
          </a:p>
        </p:txBody>
      </p:sp>
    </p:spTree>
    <p:extLst>
      <p:ext uri="{BB962C8B-B14F-4D97-AF65-F5344CB8AC3E}">
        <p14:creationId xmlns:p14="http://schemas.microsoft.com/office/powerpoint/2010/main" val="975716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2B960B7-1A5D-4A40-9C6E-0A7BBAA5F990}" type="slidenum">
              <a:rPr lang="en-US" smtClean="0"/>
              <a:t>18</a:t>
            </a:fld>
            <a:endParaRPr lang="en-US"/>
          </a:p>
        </p:txBody>
      </p:sp>
      <p:graphicFrame>
        <p:nvGraphicFramePr>
          <p:cNvPr id="5" name="Table 4"/>
          <p:cNvGraphicFramePr>
            <a:graphicFrameLocks noGrp="1"/>
          </p:cNvGraphicFramePr>
          <p:nvPr>
            <p:extLst/>
          </p:nvPr>
        </p:nvGraphicFramePr>
        <p:xfrm>
          <a:off x="32253" y="98770"/>
          <a:ext cx="9030265" cy="6276548"/>
        </p:xfrm>
        <a:graphic>
          <a:graphicData uri="http://schemas.openxmlformats.org/drawingml/2006/table">
            <a:tbl>
              <a:tblPr firstRow="1" bandRow="1">
                <a:tableStyleId>{5C22544A-7EE6-4342-B048-85BDC9FD1C3A}</a:tableStyleId>
              </a:tblPr>
              <a:tblGrid>
                <a:gridCol w="1120749">
                  <a:extLst>
                    <a:ext uri="{9D8B030D-6E8A-4147-A177-3AD203B41FA5}">
                      <a16:colId xmlns="" xmlns:a16="http://schemas.microsoft.com/office/drawing/2014/main" val="20000"/>
                    </a:ext>
                  </a:extLst>
                </a:gridCol>
                <a:gridCol w="3990091">
                  <a:extLst>
                    <a:ext uri="{9D8B030D-6E8A-4147-A177-3AD203B41FA5}">
                      <a16:colId xmlns="" xmlns:a16="http://schemas.microsoft.com/office/drawing/2014/main" val="20001"/>
                    </a:ext>
                  </a:extLst>
                </a:gridCol>
                <a:gridCol w="3919425">
                  <a:extLst>
                    <a:ext uri="{9D8B030D-6E8A-4147-A177-3AD203B41FA5}">
                      <a16:colId xmlns="" xmlns:a16="http://schemas.microsoft.com/office/drawing/2014/main" val="20002"/>
                    </a:ext>
                  </a:extLst>
                </a:gridCol>
              </a:tblGrid>
              <a:tr h="652318">
                <a:tc gridSpan="3">
                  <a:txBody>
                    <a:bodyPr/>
                    <a:lstStyle/>
                    <a:p>
                      <a:pPr algn="ctr"/>
                      <a:r>
                        <a:rPr lang="en-US" sz="2800" dirty="0"/>
                        <a:t>Calculating the Denominator</a:t>
                      </a:r>
                      <a:r>
                        <a:rPr lang="en-US" sz="2800" baseline="0" dirty="0"/>
                        <a:t> for Math</a:t>
                      </a:r>
                      <a:endParaRPr lang="en-US" sz="2800"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434879">
                <a:tc>
                  <a:txBody>
                    <a:bodyPr/>
                    <a:lstStyle/>
                    <a:p>
                      <a:endParaRPr lang="en-US" dirty="0"/>
                    </a:p>
                  </a:txBody>
                  <a:tcPr/>
                </a:tc>
                <a:tc>
                  <a:txBody>
                    <a:bodyPr/>
                    <a:lstStyle/>
                    <a:p>
                      <a:r>
                        <a:rPr lang="en-US" u="sng" dirty="0"/>
                        <a:t>Student</a:t>
                      </a:r>
                      <a:r>
                        <a:rPr lang="en-US" u="sng" baseline="0" dirty="0"/>
                        <a:t> population</a:t>
                      </a:r>
                      <a:endParaRPr lang="en-US" u="sng" dirty="0"/>
                    </a:p>
                  </a:txBody>
                  <a:tcPr/>
                </a:tc>
                <a:tc>
                  <a:txBody>
                    <a:bodyPr/>
                    <a:lstStyle/>
                    <a:p>
                      <a:r>
                        <a:rPr lang="en-US" u="sng" dirty="0"/>
                        <a:t>Identification</a:t>
                      </a:r>
                      <a:r>
                        <a:rPr lang="en-US" u="sng" baseline="0" dirty="0"/>
                        <a:t> on CBM</a:t>
                      </a:r>
                      <a:endParaRPr lang="en-US" u="sng" dirty="0"/>
                    </a:p>
                  </a:txBody>
                  <a:tcPr/>
                </a:tc>
                <a:extLst>
                  <a:ext uri="{0D108BD9-81ED-4DB2-BD59-A6C34878D82A}">
                    <a16:rowId xmlns="" xmlns:a16="http://schemas.microsoft.com/office/drawing/2014/main" val="10001"/>
                  </a:ext>
                </a:extLst>
              </a:tr>
              <a:tr h="902374">
                <a:tc>
                  <a:txBody>
                    <a:bodyPr/>
                    <a:lstStyle/>
                    <a:p>
                      <a:r>
                        <a:rPr lang="en-US" dirty="0"/>
                        <a:t>Start with</a:t>
                      </a:r>
                    </a:p>
                  </a:txBody>
                  <a:tcPr/>
                </a:tc>
                <a:tc>
                  <a:txBody>
                    <a:bodyPr/>
                    <a:lstStyle/>
                    <a:p>
                      <a:r>
                        <a:rPr lang="en-US" dirty="0"/>
                        <a:t>All student</a:t>
                      </a:r>
                      <a:r>
                        <a:rPr lang="en-US" baseline="0" dirty="0"/>
                        <a:t>s enrolled in a math DE course or intervention</a:t>
                      </a:r>
                      <a:endParaRPr lang="en-US" dirty="0"/>
                    </a:p>
                  </a:txBody>
                  <a:tcPr/>
                </a:tc>
                <a:tc>
                  <a:txBody>
                    <a:bodyPr/>
                    <a:lstStyle/>
                    <a:p>
                      <a:r>
                        <a:rPr lang="en-US" dirty="0"/>
                        <a:t>CIP/Approval</a:t>
                      </a:r>
                      <a:r>
                        <a:rPr lang="en-US" baseline="0" dirty="0"/>
                        <a:t> Codes (reported on the 00S for CTCs, reported on the 003 for universities, then matched to the 00S)</a:t>
                      </a:r>
                      <a:endParaRPr lang="en-US" dirty="0"/>
                    </a:p>
                  </a:txBody>
                  <a:tcPr/>
                </a:tc>
                <a:extLst>
                  <a:ext uri="{0D108BD9-81ED-4DB2-BD59-A6C34878D82A}">
                    <a16:rowId xmlns="" xmlns:a16="http://schemas.microsoft.com/office/drawing/2014/main" val="10002"/>
                  </a:ext>
                </a:extLst>
              </a:tr>
              <a:tr h="652318">
                <a:tc>
                  <a:txBody>
                    <a:bodyPr/>
                    <a:lstStyle/>
                    <a:p>
                      <a:r>
                        <a:rPr lang="en-US" dirty="0"/>
                        <a:t>Remove</a:t>
                      </a:r>
                    </a:p>
                  </a:txBody>
                  <a:tcPr/>
                </a:tc>
                <a:tc>
                  <a:txBody>
                    <a:bodyPr/>
                    <a:lstStyle/>
                    <a:p>
                      <a:r>
                        <a:rPr lang="en-US" dirty="0"/>
                        <a:t>Students with an ABE score of 1 – 4 (reported</a:t>
                      </a:r>
                      <a:r>
                        <a:rPr lang="en-US" baseline="0" dirty="0"/>
                        <a:t> in the semester in question)</a:t>
                      </a:r>
                      <a:endParaRPr lang="en-US" dirty="0"/>
                    </a:p>
                  </a:txBody>
                  <a:tcPr/>
                </a:tc>
                <a:tc>
                  <a:txBody>
                    <a:bodyPr/>
                    <a:lstStyle/>
                    <a:p>
                      <a:r>
                        <a:rPr lang="en-US" dirty="0"/>
                        <a:t>CBM002,</a:t>
                      </a:r>
                      <a:r>
                        <a:rPr lang="en-US" baseline="0" dirty="0"/>
                        <a:t> Item #80</a:t>
                      </a:r>
                      <a:endParaRPr lang="en-US" dirty="0"/>
                    </a:p>
                  </a:txBody>
                  <a:tcPr/>
                </a:tc>
                <a:extLst>
                  <a:ext uri="{0D108BD9-81ED-4DB2-BD59-A6C34878D82A}">
                    <a16:rowId xmlns="" xmlns:a16="http://schemas.microsoft.com/office/drawing/2014/main" val="10003"/>
                  </a:ext>
                </a:extLst>
              </a:tr>
              <a:tr h="902374">
                <a:tc>
                  <a:txBody>
                    <a:bodyPr/>
                    <a:lstStyle/>
                    <a:p>
                      <a:r>
                        <a:rPr lang="en-US" dirty="0"/>
                        <a:t>Remove</a:t>
                      </a:r>
                    </a:p>
                  </a:txBody>
                  <a:tcPr/>
                </a:tc>
                <a:tc>
                  <a:txBody>
                    <a:bodyPr/>
                    <a:lstStyle/>
                    <a:p>
                      <a:r>
                        <a:rPr lang="en-US" dirty="0"/>
                        <a:t>Students</a:t>
                      </a:r>
                      <a:r>
                        <a:rPr lang="en-US" baseline="0" dirty="0"/>
                        <a:t> also enrolled in a BASE NCBO in math</a:t>
                      </a:r>
                      <a:endParaRPr lang="en-US" dirty="0"/>
                    </a:p>
                  </a:txBody>
                  <a:tcPr/>
                </a:tc>
                <a:tc>
                  <a:txBody>
                    <a:bodyPr/>
                    <a:lstStyle/>
                    <a:p>
                      <a:r>
                        <a:rPr lang="en-US" dirty="0"/>
                        <a:t>CIP/Approval</a:t>
                      </a:r>
                      <a:r>
                        <a:rPr lang="en-US" baseline="0" dirty="0"/>
                        <a:t> Codes (reported on the 00S for CTCs, reported on the 003 for universities, then matched to the 00S)</a:t>
                      </a:r>
                      <a:endParaRPr lang="en-US" dirty="0"/>
                    </a:p>
                  </a:txBody>
                  <a:tcPr/>
                </a:tc>
                <a:extLst>
                  <a:ext uri="{0D108BD9-81ED-4DB2-BD59-A6C34878D82A}">
                    <a16:rowId xmlns="" xmlns:a16="http://schemas.microsoft.com/office/drawing/2014/main" val="10004"/>
                  </a:ext>
                </a:extLst>
              </a:tr>
              <a:tr h="443188">
                <a:tc>
                  <a:txBody>
                    <a:bodyPr/>
                    <a:lstStyle/>
                    <a:p>
                      <a:r>
                        <a:rPr lang="en-US" dirty="0"/>
                        <a:t>Remove</a:t>
                      </a:r>
                    </a:p>
                  </a:txBody>
                  <a:tcPr/>
                </a:tc>
                <a:tc>
                  <a:txBody>
                    <a:bodyPr/>
                    <a:lstStyle/>
                    <a:p>
                      <a:r>
                        <a:rPr lang="en-US" dirty="0"/>
                        <a:t>Students in an AEL program</a:t>
                      </a:r>
                    </a:p>
                  </a:txBody>
                  <a:tcPr/>
                </a:tc>
                <a:tc>
                  <a:txBody>
                    <a:bodyPr/>
                    <a:lstStyle/>
                    <a:p>
                      <a:r>
                        <a:rPr lang="en-US" dirty="0"/>
                        <a:t>CBM002, revised Item #10</a:t>
                      </a:r>
                    </a:p>
                  </a:txBody>
                  <a:tcPr/>
                </a:tc>
                <a:extLst>
                  <a:ext uri="{0D108BD9-81ED-4DB2-BD59-A6C34878D82A}">
                    <a16:rowId xmlns="" xmlns:a16="http://schemas.microsoft.com/office/drawing/2014/main" val="10005"/>
                  </a:ext>
                </a:extLst>
              </a:tr>
              <a:tr h="652318">
                <a:tc>
                  <a:txBody>
                    <a:bodyPr/>
                    <a:lstStyle/>
                    <a:p>
                      <a:r>
                        <a:rPr lang="en-US" dirty="0"/>
                        <a:t>Remove</a:t>
                      </a:r>
                    </a:p>
                  </a:txBody>
                  <a:tcPr/>
                </a:tc>
                <a:tc>
                  <a:txBody>
                    <a:bodyPr/>
                    <a:lstStyle/>
                    <a:p>
                      <a:r>
                        <a:rPr lang="en-US" dirty="0"/>
                        <a:t>Students who have a TSI waiver or exemption in math</a:t>
                      </a:r>
                    </a:p>
                  </a:txBody>
                  <a:tcPr/>
                </a:tc>
                <a:tc>
                  <a:txBody>
                    <a:bodyPr/>
                    <a:lstStyle/>
                    <a:p>
                      <a:r>
                        <a:rPr lang="en-US" dirty="0"/>
                        <a:t>CBM002, Item #21A</a:t>
                      </a:r>
                    </a:p>
                  </a:txBody>
                  <a:tcPr/>
                </a:tc>
                <a:extLst>
                  <a:ext uri="{0D108BD9-81ED-4DB2-BD59-A6C34878D82A}">
                    <a16:rowId xmlns="" xmlns:a16="http://schemas.microsoft.com/office/drawing/2014/main" val="10006"/>
                  </a:ext>
                </a:extLst>
              </a:tr>
              <a:tr h="424007">
                <a:tc>
                  <a:txBody>
                    <a:bodyPr/>
                    <a:lstStyle/>
                    <a:p>
                      <a:r>
                        <a:rPr lang="en-US" dirty="0"/>
                        <a:t>Remove</a:t>
                      </a:r>
                    </a:p>
                  </a:txBody>
                  <a:tcPr/>
                </a:tc>
                <a:tc>
                  <a:txBody>
                    <a:bodyPr/>
                    <a:lstStyle/>
                    <a:p>
                      <a:r>
                        <a:rPr lang="en-US" dirty="0"/>
                        <a:t>Students</a:t>
                      </a:r>
                      <a:r>
                        <a:rPr lang="en-US" baseline="0" dirty="0"/>
                        <a:t> who are college-ready in math</a:t>
                      </a:r>
                      <a:endParaRPr lang="en-US" dirty="0"/>
                    </a:p>
                  </a:txBody>
                  <a:tcPr/>
                </a:tc>
                <a:tc>
                  <a:txBody>
                    <a:bodyPr/>
                    <a:lstStyle/>
                    <a:p>
                      <a:r>
                        <a:rPr lang="en-US" dirty="0"/>
                        <a:t>CBM002, Item</a:t>
                      </a:r>
                      <a:r>
                        <a:rPr lang="en-US" baseline="0" dirty="0"/>
                        <a:t> #20</a:t>
                      </a:r>
                      <a:endParaRPr lang="en-US" dirty="0"/>
                    </a:p>
                  </a:txBody>
                  <a:tcPr/>
                </a:tc>
                <a:extLst>
                  <a:ext uri="{0D108BD9-81ED-4DB2-BD59-A6C34878D82A}">
                    <a16:rowId xmlns="" xmlns:a16="http://schemas.microsoft.com/office/drawing/2014/main" val="10007"/>
                  </a:ext>
                </a:extLst>
              </a:tr>
              <a:tr h="902374">
                <a:tc>
                  <a:txBody>
                    <a:bodyPr/>
                    <a:lstStyle/>
                    <a:p>
                      <a:r>
                        <a:rPr lang="en-US" dirty="0"/>
                        <a:t>Remove</a:t>
                      </a:r>
                    </a:p>
                  </a:txBody>
                  <a:tcPr/>
                </a:tc>
                <a:tc>
                  <a:txBody>
                    <a:bodyPr/>
                    <a:lstStyle/>
                    <a:p>
                      <a:r>
                        <a:rPr lang="en-US" dirty="0"/>
                        <a:t>Students</a:t>
                      </a:r>
                      <a:r>
                        <a:rPr lang="en-US" baseline="0" dirty="0"/>
                        <a:t> enrolled in a degree plan that does not require freshman-level academic mathematics and the student is not taking college-level math</a:t>
                      </a:r>
                      <a:endParaRPr lang="en-US" dirty="0"/>
                    </a:p>
                  </a:txBody>
                  <a:tcPr/>
                </a:tc>
                <a:tc>
                  <a:txBody>
                    <a:bodyPr/>
                    <a:lstStyle/>
                    <a:p>
                      <a:r>
                        <a:rPr lang="en-US" dirty="0"/>
                        <a:t>CBM002, revised</a:t>
                      </a:r>
                      <a:r>
                        <a:rPr lang="en-US" baseline="0" dirty="0"/>
                        <a:t> Item #10</a:t>
                      </a:r>
                      <a:endParaRPr lang="en-US" dirty="0"/>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575094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 codes included for Math DE</a:t>
            </a:r>
            <a:endParaRPr lang="en-US" dirty="0"/>
          </a:p>
        </p:txBody>
      </p:sp>
      <p:sp>
        <p:nvSpPr>
          <p:cNvPr id="3" name="Content Placeholder 2"/>
          <p:cNvSpPr>
            <a:spLocks noGrp="1"/>
          </p:cNvSpPr>
          <p:nvPr>
            <p:ph idx="1"/>
          </p:nvPr>
        </p:nvSpPr>
        <p:spPr/>
        <p:txBody>
          <a:bodyPr/>
          <a:lstStyle/>
          <a:p>
            <a:r>
              <a:rPr lang="en-US" dirty="0" smtClean="0"/>
              <a:t>CTC</a:t>
            </a:r>
          </a:p>
          <a:p>
            <a:pPr lvl="1"/>
            <a:r>
              <a:rPr lang="en-US" dirty="0"/>
              <a:t>Developmental Mathematics (32.0104.51 19</a:t>
            </a:r>
            <a:r>
              <a:rPr lang="en-US" dirty="0" smtClean="0"/>
              <a:t>)</a:t>
            </a:r>
          </a:p>
          <a:p>
            <a:pPr lvl="1"/>
            <a:r>
              <a:rPr lang="en-US" dirty="0" smtClean="0"/>
              <a:t>Intermediate </a:t>
            </a:r>
            <a:r>
              <a:rPr lang="en-US" dirty="0"/>
              <a:t>Algebra (32.0104.52 19</a:t>
            </a:r>
            <a:r>
              <a:rPr lang="en-US" dirty="0" smtClean="0"/>
              <a:t>) </a:t>
            </a:r>
          </a:p>
          <a:p>
            <a:pPr lvl="1"/>
            <a:r>
              <a:rPr lang="en-US" dirty="0" smtClean="0"/>
              <a:t>Developmental </a:t>
            </a:r>
            <a:r>
              <a:rPr lang="en-US" dirty="0"/>
              <a:t>Mathematics NCBO (32.0104.53 19</a:t>
            </a:r>
            <a:r>
              <a:rPr lang="en-US" dirty="0" smtClean="0"/>
              <a:t>)</a:t>
            </a:r>
          </a:p>
          <a:p>
            <a:pPr lvl="1"/>
            <a:r>
              <a:rPr lang="en-US" dirty="0" smtClean="0"/>
              <a:t>Intermediate </a:t>
            </a:r>
            <a:r>
              <a:rPr lang="en-US" dirty="0"/>
              <a:t>Algebra NCBO (32.0104.54 19</a:t>
            </a:r>
            <a:r>
              <a:rPr lang="en-US" dirty="0" smtClean="0"/>
              <a:t>)</a:t>
            </a:r>
          </a:p>
          <a:p>
            <a:r>
              <a:rPr lang="en-US" dirty="0" smtClean="0"/>
              <a:t>Universities</a:t>
            </a:r>
          </a:p>
          <a:p>
            <a:pPr lvl="1"/>
            <a:r>
              <a:rPr lang="en-US" dirty="0"/>
              <a:t>Developmental Mathematics (32.0104.00 21)</a:t>
            </a:r>
          </a:p>
        </p:txBody>
      </p:sp>
      <p:sp>
        <p:nvSpPr>
          <p:cNvPr id="4" name="Slide Number Placeholder 3"/>
          <p:cNvSpPr>
            <a:spLocks noGrp="1"/>
          </p:cNvSpPr>
          <p:nvPr>
            <p:ph type="sldNum" sz="quarter" idx="12"/>
          </p:nvPr>
        </p:nvSpPr>
        <p:spPr/>
        <p:txBody>
          <a:bodyPr/>
          <a:lstStyle/>
          <a:p>
            <a:fld id="{42B960B7-1A5D-4A40-9C6E-0A7BBAA5F990}" type="slidenum">
              <a:rPr lang="en-US" smtClean="0"/>
              <a:t>19</a:t>
            </a:fld>
            <a:endParaRPr lang="en-US" dirty="0"/>
          </a:p>
        </p:txBody>
      </p:sp>
      <p:sp>
        <p:nvSpPr>
          <p:cNvPr id="5" name="TextBox 4"/>
          <p:cNvSpPr txBox="1"/>
          <p:nvPr/>
        </p:nvSpPr>
        <p:spPr>
          <a:xfrm>
            <a:off x="1490133" y="6356351"/>
            <a:ext cx="6344356" cy="369332"/>
          </a:xfrm>
          <a:prstGeom prst="rect">
            <a:avLst/>
          </a:prstGeom>
          <a:noFill/>
        </p:spPr>
        <p:txBody>
          <a:bodyPr wrap="square" rtlCol="0">
            <a:spAutoFit/>
          </a:bodyPr>
          <a:lstStyle/>
          <a:p>
            <a:r>
              <a:rPr lang="en-US" dirty="0" smtClean="0">
                <a:solidFill>
                  <a:schemeClr val="bg1"/>
                </a:solidFill>
              </a:rPr>
              <a:t>List accurate as of 1/30/2018 – may be updated</a:t>
            </a:r>
            <a:endParaRPr lang="en-US" dirty="0">
              <a:solidFill>
                <a:schemeClr val="bg1"/>
              </a:solidFill>
            </a:endParaRPr>
          </a:p>
        </p:txBody>
      </p:sp>
    </p:spTree>
    <p:extLst>
      <p:ext uri="{BB962C8B-B14F-4D97-AF65-F5344CB8AC3E}">
        <p14:creationId xmlns:p14="http://schemas.microsoft.com/office/powerpoint/2010/main" val="1052801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B960B7-1A5D-4A40-9C6E-0A7BBAA5F990}" type="slidenum">
              <a:rPr lang="en-US" smtClean="0"/>
              <a:t>2</a:t>
            </a:fld>
            <a:endParaRPr lang="en-US" dirty="0"/>
          </a:p>
        </p:txBody>
      </p:sp>
      <p:sp>
        <p:nvSpPr>
          <p:cNvPr id="3" name="TextBox 2"/>
          <p:cNvSpPr txBox="1"/>
          <p:nvPr/>
        </p:nvSpPr>
        <p:spPr>
          <a:xfrm>
            <a:off x="1415562" y="351692"/>
            <a:ext cx="5917223" cy="707886"/>
          </a:xfrm>
          <a:prstGeom prst="rect">
            <a:avLst/>
          </a:prstGeom>
          <a:noFill/>
        </p:spPr>
        <p:txBody>
          <a:bodyPr wrap="square" rtlCol="0">
            <a:spAutoFit/>
          </a:bodyPr>
          <a:lstStyle/>
          <a:p>
            <a:pPr algn="ctr"/>
            <a:r>
              <a:rPr lang="en-US" sz="4000" b="1" dirty="0" smtClean="0"/>
              <a:t>Welcome</a:t>
            </a:r>
            <a:endParaRPr lang="en-US" sz="4000" b="1" dirty="0"/>
          </a:p>
        </p:txBody>
      </p:sp>
      <p:sp>
        <p:nvSpPr>
          <p:cNvPr id="5" name="TextBox 4"/>
          <p:cNvSpPr txBox="1"/>
          <p:nvPr/>
        </p:nvSpPr>
        <p:spPr>
          <a:xfrm>
            <a:off x="330200" y="1371839"/>
            <a:ext cx="8517467" cy="4524315"/>
          </a:xfrm>
          <a:prstGeom prst="rect">
            <a:avLst/>
          </a:prstGeom>
          <a:noFill/>
        </p:spPr>
        <p:txBody>
          <a:bodyPr wrap="square" rtlCol="0">
            <a:spAutoFit/>
          </a:bodyPr>
          <a:lstStyle/>
          <a:p>
            <a:r>
              <a:rPr lang="en-US" dirty="0" smtClean="0"/>
              <a:t>The webinar will begin at </a:t>
            </a:r>
            <a:r>
              <a:rPr lang="en-US" sz="2000" dirty="0" smtClean="0">
                <a:solidFill>
                  <a:srgbClr val="FF0000"/>
                </a:solidFill>
              </a:rPr>
              <a:t>1:30 PM</a:t>
            </a:r>
          </a:p>
          <a:p>
            <a:r>
              <a:rPr lang="en-US" dirty="0" smtClean="0"/>
              <a:t>The Audio Conference  Number is:  1-415-655-0003</a:t>
            </a:r>
          </a:p>
          <a:p>
            <a:r>
              <a:rPr lang="en-US" dirty="0" smtClean="0"/>
              <a:t>Access Code:  662 218 655</a:t>
            </a:r>
          </a:p>
          <a:p>
            <a:endParaRPr lang="en-US" dirty="0"/>
          </a:p>
          <a:p>
            <a:r>
              <a:rPr lang="en-US" dirty="0" smtClean="0"/>
              <a:t>You may dial in using the information above or listen using your computer speakers.  If you are listening to the Webinar via computer speakers, you must have a microphone to speak.</a:t>
            </a:r>
          </a:p>
          <a:p>
            <a:endParaRPr lang="en-US" dirty="0"/>
          </a:p>
          <a:p>
            <a:r>
              <a:rPr lang="en-US" dirty="0" smtClean="0"/>
              <a:t>Please do not do both, listening to the Webinar via computer speakers and also dialing in causes reverberation.</a:t>
            </a:r>
          </a:p>
          <a:p>
            <a:endParaRPr lang="en-US" dirty="0"/>
          </a:p>
          <a:p>
            <a:r>
              <a:rPr lang="en-US" dirty="0" smtClean="0"/>
              <a:t>Please mute your phone if you are not speaking.  This eliminates background noises.</a:t>
            </a:r>
          </a:p>
          <a:p>
            <a:endParaRPr lang="en-US" dirty="0"/>
          </a:p>
          <a:p>
            <a:r>
              <a:rPr lang="en-US" dirty="0" smtClean="0"/>
              <a:t>You may also submit questions using the Chat facility.</a:t>
            </a:r>
          </a:p>
          <a:p>
            <a:endParaRPr lang="en-US" dirty="0"/>
          </a:p>
          <a:p>
            <a:r>
              <a:rPr lang="en-US" dirty="0" smtClean="0"/>
              <a:t>This Webinar will be recorded.   A link to the recording will be sent to all participants.</a:t>
            </a:r>
            <a:endParaRPr lang="en-US" dirty="0"/>
          </a:p>
        </p:txBody>
      </p:sp>
    </p:spTree>
    <p:extLst>
      <p:ext uri="{BB962C8B-B14F-4D97-AF65-F5344CB8AC3E}">
        <p14:creationId xmlns:p14="http://schemas.microsoft.com/office/powerpoint/2010/main" val="4035862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2B960B7-1A5D-4A40-9C6E-0A7BBAA5F990}" type="slidenum">
              <a:rPr lang="en-US" smtClean="0"/>
              <a:t>20</a:t>
            </a:fld>
            <a:endParaRPr lang="en-US"/>
          </a:p>
        </p:txBody>
      </p:sp>
      <p:graphicFrame>
        <p:nvGraphicFramePr>
          <p:cNvPr id="5" name="Table 4"/>
          <p:cNvGraphicFramePr>
            <a:graphicFrameLocks noGrp="1"/>
          </p:cNvGraphicFramePr>
          <p:nvPr>
            <p:extLst/>
          </p:nvPr>
        </p:nvGraphicFramePr>
        <p:xfrm>
          <a:off x="0" y="234572"/>
          <a:ext cx="9110133" cy="5565983"/>
        </p:xfrm>
        <a:graphic>
          <a:graphicData uri="http://schemas.openxmlformats.org/drawingml/2006/table">
            <a:tbl>
              <a:tblPr firstRow="1" bandRow="1">
                <a:tableStyleId>{5C22544A-7EE6-4342-B048-85BDC9FD1C3A}</a:tableStyleId>
              </a:tblPr>
              <a:tblGrid>
                <a:gridCol w="1120749">
                  <a:extLst>
                    <a:ext uri="{9D8B030D-6E8A-4147-A177-3AD203B41FA5}">
                      <a16:colId xmlns="" xmlns:a16="http://schemas.microsoft.com/office/drawing/2014/main" val="20000"/>
                    </a:ext>
                  </a:extLst>
                </a:gridCol>
                <a:gridCol w="3990091">
                  <a:extLst>
                    <a:ext uri="{9D8B030D-6E8A-4147-A177-3AD203B41FA5}">
                      <a16:colId xmlns="" xmlns:a16="http://schemas.microsoft.com/office/drawing/2014/main" val="20001"/>
                    </a:ext>
                  </a:extLst>
                </a:gridCol>
                <a:gridCol w="3999293">
                  <a:extLst>
                    <a:ext uri="{9D8B030D-6E8A-4147-A177-3AD203B41FA5}">
                      <a16:colId xmlns="" xmlns:a16="http://schemas.microsoft.com/office/drawing/2014/main" val="20002"/>
                    </a:ext>
                  </a:extLst>
                </a:gridCol>
              </a:tblGrid>
              <a:tr h="652318">
                <a:tc gridSpan="3">
                  <a:txBody>
                    <a:bodyPr/>
                    <a:lstStyle/>
                    <a:p>
                      <a:pPr algn="ctr"/>
                      <a:r>
                        <a:rPr lang="en-US" sz="2800" dirty="0"/>
                        <a:t>Calculating the Denominator</a:t>
                      </a:r>
                      <a:r>
                        <a:rPr lang="en-US" sz="2800" baseline="0" dirty="0"/>
                        <a:t> for Reading/Writing/IRW</a:t>
                      </a:r>
                      <a:endParaRPr lang="en-US" sz="2800"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434879">
                <a:tc>
                  <a:txBody>
                    <a:bodyPr/>
                    <a:lstStyle/>
                    <a:p>
                      <a:endParaRPr lang="en-US" dirty="0"/>
                    </a:p>
                  </a:txBody>
                  <a:tcPr/>
                </a:tc>
                <a:tc>
                  <a:txBody>
                    <a:bodyPr/>
                    <a:lstStyle/>
                    <a:p>
                      <a:r>
                        <a:rPr lang="en-US" u="sng" dirty="0"/>
                        <a:t>Student</a:t>
                      </a:r>
                      <a:r>
                        <a:rPr lang="en-US" u="sng" baseline="0" dirty="0"/>
                        <a:t> population</a:t>
                      </a:r>
                      <a:endParaRPr lang="en-US" u="sng" dirty="0"/>
                    </a:p>
                  </a:txBody>
                  <a:tcPr/>
                </a:tc>
                <a:tc>
                  <a:txBody>
                    <a:bodyPr/>
                    <a:lstStyle/>
                    <a:p>
                      <a:r>
                        <a:rPr lang="en-US" u="sng" dirty="0"/>
                        <a:t>Identification</a:t>
                      </a:r>
                      <a:r>
                        <a:rPr lang="en-US" u="sng" baseline="0" dirty="0"/>
                        <a:t> on CBM</a:t>
                      </a:r>
                      <a:endParaRPr lang="en-US" u="sng" dirty="0"/>
                    </a:p>
                  </a:txBody>
                  <a:tcPr/>
                </a:tc>
                <a:extLst>
                  <a:ext uri="{0D108BD9-81ED-4DB2-BD59-A6C34878D82A}">
                    <a16:rowId xmlns="" xmlns:a16="http://schemas.microsoft.com/office/drawing/2014/main" val="10001"/>
                  </a:ext>
                </a:extLst>
              </a:tr>
              <a:tr h="902374">
                <a:tc>
                  <a:txBody>
                    <a:bodyPr/>
                    <a:lstStyle/>
                    <a:p>
                      <a:r>
                        <a:rPr lang="en-US" dirty="0"/>
                        <a:t>Start with</a:t>
                      </a:r>
                    </a:p>
                  </a:txBody>
                  <a:tcPr/>
                </a:tc>
                <a:tc>
                  <a:txBody>
                    <a:bodyPr/>
                    <a:lstStyle/>
                    <a:p>
                      <a:r>
                        <a:rPr lang="en-US" dirty="0"/>
                        <a:t>All student</a:t>
                      </a:r>
                      <a:r>
                        <a:rPr lang="en-US" baseline="0" dirty="0"/>
                        <a:t>s enrolled in a reading, writing or IRW DE course or intervention</a:t>
                      </a:r>
                      <a:endParaRPr lang="en-US" dirty="0"/>
                    </a:p>
                  </a:txBody>
                  <a:tcPr/>
                </a:tc>
                <a:tc>
                  <a:txBody>
                    <a:bodyPr/>
                    <a:lstStyle/>
                    <a:p>
                      <a:r>
                        <a:rPr lang="en-US" dirty="0"/>
                        <a:t>CIP/Approval</a:t>
                      </a:r>
                      <a:r>
                        <a:rPr lang="en-US" baseline="0" dirty="0"/>
                        <a:t> Codes (reported on the 00S for CTCs, reported on the 003 for universities, then matched to the 00S)</a:t>
                      </a:r>
                      <a:endParaRPr lang="en-US" dirty="0"/>
                    </a:p>
                  </a:txBody>
                  <a:tcPr/>
                </a:tc>
                <a:extLst>
                  <a:ext uri="{0D108BD9-81ED-4DB2-BD59-A6C34878D82A}">
                    <a16:rowId xmlns="" xmlns:a16="http://schemas.microsoft.com/office/drawing/2014/main" val="10002"/>
                  </a:ext>
                </a:extLst>
              </a:tr>
              <a:tr h="652318">
                <a:tc>
                  <a:txBody>
                    <a:bodyPr/>
                    <a:lstStyle/>
                    <a:p>
                      <a:r>
                        <a:rPr lang="en-US" dirty="0"/>
                        <a:t>Remove</a:t>
                      </a:r>
                    </a:p>
                  </a:txBody>
                  <a:tcPr/>
                </a:tc>
                <a:tc>
                  <a:txBody>
                    <a:bodyPr/>
                    <a:lstStyle/>
                    <a:p>
                      <a:r>
                        <a:rPr lang="en-US" dirty="0"/>
                        <a:t>Students with an ABE score of 1 – 4 in reading and writing</a:t>
                      </a:r>
                      <a:r>
                        <a:rPr lang="en-US" baseline="0" dirty="0"/>
                        <a:t> </a:t>
                      </a:r>
                      <a:r>
                        <a:rPr lang="en-US" dirty="0"/>
                        <a:t>(reported</a:t>
                      </a:r>
                      <a:r>
                        <a:rPr lang="en-US" baseline="0" dirty="0"/>
                        <a:t> in the semester in question)</a:t>
                      </a:r>
                      <a:endParaRPr lang="en-US" dirty="0"/>
                    </a:p>
                  </a:txBody>
                  <a:tcPr/>
                </a:tc>
                <a:tc>
                  <a:txBody>
                    <a:bodyPr/>
                    <a:lstStyle/>
                    <a:p>
                      <a:r>
                        <a:rPr lang="en-US" dirty="0"/>
                        <a:t>CBM002,</a:t>
                      </a:r>
                      <a:r>
                        <a:rPr lang="en-US" baseline="0" dirty="0"/>
                        <a:t> Items #81, #82</a:t>
                      </a:r>
                      <a:endParaRPr lang="en-US" dirty="0"/>
                    </a:p>
                  </a:txBody>
                  <a:tcPr/>
                </a:tc>
                <a:extLst>
                  <a:ext uri="{0D108BD9-81ED-4DB2-BD59-A6C34878D82A}">
                    <a16:rowId xmlns="" xmlns:a16="http://schemas.microsoft.com/office/drawing/2014/main" val="10003"/>
                  </a:ext>
                </a:extLst>
              </a:tr>
              <a:tr h="902374">
                <a:tc>
                  <a:txBody>
                    <a:bodyPr/>
                    <a:lstStyle/>
                    <a:p>
                      <a:r>
                        <a:rPr lang="en-US" dirty="0"/>
                        <a:t>Remove</a:t>
                      </a:r>
                    </a:p>
                  </a:txBody>
                  <a:tcPr/>
                </a:tc>
                <a:tc>
                  <a:txBody>
                    <a:bodyPr/>
                    <a:lstStyle/>
                    <a:p>
                      <a:r>
                        <a:rPr lang="en-US" dirty="0"/>
                        <a:t>Students</a:t>
                      </a:r>
                      <a:r>
                        <a:rPr lang="en-US" baseline="0" dirty="0"/>
                        <a:t> also enrolled in a BASE NCBO in reading, writing or IRW</a:t>
                      </a:r>
                      <a:endParaRPr lang="en-US" dirty="0"/>
                    </a:p>
                  </a:txBody>
                  <a:tcPr/>
                </a:tc>
                <a:tc>
                  <a:txBody>
                    <a:bodyPr/>
                    <a:lstStyle/>
                    <a:p>
                      <a:r>
                        <a:rPr lang="en-US" dirty="0"/>
                        <a:t>CIP/Approval</a:t>
                      </a:r>
                      <a:r>
                        <a:rPr lang="en-US" baseline="0" dirty="0"/>
                        <a:t> Codes (reported on the 00S for CTCs, reported on the 003 for universities, then matched to the 00S)</a:t>
                      </a:r>
                      <a:endParaRPr lang="en-US" dirty="0"/>
                    </a:p>
                  </a:txBody>
                  <a:tcPr/>
                </a:tc>
                <a:extLst>
                  <a:ext uri="{0D108BD9-81ED-4DB2-BD59-A6C34878D82A}">
                    <a16:rowId xmlns="" xmlns:a16="http://schemas.microsoft.com/office/drawing/2014/main" val="10004"/>
                  </a:ext>
                </a:extLst>
              </a:tr>
              <a:tr h="443188">
                <a:tc>
                  <a:txBody>
                    <a:bodyPr/>
                    <a:lstStyle/>
                    <a:p>
                      <a:r>
                        <a:rPr lang="en-US" dirty="0"/>
                        <a:t>Remove</a:t>
                      </a:r>
                    </a:p>
                  </a:txBody>
                  <a:tcPr/>
                </a:tc>
                <a:tc>
                  <a:txBody>
                    <a:bodyPr/>
                    <a:lstStyle/>
                    <a:p>
                      <a:r>
                        <a:rPr lang="en-US" dirty="0"/>
                        <a:t>Students in an AEL program</a:t>
                      </a:r>
                    </a:p>
                  </a:txBody>
                  <a:tcPr/>
                </a:tc>
                <a:tc>
                  <a:txBody>
                    <a:bodyPr/>
                    <a:lstStyle/>
                    <a:p>
                      <a:r>
                        <a:rPr lang="en-US" dirty="0"/>
                        <a:t>CBM002, revised Item #10</a:t>
                      </a:r>
                    </a:p>
                  </a:txBody>
                  <a:tcPr/>
                </a:tc>
                <a:extLst>
                  <a:ext uri="{0D108BD9-81ED-4DB2-BD59-A6C34878D82A}">
                    <a16:rowId xmlns="" xmlns:a16="http://schemas.microsoft.com/office/drawing/2014/main" val="10005"/>
                  </a:ext>
                </a:extLst>
              </a:tr>
              <a:tr h="652318">
                <a:tc>
                  <a:txBody>
                    <a:bodyPr/>
                    <a:lstStyle/>
                    <a:p>
                      <a:r>
                        <a:rPr lang="en-US" dirty="0"/>
                        <a:t>Remove</a:t>
                      </a:r>
                    </a:p>
                  </a:txBody>
                  <a:tcPr/>
                </a:tc>
                <a:tc>
                  <a:txBody>
                    <a:bodyPr/>
                    <a:lstStyle/>
                    <a:p>
                      <a:r>
                        <a:rPr lang="en-US" dirty="0"/>
                        <a:t>Students who have a TSI waiver or exemption in both reading and writing</a:t>
                      </a:r>
                    </a:p>
                  </a:txBody>
                  <a:tcPr/>
                </a:tc>
                <a:tc>
                  <a:txBody>
                    <a:bodyPr/>
                    <a:lstStyle/>
                    <a:p>
                      <a:r>
                        <a:rPr lang="en-US" dirty="0"/>
                        <a:t>CBM002, Items #41A and #61A</a:t>
                      </a:r>
                    </a:p>
                  </a:txBody>
                  <a:tcPr/>
                </a:tc>
                <a:extLst>
                  <a:ext uri="{0D108BD9-81ED-4DB2-BD59-A6C34878D82A}">
                    <a16:rowId xmlns="" xmlns:a16="http://schemas.microsoft.com/office/drawing/2014/main" val="10006"/>
                  </a:ext>
                </a:extLst>
              </a:tr>
              <a:tr h="424007">
                <a:tc>
                  <a:txBody>
                    <a:bodyPr/>
                    <a:lstStyle/>
                    <a:p>
                      <a:r>
                        <a:rPr lang="en-US" dirty="0"/>
                        <a:t>Remove</a:t>
                      </a:r>
                    </a:p>
                  </a:txBody>
                  <a:tcPr/>
                </a:tc>
                <a:tc>
                  <a:txBody>
                    <a:bodyPr/>
                    <a:lstStyle/>
                    <a:p>
                      <a:r>
                        <a:rPr lang="en-US" dirty="0"/>
                        <a:t>Students</a:t>
                      </a:r>
                      <a:r>
                        <a:rPr lang="en-US" baseline="0" dirty="0"/>
                        <a:t> who are college-ready in both reading and writing</a:t>
                      </a:r>
                      <a:endParaRPr lang="en-US" dirty="0"/>
                    </a:p>
                  </a:txBody>
                  <a:tcPr/>
                </a:tc>
                <a:tc>
                  <a:txBody>
                    <a:bodyPr/>
                    <a:lstStyle/>
                    <a:p>
                      <a:r>
                        <a:rPr lang="en-US" dirty="0"/>
                        <a:t>CBM002, Items</a:t>
                      </a:r>
                      <a:r>
                        <a:rPr lang="en-US" baseline="0" dirty="0"/>
                        <a:t> #40 and #60</a:t>
                      </a:r>
                      <a:endParaRPr lang="en-US" dirty="0"/>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010388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CTC CIP codes included for Reading/Writing/IRW DE</a:t>
            </a:r>
            <a:endParaRPr lang="en-US" dirty="0"/>
          </a:p>
        </p:txBody>
      </p:sp>
      <p:sp>
        <p:nvSpPr>
          <p:cNvPr id="3" name="Content Placeholder 2"/>
          <p:cNvSpPr>
            <a:spLocks noGrp="1"/>
          </p:cNvSpPr>
          <p:nvPr>
            <p:ph idx="1"/>
          </p:nvPr>
        </p:nvSpPr>
        <p:spPr/>
        <p:txBody>
          <a:bodyPr>
            <a:normAutofit/>
          </a:bodyPr>
          <a:lstStyle/>
          <a:p>
            <a:pPr lvl="1"/>
            <a:r>
              <a:rPr lang="en-US" dirty="0" smtClean="0"/>
              <a:t>Developmental </a:t>
            </a:r>
            <a:r>
              <a:rPr lang="en-US" dirty="0"/>
              <a:t>Reading (32.0108.52 12</a:t>
            </a:r>
            <a:r>
              <a:rPr lang="en-US" dirty="0" smtClean="0"/>
              <a:t>)</a:t>
            </a:r>
          </a:p>
          <a:p>
            <a:pPr lvl="1"/>
            <a:r>
              <a:rPr lang="en-US" dirty="0" smtClean="0"/>
              <a:t>Developmental </a:t>
            </a:r>
            <a:r>
              <a:rPr lang="en-US" dirty="0"/>
              <a:t>Writing (32.0108.53 12</a:t>
            </a:r>
            <a:r>
              <a:rPr lang="en-US" dirty="0" smtClean="0"/>
              <a:t>)</a:t>
            </a:r>
          </a:p>
          <a:p>
            <a:pPr lvl="1"/>
            <a:r>
              <a:rPr lang="en-US" dirty="0" smtClean="0"/>
              <a:t>Integrated </a:t>
            </a:r>
            <a:r>
              <a:rPr lang="en-US" dirty="0"/>
              <a:t>Reading/Writing (32.0108.59 12) </a:t>
            </a:r>
            <a:endParaRPr lang="en-US" dirty="0" smtClean="0"/>
          </a:p>
          <a:p>
            <a:pPr lvl="1"/>
            <a:r>
              <a:rPr lang="en-US" dirty="0" smtClean="0"/>
              <a:t>Writing </a:t>
            </a:r>
            <a:r>
              <a:rPr lang="en-US" dirty="0"/>
              <a:t>for Non-Native Speakers (32.0108.54 12</a:t>
            </a:r>
            <a:r>
              <a:rPr lang="en-US" dirty="0" smtClean="0"/>
              <a:t>)</a:t>
            </a:r>
          </a:p>
          <a:p>
            <a:pPr lvl="1"/>
            <a:r>
              <a:rPr lang="en-US" dirty="0" smtClean="0"/>
              <a:t>ESOL </a:t>
            </a:r>
            <a:r>
              <a:rPr lang="en-US" dirty="0"/>
              <a:t>Reading and Vocabulary (32.0108.56 12</a:t>
            </a:r>
            <a:r>
              <a:rPr lang="en-US" dirty="0" smtClean="0"/>
              <a:t>)</a:t>
            </a:r>
          </a:p>
          <a:p>
            <a:pPr lvl="1"/>
            <a:r>
              <a:rPr lang="en-US" dirty="0" smtClean="0"/>
              <a:t>Developmental </a:t>
            </a:r>
            <a:r>
              <a:rPr lang="en-US" dirty="0"/>
              <a:t>Reading NCBO (32.0108.61 12</a:t>
            </a:r>
            <a:r>
              <a:rPr lang="en-US" dirty="0" smtClean="0"/>
              <a:t>)</a:t>
            </a:r>
          </a:p>
          <a:p>
            <a:pPr lvl="1"/>
            <a:r>
              <a:rPr lang="en-US" dirty="0" smtClean="0"/>
              <a:t>Developmental </a:t>
            </a:r>
            <a:r>
              <a:rPr lang="en-US" dirty="0"/>
              <a:t>Writing NCBO (32.0108.62 12</a:t>
            </a:r>
            <a:r>
              <a:rPr lang="en-US" dirty="0" smtClean="0"/>
              <a:t>)</a:t>
            </a:r>
          </a:p>
          <a:p>
            <a:pPr lvl="1"/>
            <a:r>
              <a:rPr lang="en-US" dirty="0" smtClean="0"/>
              <a:t>Integrated </a:t>
            </a:r>
            <a:r>
              <a:rPr lang="en-US" dirty="0"/>
              <a:t>Reading/Writing NCBO (32.0108.60 12</a:t>
            </a:r>
            <a:r>
              <a:rPr lang="en-US" dirty="0" smtClean="0"/>
              <a:t>)</a:t>
            </a:r>
          </a:p>
          <a:p>
            <a:pPr lvl="1"/>
            <a:r>
              <a:rPr lang="en-US" dirty="0" smtClean="0"/>
              <a:t>Writing </a:t>
            </a:r>
            <a:r>
              <a:rPr lang="en-US" dirty="0"/>
              <a:t>for Non-Native Speakers NCBO (32.0108.63 12</a:t>
            </a:r>
            <a:r>
              <a:rPr lang="en-US" dirty="0" smtClean="0"/>
              <a:t>)</a:t>
            </a:r>
          </a:p>
          <a:p>
            <a:pPr lvl="1"/>
            <a:r>
              <a:rPr lang="en-US" dirty="0" smtClean="0"/>
              <a:t>ESOL </a:t>
            </a:r>
            <a:r>
              <a:rPr lang="en-US" dirty="0"/>
              <a:t>Reading and Vocabulary NCBO (32.0108.65 12</a:t>
            </a:r>
            <a:r>
              <a:rPr lang="en-US" dirty="0" smtClean="0"/>
              <a:t>)</a:t>
            </a:r>
          </a:p>
        </p:txBody>
      </p:sp>
      <p:sp>
        <p:nvSpPr>
          <p:cNvPr id="4" name="Slide Number Placeholder 3"/>
          <p:cNvSpPr>
            <a:spLocks noGrp="1"/>
          </p:cNvSpPr>
          <p:nvPr>
            <p:ph type="sldNum" sz="quarter" idx="12"/>
          </p:nvPr>
        </p:nvSpPr>
        <p:spPr/>
        <p:txBody>
          <a:bodyPr/>
          <a:lstStyle/>
          <a:p>
            <a:fld id="{42B960B7-1A5D-4A40-9C6E-0A7BBAA5F990}" type="slidenum">
              <a:rPr lang="en-US" smtClean="0"/>
              <a:t>21</a:t>
            </a:fld>
            <a:endParaRPr lang="en-US" dirty="0"/>
          </a:p>
        </p:txBody>
      </p:sp>
      <p:sp>
        <p:nvSpPr>
          <p:cNvPr id="5" name="TextBox 4"/>
          <p:cNvSpPr txBox="1"/>
          <p:nvPr/>
        </p:nvSpPr>
        <p:spPr>
          <a:xfrm>
            <a:off x="1490133" y="6356351"/>
            <a:ext cx="6344356" cy="369332"/>
          </a:xfrm>
          <a:prstGeom prst="rect">
            <a:avLst/>
          </a:prstGeom>
          <a:noFill/>
        </p:spPr>
        <p:txBody>
          <a:bodyPr wrap="square" rtlCol="0">
            <a:spAutoFit/>
          </a:bodyPr>
          <a:lstStyle/>
          <a:p>
            <a:r>
              <a:rPr lang="en-US" dirty="0" smtClean="0">
                <a:solidFill>
                  <a:schemeClr val="bg1"/>
                </a:solidFill>
              </a:rPr>
              <a:t>List accurate as of 1/30/2018 – may be updated</a:t>
            </a:r>
            <a:endParaRPr lang="en-US" dirty="0">
              <a:solidFill>
                <a:schemeClr val="bg1"/>
              </a:solidFill>
            </a:endParaRPr>
          </a:p>
        </p:txBody>
      </p:sp>
    </p:spTree>
    <p:extLst>
      <p:ext uri="{BB962C8B-B14F-4D97-AF65-F5344CB8AC3E}">
        <p14:creationId xmlns:p14="http://schemas.microsoft.com/office/powerpoint/2010/main" val="1168665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CIP codes included for Reading/Writing/IRW DE</a:t>
            </a:r>
            <a:endParaRPr lang="en-US" dirty="0"/>
          </a:p>
        </p:txBody>
      </p:sp>
      <p:sp>
        <p:nvSpPr>
          <p:cNvPr id="3" name="Content Placeholder 2"/>
          <p:cNvSpPr>
            <a:spLocks noGrp="1"/>
          </p:cNvSpPr>
          <p:nvPr>
            <p:ph idx="1"/>
          </p:nvPr>
        </p:nvSpPr>
        <p:spPr/>
        <p:txBody>
          <a:bodyPr>
            <a:normAutofit/>
          </a:bodyPr>
          <a:lstStyle/>
          <a:p>
            <a:r>
              <a:rPr lang="en-US" dirty="0" err="1" smtClean="0"/>
              <a:t>Precollegiate</a:t>
            </a:r>
            <a:r>
              <a:rPr lang="en-US" dirty="0" smtClean="0"/>
              <a:t> </a:t>
            </a:r>
            <a:r>
              <a:rPr lang="en-US" dirty="0"/>
              <a:t>Reading Skills (32.0108.01 21</a:t>
            </a:r>
            <a:r>
              <a:rPr lang="en-US" dirty="0" smtClean="0"/>
              <a:t>)</a:t>
            </a:r>
          </a:p>
          <a:p>
            <a:r>
              <a:rPr lang="en-US" dirty="0" err="1" smtClean="0"/>
              <a:t>Precollegiate</a:t>
            </a:r>
            <a:r>
              <a:rPr lang="en-US" dirty="0" smtClean="0"/>
              <a:t> </a:t>
            </a:r>
            <a:r>
              <a:rPr lang="en-US" dirty="0"/>
              <a:t>Writing Skills (32.0108.02 21</a:t>
            </a:r>
            <a:r>
              <a:rPr lang="en-US" dirty="0" smtClean="0"/>
              <a:t>)</a:t>
            </a:r>
          </a:p>
          <a:p>
            <a:r>
              <a:rPr lang="en-US" dirty="0" smtClean="0"/>
              <a:t>Developmental </a:t>
            </a:r>
            <a:r>
              <a:rPr lang="en-US" dirty="0"/>
              <a:t>Integrated Reading and Writing (IRW) Skills (32.0108.03 21</a:t>
            </a:r>
            <a:r>
              <a:rPr lang="en-US" dirty="0" smtClean="0"/>
              <a:t>)</a:t>
            </a:r>
          </a:p>
          <a:p>
            <a:r>
              <a:rPr lang="en-US" dirty="0" smtClean="0"/>
              <a:t>Developmental </a:t>
            </a:r>
            <a:r>
              <a:rPr lang="en-US" dirty="0"/>
              <a:t>Education English for Speakers of Other Languages Intervention (32.0109.01 21)</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22</a:t>
            </a:fld>
            <a:endParaRPr lang="en-US" dirty="0"/>
          </a:p>
        </p:txBody>
      </p:sp>
      <p:sp>
        <p:nvSpPr>
          <p:cNvPr id="5" name="TextBox 4"/>
          <p:cNvSpPr txBox="1"/>
          <p:nvPr/>
        </p:nvSpPr>
        <p:spPr>
          <a:xfrm>
            <a:off x="1490133" y="6356351"/>
            <a:ext cx="6344356" cy="369332"/>
          </a:xfrm>
          <a:prstGeom prst="rect">
            <a:avLst/>
          </a:prstGeom>
          <a:noFill/>
        </p:spPr>
        <p:txBody>
          <a:bodyPr wrap="square" rtlCol="0">
            <a:spAutoFit/>
          </a:bodyPr>
          <a:lstStyle/>
          <a:p>
            <a:r>
              <a:rPr lang="en-US" dirty="0" smtClean="0">
                <a:solidFill>
                  <a:schemeClr val="bg1"/>
                </a:solidFill>
              </a:rPr>
              <a:t>List accurate as of 1/30/2018 – may be updated</a:t>
            </a:r>
            <a:endParaRPr lang="en-US" dirty="0">
              <a:solidFill>
                <a:schemeClr val="bg1"/>
              </a:solidFill>
            </a:endParaRPr>
          </a:p>
        </p:txBody>
      </p:sp>
    </p:spTree>
    <p:extLst>
      <p:ext uri="{BB962C8B-B14F-4D97-AF65-F5344CB8AC3E}">
        <p14:creationId xmlns:p14="http://schemas.microsoft.com/office/powerpoint/2010/main" val="3290617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students in DE ESOL</a:t>
            </a:r>
            <a:endParaRPr lang="en-US" dirty="0"/>
          </a:p>
        </p:txBody>
      </p:sp>
      <p:sp>
        <p:nvSpPr>
          <p:cNvPr id="3" name="Content Placeholder 2"/>
          <p:cNvSpPr>
            <a:spLocks noGrp="1"/>
          </p:cNvSpPr>
          <p:nvPr>
            <p:ph idx="1"/>
          </p:nvPr>
        </p:nvSpPr>
        <p:spPr/>
        <p:txBody>
          <a:bodyPr/>
          <a:lstStyle/>
          <a:p>
            <a:r>
              <a:rPr lang="en-US" dirty="0" smtClean="0"/>
              <a:t>Students enrolled in Writing for Non-Native speakers, ESOL Reading and Vocabulary (CTCs), or DE English for Speakers of Other Languages (</a:t>
            </a:r>
            <a:r>
              <a:rPr lang="en-US" dirty="0" err="1" smtClean="0"/>
              <a:t>Univ</a:t>
            </a:r>
            <a:r>
              <a:rPr lang="en-US" dirty="0" smtClean="0"/>
              <a:t>) WILL be counted in the denominator</a:t>
            </a:r>
          </a:p>
          <a:p>
            <a:pPr lvl="1"/>
            <a:r>
              <a:rPr lang="en-US" dirty="0" smtClean="0"/>
              <a:t>Unless they have an ESOL waiver</a:t>
            </a:r>
          </a:p>
          <a:p>
            <a:r>
              <a:rPr lang="en-US" dirty="0" smtClean="0"/>
              <a:t>Students enrolled in ESOL oral communication or Grammar for Non-native speakers (CTCs)will not be included in the denominator </a:t>
            </a:r>
          </a:p>
          <a:p>
            <a:pPr lvl="1"/>
            <a:r>
              <a:rPr lang="en-US" dirty="0"/>
              <a:t>U</a:t>
            </a:r>
            <a:r>
              <a:rPr lang="en-US" dirty="0" smtClean="0"/>
              <a:t>nless they are also enrolled in another eligible Reading/Writing/IRW course or intervention</a:t>
            </a:r>
          </a:p>
        </p:txBody>
      </p:sp>
      <p:sp>
        <p:nvSpPr>
          <p:cNvPr id="4" name="Slide Number Placeholder 3"/>
          <p:cNvSpPr>
            <a:spLocks noGrp="1"/>
          </p:cNvSpPr>
          <p:nvPr>
            <p:ph type="sldNum" sz="quarter" idx="12"/>
          </p:nvPr>
        </p:nvSpPr>
        <p:spPr/>
        <p:txBody>
          <a:bodyPr/>
          <a:lstStyle/>
          <a:p>
            <a:fld id="{42B960B7-1A5D-4A40-9C6E-0A7BBAA5F990}" type="slidenum">
              <a:rPr lang="en-US" smtClean="0"/>
              <a:t>23</a:t>
            </a:fld>
            <a:endParaRPr lang="en-US"/>
          </a:p>
        </p:txBody>
      </p:sp>
    </p:spTree>
    <p:extLst>
      <p:ext uri="{BB962C8B-B14F-4D97-AF65-F5344CB8AC3E}">
        <p14:creationId xmlns:p14="http://schemas.microsoft.com/office/powerpoint/2010/main" val="42570440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ABE students</a:t>
            </a:r>
            <a:endParaRPr lang="en-US" dirty="0"/>
          </a:p>
        </p:txBody>
      </p:sp>
      <p:sp>
        <p:nvSpPr>
          <p:cNvPr id="3" name="Content Placeholder 2"/>
          <p:cNvSpPr>
            <a:spLocks noGrp="1"/>
          </p:cNvSpPr>
          <p:nvPr>
            <p:ph idx="1"/>
          </p:nvPr>
        </p:nvSpPr>
        <p:spPr/>
        <p:txBody>
          <a:bodyPr/>
          <a:lstStyle/>
          <a:p>
            <a:r>
              <a:rPr lang="en-US" dirty="0" smtClean="0"/>
              <a:t>THECB will only check for ABE 1-4 scores in the semester in question</a:t>
            </a:r>
          </a:p>
          <a:p>
            <a:pPr lvl="1"/>
            <a:r>
              <a:rPr lang="en-US" dirty="0" smtClean="0"/>
              <a:t>Staff will </a:t>
            </a:r>
            <a:r>
              <a:rPr lang="en-US" u="sng" dirty="0" smtClean="0"/>
              <a:t>no</a:t>
            </a:r>
            <a:r>
              <a:rPr lang="en-US" dirty="0" smtClean="0"/>
              <a:t>t go back to previous semesters to find scores. </a:t>
            </a:r>
          </a:p>
          <a:p>
            <a:r>
              <a:rPr lang="en-US" dirty="0" smtClean="0"/>
              <a:t>Two other ways to capture students at ABE levels</a:t>
            </a:r>
          </a:p>
          <a:p>
            <a:pPr lvl="1"/>
            <a:r>
              <a:rPr lang="en-US" dirty="0" smtClean="0"/>
              <a:t>Through current enrollment in a BASE NCBO</a:t>
            </a:r>
          </a:p>
          <a:p>
            <a:pPr lvl="1"/>
            <a:r>
              <a:rPr lang="en-US" dirty="0" smtClean="0"/>
              <a:t>Through current enrollment in an AEL program</a:t>
            </a:r>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24</a:t>
            </a:fld>
            <a:endParaRPr lang="en-US"/>
          </a:p>
        </p:txBody>
      </p:sp>
    </p:spTree>
    <p:extLst>
      <p:ext uri="{BB962C8B-B14F-4D97-AF65-F5344CB8AC3E}">
        <p14:creationId xmlns:p14="http://schemas.microsoft.com/office/powerpoint/2010/main" val="872257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Submitted Questions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Are all students in ESOL removed from HB 2223 calculations?</a:t>
            </a:r>
          </a:p>
          <a:p>
            <a:pPr marL="514350" indent="-514350">
              <a:buAutoNum type="arabicPeriod"/>
            </a:pPr>
            <a:r>
              <a:rPr lang="en-US" dirty="0"/>
              <a:t>I</a:t>
            </a:r>
            <a:r>
              <a:rPr lang="en-US" dirty="0" smtClean="0"/>
              <a:t>f </a:t>
            </a:r>
            <a:r>
              <a:rPr lang="en-US" dirty="0"/>
              <a:t>a student is an ABE 1-4 in Reading and not in Writing</a:t>
            </a:r>
            <a:r>
              <a:rPr lang="en-US" dirty="0" smtClean="0"/>
              <a:t>, will they be removed from the HB 2223 calculation?</a:t>
            </a:r>
          </a:p>
          <a:p>
            <a:pPr marL="514350" indent="-514350">
              <a:buAutoNum type="arabicPeriod"/>
            </a:pPr>
            <a:r>
              <a:rPr lang="en-US" dirty="0" smtClean="0"/>
              <a:t>What if a student who is reported with an ABE score of 1-4 in their initial semester enrolls in DE in subsequent semesters? Will they be removed from the calculation?</a:t>
            </a:r>
            <a:endParaRPr lang="en-US" dirty="0"/>
          </a:p>
          <a:p>
            <a:pPr marL="514350" indent="-514350">
              <a:buAutoNum type="arabicPeriod"/>
            </a:pPr>
            <a:r>
              <a:rPr lang="en-US" dirty="0" smtClean="0"/>
              <a:t>What if my institution is not reporting an unfunded NCBO that is part of a corequisite model? How will those students be captured? </a:t>
            </a:r>
          </a:p>
          <a:p>
            <a:pPr marL="514350" indent="-514350">
              <a:buAutoNum type="arabicPeriod"/>
            </a:pPr>
            <a:r>
              <a:rPr lang="en-US" dirty="0" smtClean="0"/>
              <a:t>What CIP code should my university use to report NCBOs?</a:t>
            </a:r>
          </a:p>
          <a:p>
            <a:pPr marL="514350" indent="-514350">
              <a:buAutoNum type="arabicPeriod"/>
            </a:pPr>
            <a:r>
              <a:rPr lang="en-US" dirty="0" smtClean="0"/>
              <a:t>Can an ESOL student take up to 27 SCH of DE?</a:t>
            </a:r>
          </a:p>
        </p:txBody>
      </p:sp>
      <p:sp>
        <p:nvSpPr>
          <p:cNvPr id="4" name="Slide Number Placeholder 3"/>
          <p:cNvSpPr>
            <a:spLocks noGrp="1"/>
          </p:cNvSpPr>
          <p:nvPr>
            <p:ph type="sldNum" sz="quarter" idx="12"/>
          </p:nvPr>
        </p:nvSpPr>
        <p:spPr/>
        <p:txBody>
          <a:bodyPr/>
          <a:lstStyle/>
          <a:p>
            <a:fld id="{42B960B7-1A5D-4A40-9C6E-0A7BBAA5F990}" type="slidenum">
              <a:rPr lang="en-US" smtClean="0"/>
              <a:t>25</a:t>
            </a:fld>
            <a:endParaRPr lang="en-US"/>
          </a:p>
        </p:txBody>
      </p:sp>
    </p:spTree>
    <p:extLst>
      <p:ext uri="{BB962C8B-B14F-4D97-AF65-F5344CB8AC3E}">
        <p14:creationId xmlns:p14="http://schemas.microsoft.com/office/powerpoint/2010/main" val="3402954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2223 Resources</a:t>
            </a:r>
            <a:endParaRPr lang="en-US" dirty="0"/>
          </a:p>
        </p:txBody>
      </p:sp>
      <p:sp>
        <p:nvSpPr>
          <p:cNvPr id="3" name="Content Placeholder 2"/>
          <p:cNvSpPr>
            <a:spLocks noGrp="1"/>
          </p:cNvSpPr>
          <p:nvPr>
            <p:ph idx="1"/>
          </p:nvPr>
        </p:nvSpPr>
        <p:spPr/>
        <p:txBody>
          <a:bodyPr/>
          <a:lstStyle/>
          <a:p>
            <a:r>
              <a:rPr lang="en-US" dirty="0" smtClean="0"/>
              <a:t>Methodology Document</a:t>
            </a:r>
          </a:p>
          <a:p>
            <a:pPr lvl="1"/>
            <a:r>
              <a:rPr lang="en-US" dirty="0" smtClean="0"/>
              <a:t>Universities</a:t>
            </a:r>
          </a:p>
          <a:p>
            <a:pPr lvl="1"/>
            <a:r>
              <a:rPr lang="en-US" dirty="0" smtClean="0"/>
              <a:t>Community Colleges</a:t>
            </a:r>
          </a:p>
          <a:p>
            <a:r>
              <a:rPr lang="en-US" dirty="0" smtClean="0"/>
              <a:t>FAQ document on </a:t>
            </a:r>
            <a:r>
              <a:rPr lang="en-US" dirty="0" smtClean="0">
                <a:hlinkClick r:id="rId2"/>
              </a:rPr>
              <a:t>College Readiness and Success Webpage</a:t>
            </a:r>
            <a:endParaRPr lang="en-US" dirty="0" smtClean="0"/>
          </a:p>
        </p:txBody>
      </p:sp>
      <p:sp>
        <p:nvSpPr>
          <p:cNvPr id="4" name="Slide Number Placeholder 3"/>
          <p:cNvSpPr>
            <a:spLocks noGrp="1"/>
          </p:cNvSpPr>
          <p:nvPr>
            <p:ph type="sldNum" sz="quarter" idx="12"/>
          </p:nvPr>
        </p:nvSpPr>
        <p:spPr/>
        <p:txBody>
          <a:bodyPr/>
          <a:lstStyle/>
          <a:p>
            <a:fld id="{42B960B7-1A5D-4A40-9C6E-0A7BBAA5F990}" type="slidenum">
              <a:rPr lang="en-US" smtClean="0"/>
              <a:t>26</a:t>
            </a:fld>
            <a:endParaRPr lang="en-US"/>
          </a:p>
        </p:txBody>
      </p:sp>
    </p:spTree>
    <p:extLst>
      <p:ext uri="{BB962C8B-B14F-4D97-AF65-F5344CB8AC3E}">
        <p14:creationId xmlns:p14="http://schemas.microsoft.com/office/powerpoint/2010/main" val="3627325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2383" y="719666"/>
            <a:ext cx="7886700" cy="3327401"/>
          </a:xfrm>
        </p:spPr>
        <p:txBody>
          <a:bodyPr>
            <a:noAutofit/>
          </a:bodyPr>
          <a:lstStyle/>
          <a:p>
            <a:pPr marL="914400" indent="-914400">
              <a:buNone/>
            </a:pPr>
            <a:r>
              <a:rPr lang="en-US" sz="1200" b="1" dirty="0" smtClean="0"/>
              <a:t>SB 1782	</a:t>
            </a:r>
            <a:r>
              <a:rPr lang="en-US" sz="1200" b="1" dirty="0"/>
              <a:t>ELIMINATION OF CERTAIN FORMULA FUNDING AND DROPPED COURSE RESTRICTIONS FOR RETURNING ADULT STUDENTS AT PUBLIC INSTITUTIONS OF HIGHER EDUCATION AND TO THE TUITION RATE THAT MAY BE CHARGED TO THOSE STUDENTS FOR CERTAIN EXCESSIVE UNDERGRADUATE HOURS</a:t>
            </a:r>
            <a:endParaRPr lang="en-US" sz="1200" dirty="0"/>
          </a:p>
          <a:p>
            <a:pPr marL="0" indent="0">
              <a:buNone/>
            </a:pPr>
            <a:r>
              <a:rPr lang="en-US" sz="1200" i="1" dirty="0" smtClean="0"/>
              <a:t>Author</a:t>
            </a:r>
            <a:r>
              <a:rPr lang="en-US" sz="1200" i="1" dirty="0"/>
              <a:t>: </a:t>
            </a:r>
            <a:r>
              <a:rPr lang="en-US" sz="1200" dirty="0" smtClean="0"/>
              <a:t>West		</a:t>
            </a:r>
            <a:r>
              <a:rPr lang="en-US" sz="1200" i="1" dirty="0" smtClean="0"/>
              <a:t>Sponsor</a:t>
            </a:r>
            <a:r>
              <a:rPr lang="en-US" sz="1200" i="1" dirty="0"/>
              <a:t>: </a:t>
            </a:r>
            <a:r>
              <a:rPr lang="en-US" sz="1200" dirty="0" err="1" smtClean="0"/>
              <a:t>Clardy</a:t>
            </a:r>
            <a:endParaRPr lang="en-US" sz="1200" dirty="0" smtClean="0"/>
          </a:p>
          <a:p>
            <a:pPr marL="0" indent="0">
              <a:buNone/>
            </a:pPr>
            <a:r>
              <a:rPr lang="en-US" sz="1200" dirty="0" smtClean="0"/>
              <a:t>SB </a:t>
            </a:r>
            <a:r>
              <a:rPr lang="en-US" sz="1200" dirty="0"/>
              <a:t>1782 requires the THECB to adopt rules to require a public institution of </a:t>
            </a:r>
            <a:r>
              <a:rPr lang="en-US" sz="1200" dirty="0" smtClean="0"/>
              <a:t>higher education </a:t>
            </a:r>
            <a:r>
              <a:rPr lang="en-US" sz="1200" dirty="0"/>
              <a:t>to permit a student who has reenrolled in an institution following a break </a:t>
            </a:r>
            <a:r>
              <a:rPr lang="en-US" sz="1200" dirty="0" smtClean="0"/>
              <a:t>in enrollment</a:t>
            </a:r>
            <a:r>
              <a:rPr lang="en-US" sz="1200" dirty="0"/>
              <a:t>, subject to certain conditions, to drop one additional course beyond </a:t>
            </a:r>
            <a:r>
              <a:rPr lang="en-US" sz="1200" dirty="0" smtClean="0"/>
              <a:t>the maximum </a:t>
            </a:r>
            <a:r>
              <a:rPr lang="en-US" sz="1200" dirty="0"/>
              <a:t>number of courses permitted to be dropped under state law without </a:t>
            </a:r>
            <a:r>
              <a:rPr lang="en-US" sz="1200" dirty="0" smtClean="0"/>
              <a:t>penalty.  In </a:t>
            </a:r>
            <a:r>
              <a:rPr lang="en-US" sz="1200" dirty="0"/>
              <a:t>addition, the bill prohibits the THECB from excluding semester credit hours for </a:t>
            </a:r>
            <a:r>
              <a:rPr lang="en-US" sz="1200" dirty="0" smtClean="0"/>
              <a:t>any course </a:t>
            </a:r>
            <a:r>
              <a:rPr lang="en-US" sz="1200" dirty="0"/>
              <a:t>taken up to three times by such a student from the number of semester </a:t>
            </a:r>
            <a:r>
              <a:rPr lang="en-US" sz="1200" dirty="0" smtClean="0"/>
              <a:t>credit hours </a:t>
            </a:r>
            <a:r>
              <a:rPr lang="en-US" sz="1200" dirty="0"/>
              <a:t>reported to the LBB for formula funding purposes. The bill also excludes the </a:t>
            </a:r>
            <a:r>
              <a:rPr lang="en-US" sz="1200" dirty="0" smtClean="0"/>
              <a:t>first additional </a:t>
            </a:r>
            <a:r>
              <a:rPr lang="en-US" sz="1200" dirty="0"/>
              <a:t>15 semester credit hours earned by these returning adult students from </a:t>
            </a:r>
            <a:r>
              <a:rPr lang="en-US" sz="1200" dirty="0" smtClean="0"/>
              <a:t>being counted </a:t>
            </a:r>
            <a:r>
              <a:rPr lang="en-US" sz="1200" dirty="0"/>
              <a:t>as excess undergraduate credit </a:t>
            </a:r>
            <a:endParaRPr lang="en-US" sz="1200" dirty="0" smtClean="0"/>
          </a:p>
          <a:p>
            <a:pPr marL="1084263" indent="-1084263">
              <a:buNone/>
            </a:pPr>
            <a:r>
              <a:rPr lang="en-US" sz="1200" dirty="0" smtClean="0"/>
              <a:t>Code Reference:  </a:t>
            </a:r>
            <a:r>
              <a:rPr lang="en-US" sz="1200" dirty="0"/>
              <a:t>Amends Section 61.0595(d) of the Texas Education </a:t>
            </a:r>
            <a:r>
              <a:rPr lang="en-US" sz="1200" dirty="0" smtClean="0"/>
              <a:t>Code</a:t>
            </a:r>
            <a:br>
              <a:rPr lang="en-US" sz="1200" dirty="0" smtClean="0"/>
            </a:br>
            <a:r>
              <a:rPr lang="en-US" sz="1200" dirty="0" smtClean="0"/>
              <a:t>Adds </a:t>
            </a:r>
            <a:r>
              <a:rPr lang="en-US" sz="1200" dirty="0"/>
              <a:t>Sections 51.907(e-1) and 61.059(r) to the Texas Education </a:t>
            </a:r>
            <a:endParaRPr lang="en-US" sz="1200" dirty="0" smtClean="0"/>
          </a:p>
          <a:p>
            <a:pPr marL="0" indent="0">
              <a:buNone/>
            </a:pPr>
            <a:r>
              <a:rPr lang="en-US" sz="1200" dirty="0" smtClean="0"/>
              <a:t>Appropriation</a:t>
            </a:r>
            <a:r>
              <a:rPr lang="en-US" sz="1200" dirty="0"/>
              <a:t>: None</a:t>
            </a:r>
          </a:p>
          <a:p>
            <a:pPr marL="0" indent="0">
              <a:buNone/>
            </a:pPr>
            <a:r>
              <a:rPr lang="en-US" sz="1200" dirty="0"/>
              <a:t>THECB Rulemaking: </a:t>
            </a:r>
            <a:r>
              <a:rPr lang="en-US" sz="1200" dirty="0" smtClean="0"/>
              <a:t>Yes</a:t>
            </a:r>
            <a:endParaRPr lang="en-US" sz="1200" dirty="0"/>
          </a:p>
          <a:p>
            <a:pPr marL="0" indent="0">
              <a:buNone/>
            </a:pPr>
            <a:r>
              <a:rPr lang="en-US" sz="1200" dirty="0"/>
              <a:t>THECB Reporting Requirement: </a:t>
            </a:r>
            <a:r>
              <a:rPr lang="en-US" sz="1200" dirty="0" smtClean="0"/>
              <a:t>No</a:t>
            </a:r>
            <a:endParaRPr lang="en-US" sz="1200" dirty="0"/>
          </a:p>
          <a:p>
            <a:pPr marL="0" indent="0">
              <a:buNone/>
            </a:pPr>
            <a:r>
              <a:rPr lang="en-US" sz="1200" dirty="0"/>
              <a:t>Lead THECB Division: Innovation and Policy </a:t>
            </a:r>
            <a:r>
              <a:rPr lang="en-US" sz="1200" dirty="0" smtClean="0"/>
              <a:t>Development</a:t>
            </a:r>
          </a:p>
          <a:p>
            <a:pPr marL="0" indent="0">
              <a:buNone/>
            </a:pPr>
            <a:r>
              <a:rPr lang="en-US" sz="1200" dirty="0"/>
              <a:t>SB1782 a</a:t>
            </a:r>
            <a:r>
              <a:rPr lang="en-US" sz="1200" dirty="0" smtClean="0"/>
              <a:t>llows </a:t>
            </a:r>
            <a:r>
              <a:rPr lang="en-US" sz="1200" dirty="0"/>
              <a:t>students who have accrued at least 50 SCH and stopped-out for 24 months one-time exemptions from the six-drop and three-peat rules, and a 15 SCH exemption from the 30-/45-hour rule. </a:t>
            </a:r>
          </a:p>
          <a:p>
            <a:pPr marL="0" indent="0">
              <a:buNone/>
            </a:pPr>
            <a:endParaRPr lang="en-US" sz="1200" dirty="0"/>
          </a:p>
        </p:txBody>
      </p:sp>
      <p:sp>
        <p:nvSpPr>
          <p:cNvPr id="3" name="Slide Number Placeholder 2"/>
          <p:cNvSpPr>
            <a:spLocks noGrp="1"/>
          </p:cNvSpPr>
          <p:nvPr>
            <p:ph type="sldNum" sz="quarter" idx="12"/>
          </p:nvPr>
        </p:nvSpPr>
        <p:spPr/>
        <p:txBody>
          <a:bodyPr/>
          <a:lstStyle/>
          <a:p>
            <a:fld id="{42B960B7-1A5D-4A40-9C6E-0A7BBAA5F990}" type="slidenum">
              <a:rPr lang="en-US" smtClean="0"/>
              <a:t>27</a:t>
            </a:fld>
            <a:endParaRPr lang="en-US"/>
          </a:p>
        </p:txBody>
      </p:sp>
    </p:spTree>
    <p:extLst>
      <p:ext uri="{BB962C8B-B14F-4D97-AF65-F5344CB8AC3E}">
        <p14:creationId xmlns:p14="http://schemas.microsoft.com/office/powerpoint/2010/main" val="2007423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SB1782 CBM Updates</a:t>
            </a:r>
            <a:endParaRPr lang="en-US" b="1" dirty="0"/>
          </a:p>
        </p:txBody>
      </p:sp>
      <p:sp>
        <p:nvSpPr>
          <p:cNvPr id="4" name="Content Placeholder 3"/>
          <p:cNvSpPr>
            <a:spLocks noGrp="1"/>
          </p:cNvSpPr>
          <p:nvPr>
            <p:ph idx="1"/>
          </p:nvPr>
        </p:nvSpPr>
        <p:spPr/>
        <p:txBody>
          <a:bodyPr>
            <a:normAutofit/>
          </a:bodyPr>
          <a:lstStyle/>
          <a:p>
            <a:pPr marL="0" indent="0">
              <a:buNone/>
            </a:pPr>
            <a:r>
              <a:rPr lang="en-US" dirty="0" smtClean="0"/>
              <a:t>For Universities:</a:t>
            </a:r>
          </a:p>
          <a:p>
            <a:pPr marL="0" indent="0">
              <a:buNone/>
            </a:pPr>
            <a:r>
              <a:rPr lang="en-US" sz="1800" dirty="0" smtClean="0"/>
              <a:t>Same Field on both the CBM001 and CBM0E1</a:t>
            </a:r>
          </a:p>
          <a:p>
            <a:pPr marL="0" indent="0">
              <a:buNone/>
            </a:pPr>
            <a:r>
              <a:rPr lang="en-US" sz="1800" dirty="0" smtClean="0"/>
              <a:t>Field: Item #27 Student </a:t>
            </a:r>
            <a:r>
              <a:rPr lang="en-US" sz="1800" dirty="0"/>
              <a:t>Affected by Undergraduate Funding Limitation. </a:t>
            </a:r>
            <a:endParaRPr lang="en-US" sz="1800" dirty="0" smtClean="0"/>
          </a:p>
          <a:p>
            <a:pPr marL="0" indent="0">
              <a:buNone/>
            </a:pPr>
            <a:r>
              <a:rPr lang="en-US" sz="1800" dirty="0" smtClean="0"/>
              <a:t>Enter </a:t>
            </a:r>
            <a:r>
              <a:rPr lang="en-US" sz="1800" dirty="0"/>
              <a:t>a ‘1’ if the student </a:t>
            </a:r>
            <a:r>
              <a:rPr lang="en-US" sz="1800" dirty="0" smtClean="0"/>
              <a:t>first enrolled </a:t>
            </a:r>
            <a:r>
              <a:rPr lang="en-US" sz="1800" dirty="0"/>
              <a:t>in an institution of higher education in fall 1999 to summer 2006 (45 </a:t>
            </a:r>
            <a:r>
              <a:rPr lang="en-US" sz="1800" dirty="0" smtClean="0"/>
              <a:t>hour rule</a:t>
            </a:r>
            <a:r>
              <a:rPr lang="en-US" sz="1800" dirty="0"/>
              <a:t>). Enter a ‘2’ if the student first enrolled in an institution of higher education </a:t>
            </a:r>
            <a:r>
              <a:rPr lang="en-US" sz="1800" dirty="0" smtClean="0"/>
              <a:t>in the </a:t>
            </a:r>
            <a:r>
              <a:rPr lang="en-US" sz="1800" dirty="0"/>
              <a:t>fall 2006 semester or later (30-hour rule</a:t>
            </a:r>
            <a:r>
              <a:rPr lang="en-US" sz="1800" dirty="0" smtClean="0"/>
              <a:t>).  Otherwise </a:t>
            </a:r>
            <a:r>
              <a:rPr lang="en-US" sz="1800" dirty="0"/>
              <a:t>enter a ‘0’. Effective </a:t>
            </a:r>
            <a:r>
              <a:rPr lang="en-US" sz="1800" dirty="0" smtClean="0"/>
              <a:t>June 1</a:t>
            </a:r>
            <a:r>
              <a:rPr lang="en-US" sz="1800" dirty="0"/>
              <a:t>, 2018, enter a “5 – Returning Student” if the student has accrued at least 50 </a:t>
            </a:r>
            <a:r>
              <a:rPr lang="en-US" sz="1800" dirty="0" smtClean="0"/>
              <a:t>SCH and </a:t>
            </a:r>
            <a:r>
              <a:rPr lang="en-US" sz="1800" dirty="0"/>
              <a:t>stopped out for 24 months (one-time only</a:t>
            </a:r>
            <a:r>
              <a:rPr lang="en-US" sz="1800" dirty="0" smtClean="0"/>
              <a:t>).</a:t>
            </a:r>
          </a:p>
          <a:p>
            <a:pPr marL="0" indent="0">
              <a:buNone/>
            </a:pPr>
            <a:endParaRPr lang="en-US" sz="1800" dirty="0"/>
          </a:p>
          <a:p>
            <a:pPr marL="0" indent="0">
              <a:buNone/>
            </a:pPr>
            <a:r>
              <a:rPr lang="en-US" dirty="0" smtClean="0"/>
              <a:t>For CTC’s</a:t>
            </a:r>
          </a:p>
          <a:p>
            <a:pPr marL="0" indent="0">
              <a:buNone/>
            </a:pPr>
            <a:r>
              <a:rPr lang="en-US" sz="1800" dirty="0" smtClean="0"/>
              <a:t>Let’s discuss options</a:t>
            </a:r>
            <a:endParaRPr lang="en-US" sz="1800" dirty="0"/>
          </a:p>
        </p:txBody>
      </p:sp>
      <p:sp>
        <p:nvSpPr>
          <p:cNvPr id="3" name="Slide Number Placeholder 2"/>
          <p:cNvSpPr>
            <a:spLocks noGrp="1"/>
          </p:cNvSpPr>
          <p:nvPr>
            <p:ph type="sldNum" sz="quarter" idx="12"/>
          </p:nvPr>
        </p:nvSpPr>
        <p:spPr/>
        <p:txBody>
          <a:bodyPr/>
          <a:lstStyle/>
          <a:p>
            <a:fld id="{42B960B7-1A5D-4A40-9C6E-0A7BBAA5F990}" type="slidenum">
              <a:rPr lang="en-US" smtClean="0"/>
              <a:t>28</a:t>
            </a:fld>
            <a:endParaRPr lang="en-US"/>
          </a:p>
        </p:txBody>
      </p:sp>
    </p:spTree>
    <p:extLst>
      <p:ext uri="{BB962C8B-B14F-4D97-AF65-F5344CB8AC3E}">
        <p14:creationId xmlns:p14="http://schemas.microsoft.com/office/powerpoint/2010/main" val="2176959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6"/>
            <a:ext cx="8339667" cy="1325563"/>
          </a:xfrm>
        </p:spPr>
        <p:txBody>
          <a:bodyPr/>
          <a:lstStyle/>
          <a:p>
            <a:r>
              <a:rPr lang="en-US" dirty="0" smtClean="0"/>
              <a:t>Negotiated Rulemaking Committee</a:t>
            </a:r>
            <a:endParaRPr lang="en-US" dirty="0"/>
          </a:p>
        </p:txBody>
      </p:sp>
      <p:sp>
        <p:nvSpPr>
          <p:cNvPr id="3" name="Content Placeholder 2"/>
          <p:cNvSpPr>
            <a:spLocks noGrp="1"/>
          </p:cNvSpPr>
          <p:nvPr>
            <p:ph idx="1"/>
          </p:nvPr>
        </p:nvSpPr>
        <p:spPr>
          <a:xfrm>
            <a:off x="628650" y="1368425"/>
            <a:ext cx="7886700" cy="4668308"/>
          </a:xfrm>
        </p:spPr>
        <p:txBody>
          <a:bodyPr>
            <a:normAutofit fontScale="77500" lnSpcReduction="20000"/>
          </a:bodyPr>
          <a:lstStyle/>
          <a:p>
            <a:pPr marL="0" indent="0">
              <a:buNone/>
            </a:pPr>
            <a:r>
              <a:rPr lang="en-US" sz="2300" dirty="0"/>
              <a:t>Texas Education Code (TEC) Section 51.407 directs the Texas Higher Education Coordinating Board (THECB) to reevaluate its rules and policies to ensure the need for the data requests it imposes on institutions of higher education and to consult with IHE’s to identify any unnecessary data requests that are appropriate for removal from Board rules. This committee was convened on December 5, 2017, and made the recommendation to eliminate the collection of the following data</a:t>
            </a:r>
            <a:r>
              <a:rPr lang="en-US" sz="2300" dirty="0" smtClean="0"/>
              <a:t>:</a:t>
            </a:r>
          </a:p>
          <a:p>
            <a:pPr marL="0" indent="0">
              <a:buNone/>
            </a:pPr>
            <a:endParaRPr lang="en-US" sz="2300" dirty="0"/>
          </a:p>
          <a:p>
            <a:pPr lvl="0"/>
            <a:r>
              <a:rPr lang="en-US" sz="2300" dirty="0"/>
              <a:t>CBM008 Faculty Report – New Hire Item 19 for Universities, Item 12 for CTCs and Item 16 for health related institutions (HRIs)</a:t>
            </a:r>
          </a:p>
          <a:p>
            <a:pPr lvl="0"/>
            <a:r>
              <a:rPr lang="en-US" sz="2300" dirty="0"/>
              <a:t>CBM00B Admissions Report – Items 15, 16 and 20 related to parental education and family obligations </a:t>
            </a:r>
          </a:p>
          <a:p>
            <a:pPr lvl="0"/>
            <a:r>
              <a:rPr lang="en-US" sz="2300" dirty="0"/>
              <a:t>CBM001 Student Report – Delete Item 10B SCH Load, Off-Campus affecting the Universities (and combine the off-campus and on campus hours in Item 10A) </a:t>
            </a:r>
          </a:p>
          <a:p>
            <a:pPr lvl="0"/>
            <a:r>
              <a:rPr lang="en-US" sz="2300" dirty="0"/>
              <a:t>CBM001 Student Report – Delete Item 11 SCH Remote Site for the HRIs (and combine the off-campus and on campus hours in Item 10) </a:t>
            </a:r>
          </a:p>
          <a:p>
            <a:pPr lvl="0"/>
            <a:r>
              <a:rPr lang="en-US" sz="2300" dirty="0"/>
              <a:t>CBM001 Student Report – Delete Item 22E Programs to Eliminate Gender Bias affecting the CTCs </a:t>
            </a:r>
          </a:p>
          <a:p>
            <a:pPr lvl="0"/>
            <a:r>
              <a:rPr lang="en-US" sz="2300" dirty="0"/>
              <a:t>CBM00A Continuing Education Student Report – Delete Item 22E Programs to Eliminate Gender Bias affecting the CTCs </a:t>
            </a:r>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29</a:t>
            </a:fld>
            <a:endParaRPr lang="en-US"/>
          </a:p>
        </p:txBody>
      </p:sp>
    </p:spTree>
    <p:extLst>
      <p:ext uri="{BB962C8B-B14F-4D97-AF65-F5344CB8AC3E}">
        <p14:creationId xmlns:p14="http://schemas.microsoft.com/office/powerpoint/2010/main" val="385190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B960B7-1A5D-4A40-9C6E-0A7BBAA5F990}" type="slidenum">
              <a:rPr lang="en-US" smtClean="0"/>
              <a:t>3</a:t>
            </a:fld>
            <a:endParaRPr lang="en-US" dirty="0"/>
          </a:p>
        </p:txBody>
      </p:sp>
      <p:sp>
        <p:nvSpPr>
          <p:cNvPr id="3" name="TextBox 2"/>
          <p:cNvSpPr txBox="1"/>
          <p:nvPr/>
        </p:nvSpPr>
        <p:spPr>
          <a:xfrm>
            <a:off x="1415562" y="351692"/>
            <a:ext cx="5917223" cy="707886"/>
          </a:xfrm>
          <a:prstGeom prst="rect">
            <a:avLst/>
          </a:prstGeom>
          <a:noFill/>
        </p:spPr>
        <p:txBody>
          <a:bodyPr wrap="square" rtlCol="0">
            <a:spAutoFit/>
          </a:bodyPr>
          <a:lstStyle/>
          <a:p>
            <a:pPr algn="ctr"/>
            <a:r>
              <a:rPr lang="en-US" sz="4000" b="1" dirty="0"/>
              <a:t>AGENDA</a:t>
            </a:r>
          </a:p>
        </p:txBody>
      </p:sp>
      <p:sp>
        <p:nvSpPr>
          <p:cNvPr id="4" name="TextBox 3"/>
          <p:cNvSpPr txBox="1"/>
          <p:nvPr/>
        </p:nvSpPr>
        <p:spPr>
          <a:xfrm>
            <a:off x="520846" y="1134142"/>
            <a:ext cx="8304568" cy="3816429"/>
          </a:xfrm>
          <a:prstGeom prst="rect">
            <a:avLst/>
          </a:prstGeom>
          <a:noFill/>
        </p:spPr>
        <p:txBody>
          <a:bodyPr wrap="square" rtlCol="0">
            <a:spAutoFit/>
          </a:bodyPr>
          <a:lstStyle/>
          <a:p>
            <a:pPr marL="457200" indent="-457200">
              <a:buFont typeface="Arial" panose="020B0604020202020204" pitchFamily="34" charset="0"/>
              <a:buChar char="•"/>
            </a:pPr>
            <a:r>
              <a:rPr lang="en-US" altLang="en-US" sz="2800" dirty="0" smtClean="0"/>
              <a:t>HB 493 College Credit for Heroes – Garry Tomerlin</a:t>
            </a:r>
            <a:endParaRPr lang="en-US" altLang="en-US" sz="2800" dirty="0"/>
          </a:p>
          <a:p>
            <a:pPr marL="457200" indent="-457200">
              <a:buFont typeface="Arial" panose="020B0604020202020204" pitchFamily="34" charset="0"/>
              <a:buChar char="•"/>
            </a:pPr>
            <a:r>
              <a:rPr lang="en-US" altLang="en-US" sz="2800" dirty="0" smtClean="0"/>
              <a:t>Reporting Developmental Course for Corequisite Models</a:t>
            </a:r>
          </a:p>
          <a:p>
            <a:pPr marL="457200" indent="-457200">
              <a:buFont typeface="Arial" panose="020B0604020202020204" pitchFamily="34" charset="0"/>
              <a:buChar char="•"/>
            </a:pPr>
            <a:r>
              <a:rPr lang="en-US" altLang="en-US" sz="2800" dirty="0" smtClean="0"/>
              <a:t>DE Funding Changes</a:t>
            </a:r>
            <a:endParaRPr lang="en-US" altLang="en-US" sz="2800" dirty="0"/>
          </a:p>
          <a:p>
            <a:pPr marL="457200" indent="-457200">
              <a:buFont typeface="Arial" panose="020B0604020202020204" pitchFamily="34" charset="0"/>
              <a:buChar char="•"/>
            </a:pPr>
            <a:r>
              <a:rPr lang="en-US" altLang="en-US" sz="2800" dirty="0" smtClean="0"/>
              <a:t>Report for SB1782 – Excess Undergraduate Hours</a:t>
            </a:r>
            <a:endParaRPr lang="en-US" altLang="en-US" sz="2800" dirty="0"/>
          </a:p>
          <a:p>
            <a:pPr marL="457200" indent="-457200">
              <a:buFont typeface="Arial" panose="020B0604020202020204" pitchFamily="34" charset="0"/>
              <a:buChar char="•"/>
            </a:pPr>
            <a:r>
              <a:rPr lang="en-US" altLang="en-US" sz="2800" dirty="0" smtClean="0"/>
              <a:t>Negotiated Rulemaking Committee</a:t>
            </a:r>
            <a:endParaRPr lang="en-US" altLang="en-US" sz="2800" dirty="0"/>
          </a:p>
          <a:p>
            <a:pPr marL="457200" indent="-457200">
              <a:buFont typeface="Arial" panose="020B0604020202020204" pitchFamily="34" charset="0"/>
              <a:buChar char="•"/>
            </a:pPr>
            <a:r>
              <a:rPr lang="en-US" altLang="en-US" sz="2800" dirty="0" smtClean="0"/>
              <a:t>Questions</a:t>
            </a:r>
            <a:endParaRPr lang="en-US" altLang="en-US" sz="2800" dirty="0"/>
          </a:p>
          <a:p>
            <a:pPr marL="457200" indent="-457200">
              <a:buFont typeface="Arial" panose="020B0604020202020204" pitchFamily="34" charset="0"/>
              <a:buChar char="•"/>
            </a:pPr>
            <a:endParaRPr lang="en-US" altLang="en-US" sz="2800" dirty="0"/>
          </a:p>
          <a:p>
            <a:endParaRPr lang="en-US" dirty="0"/>
          </a:p>
        </p:txBody>
      </p:sp>
    </p:spTree>
    <p:extLst>
      <p:ext uri="{BB962C8B-B14F-4D97-AF65-F5344CB8AC3E}">
        <p14:creationId xmlns:p14="http://schemas.microsoft.com/office/powerpoint/2010/main" val="21656693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submitted for Webinar</a:t>
            </a:r>
            <a:endParaRPr lang="en-US" dirty="0"/>
          </a:p>
        </p:txBody>
      </p:sp>
      <p:sp>
        <p:nvSpPr>
          <p:cNvPr id="3" name="Content Placeholder 2"/>
          <p:cNvSpPr>
            <a:spLocks noGrp="1"/>
          </p:cNvSpPr>
          <p:nvPr>
            <p:ph idx="1"/>
          </p:nvPr>
        </p:nvSpPr>
        <p:spPr/>
        <p:txBody>
          <a:bodyPr>
            <a:normAutofit/>
          </a:bodyPr>
          <a:lstStyle/>
          <a:p>
            <a:pPr marL="0" indent="0">
              <a:buNone/>
            </a:pPr>
            <a:r>
              <a:rPr lang="en-US" sz="1400" dirty="0"/>
              <a:t>Q</a:t>
            </a:r>
            <a:r>
              <a:rPr lang="en-US" sz="1400" dirty="0" smtClean="0"/>
              <a:t>uestion </a:t>
            </a:r>
            <a:r>
              <a:rPr lang="en-US" sz="1400" dirty="0"/>
              <a:t>regarding the </a:t>
            </a:r>
            <a:r>
              <a:rPr lang="en-US" sz="1400" dirty="0" smtClean="0"/>
              <a:t>rationale for removal </a:t>
            </a:r>
            <a:r>
              <a:rPr lang="en-US" sz="1400" dirty="0"/>
              <a:t>of parental </a:t>
            </a:r>
            <a:r>
              <a:rPr lang="en-US" sz="1400" dirty="0" smtClean="0"/>
              <a:t>education on CBM00B Admissions Report (Items 15, 16 and 20). </a:t>
            </a:r>
            <a:r>
              <a:rPr lang="en-US" sz="1400" dirty="0"/>
              <a:t>At this moment, this is one important data source for identifying first-generation students. We also use financial aid for parental education information, but not all new students are qualified for financial aid. </a:t>
            </a:r>
            <a:endParaRPr lang="en-US" sz="1400" dirty="0" smtClean="0"/>
          </a:p>
          <a:p>
            <a:pPr marL="0" indent="0">
              <a:buNone/>
            </a:pPr>
            <a:r>
              <a:rPr lang="en-US" sz="1400" dirty="0" smtClean="0"/>
              <a:t>Question regarding </a:t>
            </a:r>
            <a:r>
              <a:rPr lang="en-US" sz="1400" dirty="0"/>
              <a:t>the definition of </a:t>
            </a:r>
            <a:r>
              <a:rPr lang="en-US" sz="1400" dirty="0" smtClean="0"/>
              <a:t>post baccalaureate </a:t>
            </a:r>
            <a:r>
              <a:rPr lang="en-US" sz="1400" dirty="0"/>
              <a:t>students on CBM </a:t>
            </a:r>
            <a:r>
              <a:rPr lang="en-US" sz="1400" dirty="0" smtClean="0"/>
              <a:t>manual. </a:t>
            </a:r>
            <a:r>
              <a:rPr lang="en-US" sz="1400" dirty="0"/>
              <a:t>I know some </a:t>
            </a:r>
            <a:r>
              <a:rPr lang="en-US" sz="1400" dirty="0" smtClean="0"/>
              <a:t>Texas universities </a:t>
            </a:r>
            <a:r>
              <a:rPr lang="en-US" sz="1400" dirty="0"/>
              <a:t>have reported 2</a:t>
            </a:r>
            <a:r>
              <a:rPr lang="en-US" sz="1400" baseline="30000" dirty="0"/>
              <a:t>nd</a:t>
            </a:r>
            <a:r>
              <a:rPr lang="en-US" sz="1400" dirty="0"/>
              <a:t> degree undergraduate under this classification and some reporting students taking graduate courses who earned a bachelor’s degree. I’m wondering what group of students should be reported under this classification based </a:t>
            </a:r>
            <a:r>
              <a:rPr lang="en-US" sz="1400" dirty="0" smtClean="0"/>
              <a:t>on </a:t>
            </a:r>
            <a:r>
              <a:rPr lang="en-US" sz="1400" dirty="0"/>
              <a:t>your CBM definition. </a:t>
            </a:r>
            <a:r>
              <a:rPr lang="en-US" sz="1400" dirty="0" smtClean="0"/>
              <a:t>  Note: CBM Manual definition is </a:t>
            </a:r>
            <a:r>
              <a:rPr lang="en-US" sz="1400" dirty="0"/>
              <a:t>a student possessing a baccalaureate degree but </a:t>
            </a:r>
            <a:r>
              <a:rPr lang="en-US" sz="1400" dirty="0" smtClean="0"/>
              <a:t>who has </a:t>
            </a:r>
            <a:r>
              <a:rPr lang="en-US" sz="1400" dirty="0"/>
              <a:t>not been admitted to a graduate program and is not currently enrolled </a:t>
            </a:r>
            <a:r>
              <a:rPr lang="en-US" sz="1400" dirty="0" smtClean="0"/>
              <a:t>in an </a:t>
            </a:r>
            <a:r>
              <a:rPr lang="en-US" sz="1400" dirty="0"/>
              <a:t>undergraduate degree </a:t>
            </a:r>
            <a:r>
              <a:rPr lang="en-US" sz="1400" dirty="0" smtClean="0"/>
              <a:t>program.</a:t>
            </a:r>
          </a:p>
          <a:p>
            <a:pPr marL="0" lvl="0" indent="0">
              <a:buNone/>
            </a:pPr>
            <a:r>
              <a:rPr lang="en-US" sz="1400" dirty="0"/>
              <a:t>If we report a ‘5 – Returning Student’ for a student on CBM001/CBM0E1 item #27, how will that ‘5’ be used?</a:t>
            </a:r>
          </a:p>
          <a:p>
            <a:pPr marL="0" lvl="0" indent="0">
              <a:buNone/>
            </a:pPr>
            <a:r>
              <a:rPr lang="en-US" sz="1400" dirty="0"/>
              <a:t>Do the one-time exemptions for returning students (three-peat, 6 W) only apply to the first term that the student returns?  Or may the student use those exemptions at any time in the future?</a:t>
            </a:r>
          </a:p>
          <a:p>
            <a:pPr marL="0" lvl="0" indent="0">
              <a:buNone/>
            </a:pPr>
            <a:r>
              <a:rPr lang="en-US" sz="1400" dirty="0"/>
              <a:t>Does the 15 SCH exemption from the 30-/45-hour rule only apply if the student is over the cap the first term that s/he returns to our institution?  Or is that 15 hours added to the student’s SCH allowance from the return point forward?</a:t>
            </a:r>
          </a:p>
          <a:p>
            <a:pPr marL="0" indent="0">
              <a:buNone/>
            </a:pPr>
            <a:endParaRPr lang="en-US" sz="1400" dirty="0"/>
          </a:p>
        </p:txBody>
      </p:sp>
      <p:sp>
        <p:nvSpPr>
          <p:cNvPr id="4" name="Slide Number Placeholder 3"/>
          <p:cNvSpPr>
            <a:spLocks noGrp="1"/>
          </p:cNvSpPr>
          <p:nvPr>
            <p:ph type="sldNum" sz="quarter" idx="12"/>
          </p:nvPr>
        </p:nvSpPr>
        <p:spPr/>
        <p:txBody>
          <a:bodyPr/>
          <a:lstStyle/>
          <a:p>
            <a:fld id="{42B960B7-1A5D-4A40-9C6E-0A7BBAA5F990}" type="slidenum">
              <a:rPr lang="en-US" smtClean="0"/>
              <a:t>30</a:t>
            </a:fld>
            <a:endParaRPr lang="en-US"/>
          </a:p>
        </p:txBody>
      </p:sp>
    </p:spTree>
    <p:extLst>
      <p:ext uri="{BB962C8B-B14F-4D97-AF65-F5344CB8AC3E}">
        <p14:creationId xmlns:p14="http://schemas.microsoft.com/office/powerpoint/2010/main" val="3177918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009725"/>
            <a:ext cx="7886700" cy="4735438"/>
          </a:xfrm>
        </p:spPr>
        <p:txBody>
          <a:bodyPr>
            <a:normAutofit/>
          </a:bodyPr>
          <a:lstStyle/>
          <a:p>
            <a:pPr marL="392113" lvl="1" indent="0">
              <a:buNone/>
              <a:defRPr/>
            </a:pPr>
            <a:endParaRPr lang="en-US" sz="800" dirty="0">
              <a:latin typeface="Tahoma" pitchFamily="34" charset="0"/>
              <a:ea typeface="Tahoma" pitchFamily="34" charset="0"/>
              <a:cs typeface="Tahoma" pitchFamily="34" charset="0"/>
            </a:endParaRPr>
          </a:p>
          <a:p>
            <a:pPr>
              <a:lnSpc>
                <a:spcPct val="50000"/>
              </a:lnSpc>
              <a:spcBef>
                <a:spcPts val="600"/>
              </a:spcBef>
              <a:defRPr/>
            </a:pPr>
            <a:endParaRPr lang="en-US" sz="2000" b="1" dirty="0" smtClean="0">
              <a:latin typeface="Tahoma" pitchFamily="34" charset="0"/>
              <a:ea typeface="Tahoma" pitchFamily="34" charset="0"/>
              <a:cs typeface="Tahoma" pitchFamily="34" charset="0"/>
            </a:endParaRPr>
          </a:p>
          <a:p>
            <a:pPr marL="0" indent="0">
              <a:lnSpc>
                <a:spcPct val="50000"/>
              </a:lnSpc>
              <a:spcBef>
                <a:spcPts val="600"/>
              </a:spcBef>
              <a:buNone/>
              <a:defRPr/>
            </a:pPr>
            <a:endParaRPr lang="en-US" sz="2000" dirty="0">
              <a:latin typeface="Tahoma" pitchFamily="34" charset="0"/>
              <a:ea typeface="Tahoma" pitchFamily="34" charset="0"/>
              <a:cs typeface="Tahoma" pitchFamily="34" charset="0"/>
            </a:endParaRPr>
          </a:p>
          <a:p>
            <a:pPr marL="109537" indent="0">
              <a:lnSpc>
                <a:spcPct val="50000"/>
              </a:lnSpc>
              <a:spcBef>
                <a:spcPts val="600"/>
              </a:spcBef>
              <a:buNone/>
              <a:defRPr/>
            </a:pPr>
            <a:endParaRPr lang="en-US" sz="2000" dirty="0">
              <a:latin typeface="Tahoma" pitchFamily="34" charset="0"/>
              <a:ea typeface="Tahoma" pitchFamily="34" charset="0"/>
              <a:cs typeface="Tahoma" pitchFamily="34" charset="0"/>
            </a:endParaRPr>
          </a:p>
          <a:p>
            <a:pPr marL="109537" indent="0">
              <a:lnSpc>
                <a:spcPct val="50000"/>
              </a:lnSpc>
              <a:spcBef>
                <a:spcPts val="600"/>
              </a:spcBef>
              <a:buNone/>
              <a:defRPr/>
            </a:pPr>
            <a:endParaRPr lang="en-US" sz="2000" dirty="0">
              <a:latin typeface="Tahoma" pitchFamily="34" charset="0"/>
              <a:ea typeface="Tahoma" pitchFamily="34" charset="0"/>
              <a:cs typeface="Tahoma" pitchFamily="34" charset="0"/>
            </a:endParaRPr>
          </a:p>
          <a:p>
            <a:pPr>
              <a:lnSpc>
                <a:spcPct val="50000"/>
              </a:lnSpc>
              <a:spcBef>
                <a:spcPts val="600"/>
              </a:spcBef>
              <a:defRPr/>
            </a:pPr>
            <a:r>
              <a:rPr lang="en-US" sz="2000" b="1" dirty="0" smtClean="0">
                <a:latin typeface="Tahoma" pitchFamily="34" charset="0"/>
                <a:ea typeface="Tahoma" pitchFamily="34" charset="0"/>
                <a:cs typeface="Tahoma" pitchFamily="34" charset="0"/>
              </a:rPr>
              <a:t>Victor Reyna</a:t>
            </a:r>
            <a:endParaRPr lang="en-US" sz="2000" b="1" dirty="0">
              <a:latin typeface="Tahoma" pitchFamily="34" charset="0"/>
              <a:ea typeface="Tahoma" pitchFamily="34" charset="0"/>
              <a:cs typeface="Tahoma" pitchFamily="34" charset="0"/>
            </a:endParaRPr>
          </a:p>
          <a:p>
            <a:pPr marL="109537" indent="0">
              <a:lnSpc>
                <a:spcPct val="50000"/>
              </a:lnSpc>
              <a:spcBef>
                <a:spcPts val="600"/>
              </a:spcBef>
              <a:buNone/>
              <a:defRPr/>
            </a:pPr>
            <a:r>
              <a:rPr lang="en-US" sz="2000" dirty="0" smtClean="0">
                <a:latin typeface="Tahoma" pitchFamily="34" charset="0"/>
                <a:ea typeface="Tahoma" pitchFamily="34" charset="0"/>
                <a:cs typeface="Tahoma" pitchFamily="34" charset="0"/>
              </a:rPr>
              <a:t>Director</a:t>
            </a:r>
            <a:r>
              <a:rPr lang="en-US" sz="2000" dirty="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Educational Data Center</a:t>
            </a:r>
            <a:endParaRPr lang="en-US" sz="2000" dirty="0">
              <a:latin typeface="Tahoma" pitchFamily="34" charset="0"/>
              <a:ea typeface="Tahoma" pitchFamily="34" charset="0"/>
              <a:cs typeface="Tahoma" pitchFamily="34" charset="0"/>
              <a:hlinkClick r:id="rId2"/>
            </a:endParaRPr>
          </a:p>
          <a:p>
            <a:pPr marL="109537" indent="0">
              <a:lnSpc>
                <a:spcPct val="50000"/>
              </a:lnSpc>
              <a:spcBef>
                <a:spcPts val="600"/>
              </a:spcBef>
              <a:buNone/>
              <a:defRPr/>
            </a:pPr>
            <a:r>
              <a:rPr lang="en-US" sz="2000" dirty="0" smtClean="0">
                <a:solidFill>
                  <a:srgbClr val="FFC000"/>
                </a:solidFill>
                <a:latin typeface="Tahoma" pitchFamily="34" charset="0"/>
                <a:ea typeface="Tahoma" pitchFamily="34" charset="0"/>
                <a:cs typeface="Tahoma" pitchFamily="34" charset="0"/>
                <a:hlinkClick r:id="rId2"/>
              </a:rPr>
              <a:t>victor.reyna@thecb.state.tx.us</a:t>
            </a:r>
            <a:r>
              <a:rPr lang="en-US" sz="2000" dirty="0" smtClean="0">
                <a:solidFill>
                  <a:srgbClr val="FFC000"/>
                </a:solidFill>
                <a:latin typeface="Tahoma" pitchFamily="34" charset="0"/>
                <a:ea typeface="Tahoma" pitchFamily="34" charset="0"/>
                <a:cs typeface="Tahoma" pitchFamily="34" charset="0"/>
              </a:rPr>
              <a:t> </a:t>
            </a:r>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a:t>
            </a:r>
            <a:r>
              <a:rPr lang="en-US" sz="2000" dirty="0">
                <a:latin typeface="Tahoma" pitchFamily="34" charset="0"/>
                <a:ea typeface="Tahoma" pitchFamily="34" charset="0"/>
                <a:cs typeface="Tahoma" pitchFamily="34" charset="0"/>
              </a:rPr>
              <a:t>512) </a:t>
            </a:r>
            <a:r>
              <a:rPr lang="en-US" sz="2000" dirty="0" smtClean="0">
                <a:latin typeface="Tahoma" pitchFamily="34" charset="0"/>
                <a:ea typeface="Tahoma" pitchFamily="34" charset="0"/>
                <a:cs typeface="Tahoma" pitchFamily="34" charset="0"/>
              </a:rPr>
              <a:t>427-6286</a:t>
            </a:r>
          </a:p>
          <a:p>
            <a:pPr marL="109537" indent="0">
              <a:lnSpc>
                <a:spcPct val="50000"/>
              </a:lnSpc>
              <a:spcBef>
                <a:spcPts val="600"/>
              </a:spcBef>
              <a:buNone/>
              <a:defRPr/>
            </a:pPr>
            <a:endParaRPr lang="en-US" sz="2000" dirty="0">
              <a:latin typeface="Tahoma" pitchFamily="34" charset="0"/>
              <a:ea typeface="Tahoma" pitchFamily="34" charset="0"/>
              <a:cs typeface="Tahoma" pitchFamily="34" charset="0"/>
            </a:endParaRPr>
          </a:p>
          <a:p>
            <a:pPr>
              <a:lnSpc>
                <a:spcPct val="50000"/>
              </a:lnSpc>
              <a:spcBef>
                <a:spcPts val="600"/>
              </a:spcBef>
              <a:defRPr/>
            </a:pPr>
            <a:r>
              <a:rPr lang="en-US" sz="2000" b="1" dirty="0">
                <a:latin typeface="Tahoma" pitchFamily="34" charset="0"/>
                <a:ea typeface="Tahoma" pitchFamily="34" charset="0"/>
                <a:cs typeface="Tahoma" pitchFamily="34" charset="0"/>
              </a:rPr>
              <a:t>Melissa Humphries, Ph.D.</a:t>
            </a:r>
          </a:p>
          <a:p>
            <a:pPr marL="109537" indent="0">
              <a:lnSpc>
                <a:spcPct val="50000"/>
              </a:lnSpc>
              <a:spcBef>
                <a:spcPts val="600"/>
              </a:spcBef>
              <a:buNone/>
              <a:defRPr/>
            </a:pPr>
            <a:r>
              <a:rPr lang="en-US" sz="2000" dirty="0" smtClean="0">
                <a:latin typeface="Tahoma" pitchFamily="34" charset="0"/>
                <a:ea typeface="Tahoma" pitchFamily="34" charset="0"/>
                <a:cs typeface="Tahoma" pitchFamily="34" charset="0"/>
              </a:rPr>
              <a:t>Senior Research Specialist, </a:t>
            </a:r>
            <a:r>
              <a:rPr lang="en-US" sz="2000" dirty="0">
                <a:latin typeface="Tahoma" pitchFamily="34" charset="0"/>
                <a:ea typeface="Tahoma" pitchFamily="34" charset="0"/>
                <a:cs typeface="Tahoma" pitchFamily="34" charset="0"/>
              </a:rPr>
              <a:t>Research and Evaluation</a:t>
            </a:r>
            <a:endParaRPr lang="en-US" sz="2000" dirty="0">
              <a:latin typeface="Tahoma" pitchFamily="34" charset="0"/>
              <a:ea typeface="Tahoma" pitchFamily="34" charset="0"/>
              <a:cs typeface="Tahoma" pitchFamily="34" charset="0"/>
              <a:hlinkClick r:id="rId2"/>
            </a:endParaRPr>
          </a:p>
          <a:p>
            <a:pPr marL="109537" indent="0">
              <a:lnSpc>
                <a:spcPct val="50000"/>
              </a:lnSpc>
              <a:spcBef>
                <a:spcPts val="600"/>
              </a:spcBef>
              <a:buNone/>
              <a:defRPr/>
            </a:pPr>
            <a:r>
              <a:rPr lang="en-US" sz="2000" dirty="0">
                <a:solidFill>
                  <a:srgbClr val="FFC000"/>
                </a:solidFill>
                <a:latin typeface="Tahoma" pitchFamily="34" charset="0"/>
                <a:ea typeface="Tahoma" pitchFamily="34" charset="0"/>
                <a:cs typeface="Tahoma" pitchFamily="34" charset="0"/>
                <a:hlinkClick r:id="rId2"/>
              </a:rPr>
              <a:t>melissa.humphries@thecb.state.tx.us</a:t>
            </a:r>
            <a:r>
              <a:rPr lang="en-US" sz="2000" dirty="0">
                <a:solidFill>
                  <a:srgbClr val="FFC000"/>
                </a:solidFill>
                <a:latin typeface="Tahoma" pitchFamily="34" charset="0"/>
                <a:ea typeface="Tahoma" pitchFamily="34" charset="0"/>
                <a:cs typeface="Tahoma" pitchFamily="34" charset="0"/>
              </a:rPr>
              <a:t> </a:t>
            </a:r>
            <a:r>
              <a:rPr lang="en-US" sz="1600" dirty="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(512) </a:t>
            </a:r>
            <a:r>
              <a:rPr lang="en-US" sz="2000" dirty="0" smtClean="0">
                <a:latin typeface="Tahoma" pitchFamily="34" charset="0"/>
                <a:ea typeface="Tahoma" pitchFamily="34" charset="0"/>
                <a:cs typeface="Tahoma" pitchFamily="34" charset="0"/>
              </a:rPr>
              <a:t>427-6546</a:t>
            </a:r>
            <a:endParaRPr lang="en-US" sz="2000" dirty="0">
              <a:latin typeface="Tahoma" pitchFamily="34" charset="0"/>
              <a:ea typeface="Tahoma" pitchFamily="34" charset="0"/>
              <a:cs typeface="Tahoma" pitchFamily="34" charset="0"/>
            </a:endParaRPr>
          </a:p>
          <a:p>
            <a:pPr marL="392113" lvl="1" indent="0">
              <a:buNone/>
              <a:defRPr/>
            </a:pPr>
            <a:endParaRPr lang="en-US" sz="800" dirty="0">
              <a:latin typeface="Tahoma" pitchFamily="34" charset="0"/>
              <a:ea typeface="Tahoma" pitchFamily="34" charset="0"/>
              <a:cs typeface="Tahoma" pitchFamily="34" charset="0"/>
            </a:endParaRPr>
          </a:p>
          <a:p>
            <a:pPr>
              <a:lnSpc>
                <a:spcPct val="50000"/>
              </a:lnSpc>
              <a:spcBef>
                <a:spcPts val="600"/>
              </a:spcBef>
              <a:defRPr/>
            </a:pPr>
            <a:r>
              <a:rPr lang="en-US" sz="2000" dirty="0" smtClean="0">
                <a:latin typeface="Tahoma" pitchFamily="34" charset="0"/>
                <a:ea typeface="Tahoma" pitchFamily="34" charset="0"/>
                <a:cs typeface="Tahoma" pitchFamily="34" charset="0"/>
              </a:rPr>
              <a:t>	</a:t>
            </a:r>
          </a:p>
        </p:txBody>
      </p:sp>
      <p:sp>
        <p:nvSpPr>
          <p:cNvPr id="3" name="Slide Number Placeholder 2"/>
          <p:cNvSpPr>
            <a:spLocks noGrp="1"/>
          </p:cNvSpPr>
          <p:nvPr>
            <p:ph type="sldNum" sz="quarter" idx="12"/>
          </p:nvPr>
        </p:nvSpPr>
        <p:spPr/>
        <p:txBody>
          <a:bodyPr/>
          <a:lstStyle/>
          <a:p>
            <a:fld id="{42B960B7-1A5D-4A40-9C6E-0A7BBAA5F990}" type="slidenum">
              <a:rPr lang="en-US" smtClean="0"/>
              <a:t>31</a:t>
            </a:fld>
            <a:endParaRPr lang="en-US"/>
          </a:p>
        </p:txBody>
      </p:sp>
      <p:sp>
        <p:nvSpPr>
          <p:cNvPr id="4" name="Title 3"/>
          <p:cNvSpPr>
            <a:spLocks noGrp="1"/>
          </p:cNvSpPr>
          <p:nvPr>
            <p:ph type="title"/>
          </p:nvPr>
        </p:nvSpPr>
        <p:spPr>
          <a:xfrm>
            <a:off x="628650" y="255060"/>
            <a:ext cx="7886700" cy="1007078"/>
          </a:xfrm>
        </p:spPr>
        <p:txBody>
          <a:bodyPr/>
          <a:lstStyle/>
          <a:p>
            <a:r>
              <a:rPr lang="en-US" dirty="0"/>
              <a:t>THECB Contacts:</a:t>
            </a:r>
          </a:p>
        </p:txBody>
      </p:sp>
    </p:spTree>
    <p:extLst>
      <p:ext uri="{BB962C8B-B14F-4D97-AF65-F5344CB8AC3E}">
        <p14:creationId xmlns:p14="http://schemas.microsoft.com/office/powerpoint/2010/main" val="39705497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42B960B7-1A5D-4A40-9C6E-0A7BBAA5F990}" type="slidenum">
              <a:rPr lang="en-US" smtClean="0"/>
              <a:t>32</a:t>
            </a:fld>
            <a:endParaRPr lang="en-US" dirty="0"/>
          </a:p>
        </p:txBody>
      </p:sp>
    </p:spTree>
    <p:extLst>
      <p:ext uri="{BB962C8B-B14F-4D97-AF65-F5344CB8AC3E}">
        <p14:creationId xmlns:p14="http://schemas.microsoft.com/office/powerpoint/2010/main" val="3820294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35" y="248182"/>
            <a:ext cx="8593666" cy="2655884"/>
          </a:xfrm>
        </p:spPr>
        <p:txBody>
          <a:bodyPr>
            <a:normAutofit/>
          </a:bodyPr>
          <a:lstStyle/>
          <a:p>
            <a:pPr algn="ctr"/>
            <a:r>
              <a:rPr lang="en-US" b="1" dirty="0" smtClean="0"/>
              <a:t>HB 493 – College Credit for Heroes</a:t>
            </a:r>
            <a:br>
              <a:rPr lang="en-US" b="1" dirty="0" smtClean="0"/>
            </a:br>
            <a:r>
              <a:rPr lang="en-US" sz="3600" dirty="0" smtClean="0"/>
              <a:t>Garry Tomerlin</a:t>
            </a:r>
            <a:br>
              <a:rPr lang="en-US" sz="3600" dirty="0" smtClean="0"/>
            </a:br>
            <a:r>
              <a:rPr lang="en-US" sz="3600" dirty="0" smtClean="0"/>
              <a:t>Deputy Assistant Commissioner</a:t>
            </a:r>
            <a:br>
              <a:rPr lang="en-US" sz="3600" dirty="0" smtClean="0"/>
            </a:br>
            <a:r>
              <a:rPr lang="en-US" sz="3600" dirty="0" smtClean="0"/>
              <a:t>Academic Quality and Workforce Division</a:t>
            </a:r>
            <a:endParaRPr lang="en-US" sz="3600" dirty="0"/>
          </a:p>
        </p:txBody>
      </p:sp>
      <p:sp>
        <p:nvSpPr>
          <p:cNvPr id="4" name="Content Placeholder 3"/>
          <p:cNvSpPr>
            <a:spLocks noGrp="1"/>
          </p:cNvSpPr>
          <p:nvPr>
            <p:ph idx="1"/>
          </p:nvPr>
        </p:nvSpPr>
        <p:spPr>
          <a:xfrm>
            <a:off x="560916" y="2904066"/>
            <a:ext cx="7886700" cy="3327401"/>
          </a:xfrm>
        </p:spPr>
        <p:txBody>
          <a:bodyPr>
            <a:noAutofit/>
          </a:bodyPr>
          <a:lstStyle/>
          <a:p>
            <a:pPr marL="0" indent="0">
              <a:buNone/>
            </a:pPr>
            <a:r>
              <a:rPr lang="en-US" sz="1200" b="1" dirty="0"/>
              <a:t>HB 493 RELATING TO REPORTING REQUIREMENTS FOR THE COLLEGE CREDIT FOR </a:t>
            </a:r>
            <a:r>
              <a:rPr lang="en-US" sz="1200" b="1" dirty="0" smtClean="0"/>
              <a:t>HEROES PROGRAM</a:t>
            </a:r>
            <a:endParaRPr lang="en-US" sz="1200" b="1" dirty="0"/>
          </a:p>
          <a:p>
            <a:pPr marL="0" indent="0">
              <a:buNone/>
            </a:pPr>
            <a:r>
              <a:rPr lang="en-US" sz="1200" i="1" dirty="0"/>
              <a:t>Author: </a:t>
            </a:r>
            <a:r>
              <a:rPr lang="en-US" sz="1200" dirty="0" smtClean="0"/>
              <a:t>Perez		</a:t>
            </a:r>
            <a:r>
              <a:rPr lang="en-US" sz="1200" i="1" dirty="0" smtClean="0"/>
              <a:t>Sponsor</a:t>
            </a:r>
            <a:r>
              <a:rPr lang="en-US" sz="1200" i="1" dirty="0"/>
              <a:t>: </a:t>
            </a:r>
            <a:r>
              <a:rPr lang="en-US" sz="1200" dirty="0"/>
              <a:t>Campbell</a:t>
            </a:r>
          </a:p>
          <a:p>
            <a:pPr marL="0" indent="0">
              <a:buNone/>
            </a:pPr>
            <a:r>
              <a:rPr lang="en-US" sz="1200" dirty="0"/>
              <a:t>HB 493 requires the TWC, in consultation with the THECB, to include the number </a:t>
            </a:r>
            <a:r>
              <a:rPr lang="en-US" sz="1200" dirty="0" smtClean="0"/>
              <a:t>of academic </a:t>
            </a:r>
            <a:r>
              <a:rPr lang="en-US" sz="1200" dirty="0"/>
              <a:t>or workforce education semester credit hours awarded under the College </a:t>
            </a:r>
            <a:r>
              <a:rPr lang="en-US" sz="1200" dirty="0" smtClean="0"/>
              <a:t>Credit for </a:t>
            </a:r>
            <a:r>
              <a:rPr lang="en-US" sz="1200" dirty="0"/>
              <a:t>Heroes program in its annual report to the Legislature and the governor. The </a:t>
            </a:r>
            <a:r>
              <a:rPr lang="en-US" sz="1200" dirty="0" smtClean="0"/>
              <a:t>report must </a:t>
            </a:r>
            <a:r>
              <a:rPr lang="en-US" sz="1200" dirty="0"/>
              <a:t>also include the number of transfer credit hours awarded through College Credit </a:t>
            </a:r>
            <a:r>
              <a:rPr lang="en-US" sz="1200" dirty="0" smtClean="0"/>
              <a:t>for Heroes </a:t>
            </a:r>
            <a:r>
              <a:rPr lang="en-US" sz="1200" dirty="0"/>
              <a:t>and applies to a certificate or degree.</a:t>
            </a:r>
          </a:p>
          <a:p>
            <a:pPr marL="0" indent="0">
              <a:buNone/>
            </a:pPr>
            <a:r>
              <a:rPr lang="en-US" sz="1200" dirty="0"/>
              <a:t>Code Reference: Labor Code 302.0031(g)</a:t>
            </a:r>
          </a:p>
          <a:p>
            <a:pPr marL="0" indent="0">
              <a:buNone/>
            </a:pPr>
            <a:r>
              <a:rPr lang="en-US" sz="1200" dirty="0" smtClean="0"/>
              <a:t>Appropriation</a:t>
            </a:r>
            <a:r>
              <a:rPr lang="en-US" sz="1200" dirty="0"/>
              <a:t>: None</a:t>
            </a:r>
          </a:p>
          <a:p>
            <a:pPr marL="0" indent="0">
              <a:buNone/>
            </a:pPr>
            <a:r>
              <a:rPr lang="en-US" sz="1200" dirty="0"/>
              <a:t>THECB Rulemaking: No</a:t>
            </a:r>
          </a:p>
          <a:p>
            <a:pPr marL="0" indent="0">
              <a:buNone/>
            </a:pPr>
            <a:r>
              <a:rPr lang="en-US" sz="1200" dirty="0"/>
              <a:t>THECB Reporting Requirement: No</a:t>
            </a:r>
          </a:p>
          <a:p>
            <a:pPr marL="0" indent="0">
              <a:buNone/>
            </a:pPr>
            <a:r>
              <a:rPr lang="en-US" sz="1200" dirty="0"/>
              <a:t>Lead THECB Division: Academic Quality and Workforce</a:t>
            </a:r>
          </a:p>
        </p:txBody>
      </p:sp>
      <p:sp>
        <p:nvSpPr>
          <p:cNvPr id="3" name="Slide Number Placeholder 2"/>
          <p:cNvSpPr>
            <a:spLocks noGrp="1"/>
          </p:cNvSpPr>
          <p:nvPr>
            <p:ph type="sldNum" sz="quarter" idx="12"/>
          </p:nvPr>
        </p:nvSpPr>
        <p:spPr/>
        <p:txBody>
          <a:bodyPr/>
          <a:lstStyle/>
          <a:p>
            <a:fld id="{42B960B7-1A5D-4A40-9C6E-0A7BBAA5F990}" type="slidenum">
              <a:rPr lang="en-US" smtClean="0"/>
              <a:t>4</a:t>
            </a:fld>
            <a:endParaRPr lang="en-US"/>
          </a:p>
        </p:txBody>
      </p:sp>
    </p:spTree>
    <p:extLst>
      <p:ext uri="{BB962C8B-B14F-4D97-AF65-F5344CB8AC3E}">
        <p14:creationId xmlns:p14="http://schemas.microsoft.com/office/powerpoint/2010/main" val="354050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2223, 85th Legislature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a:t>
            </a:r>
            <a:r>
              <a:rPr lang="en-US" dirty="0"/>
              <a:t>that a certain percentage of students enrolled in developmental </a:t>
            </a:r>
            <a:r>
              <a:rPr lang="en-US" dirty="0" smtClean="0"/>
              <a:t>coursework at each institution </a:t>
            </a:r>
            <a:r>
              <a:rPr lang="en-US" dirty="0"/>
              <a:t>(excluding certain students) must be enrolled in a corequisite </a:t>
            </a:r>
            <a:r>
              <a:rPr lang="en-US" dirty="0" smtClean="0"/>
              <a:t>model</a:t>
            </a:r>
          </a:p>
          <a:p>
            <a:pPr lvl="1"/>
            <a:r>
              <a:rPr lang="en-US" dirty="0" smtClean="0"/>
              <a:t>2018-2019: At least 25%</a:t>
            </a:r>
          </a:p>
          <a:p>
            <a:pPr lvl="1"/>
            <a:r>
              <a:rPr lang="en-US" dirty="0" smtClean="0"/>
              <a:t>2019-2020: At least 50%</a:t>
            </a:r>
          </a:p>
          <a:p>
            <a:pPr lvl="1"/>
            <a:r>
              <a:rPr lang="en-US" dirty="0" smtClean="0"/>
              <a:t>2020-2021: At least 75%</a:t>
            </a:r>
          </a:p>
          <a:p>
            <a:r>
              <a:rPr lang="en-US" dirty="0" smtClean="0"/>
              <a:t>DE hours eligible for funding are reduced</a:t>
            </a:r>
          </a:p>
          <a:p>
            <a:pPr lvl="1"/>
            <a:r>
              <a:rPr lang="en-US" dirty="0" smtClean="0"/>
              <a:t>Universities: Reduced from 18 SCH to 9 SCH</a:t>
            </a:r>
          </a:p>
          <a:p>
            <a:pPr lvl="1"/>
            <a:r>
              <a:rPr lang="en-US" dirty="0" smtClean="0"/>
              <a:t>Community Colleges: Reduced from 27 SCH to 18 SCH</a:t>
            </a:r>
          </a:p>
          <a:p>
            <a:pPr lvl="1"/>
            <a:r>
              <a:rPr lang="en-US" dirty="0" smtClean="0"/>
              <a:t>Up to 9 additional hours can be funded if they are for DE ESOL coursework (18 total for Universities; 27 total for CCs)</a:t>
            </a:r>
            <a:endParaRPr lang="en-US" dirty="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5</a:t>
            </a:fld>
            <a:endParaRPr lang="en-US"/>
          </a:p>
        </p:txBody>
      </p:sp>
    </p:spTree>
    <p:extLst>
      <p:ext uri="{BB962C8B-B14F-4D97-AF65-F5344CB8AC3E}">
        <p14:creationId xmlns:p14="http://schemas.microsoft.com/office/powerpoint/2010/main" val="860441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320674"/>
            <a:ext cx="8181975" cy="1325563"/>
          </a:xfrm>
        </p:spPr>
        <p:txBody>
          <a:bodyPr>
            <a:normAutofit fontScale="90000"/>
          </a:bodyPr>
          <a:lstStyle/>
          <a:p>
            <a:r>
              <a:rPr lang="en-US" b="1" dirty="0"/>
              <a:t>Definition of Corequisite </a:t>
            </a:r>
            <a:r>
              <a:rPr lang="en-US" sz="3600" b="1" dirty="0"/>
              <a:t>(aka Mainstreaming, Co-Enrollment, Course Pairing)</a:t>
            </a:r>
          </a:p>
        </p:txBody>
      </p:sp>
      <p:sp>
        <p:nvSpPr>
          <p:cNvPr id="9" name="Content Placeholder 8"/>
          <p:cNvSpPr>
            <a:spLocks noGrp="1"/>
          </p:cNvSpPr>
          <p:nvPr>
            <p:ph idx="1"/>
          </p:nvPr>
        </p:nvSpPr>
        <p:spPr/>
        <p:txBody>
          <a:bodyPr>
            <a:normAutofit/>
          </a:bodyPr>
          <a:lstStyle/>
          <a:p>
            <a:pPr marL="0" indent="0">
              <a:buNone/>
            </a:pPr>
            <a:r>
              <a:rPr lang="en-US" dirty="0">
                <a:hlinkClick r:id="rId2"/>
              </a:rPr>
              <a:t>Rule 4.53(7</a:t>
            </a:r>
            <a:r>
              <a:rPr lang="en-US" dirty="0" smtClean="0">
                <a:hlinkClick r:id="rId2"/>
              </a:rPr>
              <a:t>)</a:t>
            </a:r>
            <a:r>
              <a:rPr lang="en-US" dirty="0" smtClean="0"/>
              <a:t>:</a:t>
            </a:r>
            <a:endParaRPr lang="en-US" dirty="0"/>
          </a:p>
          <a:p>
            <a:r>
              <a:rPr lang="en-US" dirty="0"/>
              <a:t>Co-requisite (also known as corequisite or mainstreaming)--An instructional strategy whereby undergraduate students as defined in paragraph (24) of this section are co-enrolled or concurrently enrolled in a developmental education course or NCBO[</a:t>
            </a:r>
            <a:r>
              <a:rPr lang="en-US" strike="sngStrike" dirty="0"/>
              <a:t>,</a:t>
            </a:r>
            <a:r>
              <a:rPr lang="en-US" dirty="0"/>
              <a:t>] as defined in paragraph (18) of this section[</a:t>
            </a:r>
            <a:r>
              <a:rPr lang="en-US" strike="sngStrike" dirty="0"/>
              <a:t>,</a:t>
            </a:r>
            <a:r>
              <a:rPr lang="en-US" dirty="0"/>
              <a:t>] and the entry-level freshman course of the same subject matter within the same semester</a:t>
            </a:r>
            <a:r>
              <a:rPr lang="en-US" dirty="0" smtClean="0"/>
              <a:t>.</a:t>
            </a:r>
          </a:p>
        </p:txBody>
      </p:sp>
      <p:sp>
        <p:nvSpPr>
          <p:cNvPr id="8" name="Slide Number Placeholder 7"/>
          <p:cNvSpPr>
            <a:spLocks noGrp="1"/>
          </p:cNvSpPr>
          <p:nvPr>
            <p:ph type="sldNum" sz="quarter" idx="12"/>
          </p:nvPr>
        </p:nvSpPr>
        <p:spPr/>
        <p:txBody>
          <a:bodyPr/>
          <a:lstStyle/>
          <a:p>
            <a:fld id="{42B960B7-1A5D-4A40-9C6E-0A7BBAA5F990}" type="slidenum">
              <a:rPr lang="en-US" smtClean="0"/>
              <a:t>6</a:t>
            </a:fld>
            <a:endParaRPr lang="en-US" dirty="0"/>
          </a:p>
        </p:txBody>
      </p:sp>
    </p:spTree>
    <p:extLst>
      <p:ext uri="{BB962C8B-B14F-4D97-AF65-F5344CB8AC3E}">
        <p14:creationId xmlns:p14="http://schemas.microsoft.com/office/powerpoint/2010/main" val="2657702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320674"/>
            <a:ext cx="8181975" cy="1325563"/>
          </a:xfrm>
        </p:spPr>
        <p:txBody>
          <a:bodyPr>
            <a:normAutofit fontScale="90000"/>
          </a:bodyPr>
          <a:lstStyle/>
          <a:p>
            <a:r>
              <a:rPr lang="en-US" b="1" dirty="0"/>
              <a:t>Definition of Corequisite </a:t>
            </a:r>
            <a:r>
              <a:rPr lang="en-US" sz="3600" b="1" dirty="0"/>
              <a:t>(aka Mainstreaming, Co-Enrollment, Course Pairing)</a:t>
            </a:r>
          </a:p>
        </p:txBody>
      </p:sp>
      <p:sp>
        <p:nvSpPr>
          <p:cNvPr id="9" name="Content Placeholder 8"/>
          <p:cNvSpPr>
            <a:spLocks noGrp="1"/>
          </p:cNvSpPr>
          <p:nvPr>
            <p:ph idx="1"/>
          </p:nvPr>
        </p:nvSpPr>
        <p:spPr/>
        <p:txBody>
          <a:bodyPr>
            <a:normAutofit/>
          </a:bodyPr>
          <a:lstStyle/>
          <a:p>
            <a:r>
              <a:rPr lang="en-US" dirty="0">
                <a:hlinkClick r:id="rId2"/>
              </a:rPr>
              <a:t>Rule 4.53(7</a:t>
            </a:r>
            <a:r>
              <a:rPr lang="en-US" dirty="0" smtClean="0">
                <a:hlinkClick r:id="rId2"/>
              </a:rPr>
              <a:t>)</a:t>
            </a:r>
            <a:r>
              <a:rPr lang="en-US" dirty="0" smtClean="0"/>
              <a:t>: </a:t>
            </a:r>
            <a:r>
              <a:rPr lang="en-US" i="1" dirty="0" smtClean="0"/>
              <a:t>(continued)</a:t>
            </a:r>
          </a:p>
          <a:p>
            <a:pPr marL="0" indent="0">
              <a:buNone/>
            </a:pPr>
            <a:r>
              <a:rPr lang="en-US" dirty="0"/>
              <a:t>The developmental component provides support aligned directly with the learning outcomes, instruction, and assessment of the entry-level freshman course, and makes necessary adjustments as needed in order to advance students' success in the entry-level freshman course. Participation in the entry-level freshman course is not contingent upon performance in the developmental education component of the corequisite</a:t>
            </a:r>
            <a:r>
              <a:rPr lang="en-US" dirty="0" smtClean="0"/>
              <a:t>.</a:t>
            </a:r>
          </a:p>
          <a:p>
            <a:pPr marL="0" indent="0">
              <a:buNone/>
            </a:pPr>
            <a:endParaRPr lang="en-US" sz="2000" i="1" dirty="0"/>
          </a:p>
          <a:p>
            <a:endParaRPr lang="en-US" dirty="0"/>
          </a:p>
        </p:txBody>
      </p:sp>
      <p:sp>
        <p:nvSpPr>
          <p:cNvPr id="8" name="Slide Number Placeholder 7"/>
          <p:cNvSpPr>
            <a:spLocks noGrp="1"/>
          </p:cNvSpPr>
          <p:nvPr>
            <p:ph type="sldNum" sz="quarter" idx="12"/>
          </p:nvPr>
        </p:nvSpPr>
        <p:spPr/>
        <p:txBody>
          <a:bodyPr/>
          <a:lstStyle/>
          <a:p>
            <a:fld id="{42B960B7-1A5D-4A40-9C6E-0A7BBAA5F990}" type="slidenum">
              <a:rPr lang="en-US" smtClean="0"/>
              <a:t>7</a:t>
            </a:fld>
            <a:endParaRPr lang="en-US" dirty="0"/>
          </a:p>
        </p:txBody>
      </p:sp>
    </p:spTree>
    <p:extLst>
      <p:ext uri="{BB962C8B-B14F-4D97-AF65-F5344CB8AC3E}">
        <p14:creationId xmlns:p14="http://schemas.microsoft.com/office/powerpoint/2010/main" val="3845038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Corequisite Models</a:t>
            </a:r>
            <a:endParaRPr lang="en-US" dirty="0"/>
          </a:p>
        </p:txBody>
      </p:sp>
      <p:sp>
        <p:nvSpPr>
          <p:cNvPr id="3" name="Content Placeholder 2"/>
          <p:cNvSpPr>
            <a:spLocks noGrp="1"/>
          </p:cNvSpPr>
          <p:nvPr>
            <p:ph idx="1"/>
          </p:nvPr>
        </p:nvSpPr>
        <p:spPr/>
        <p:txBody>
          <a:bodyPr/>
          <a:lstStyle/>
          <a:p>
            <a:r>
              <a:rPr lang="en-US" dirty="0" smtClean="0"/>
              <a:t>Concurrent</a:t>
            </a:r>
          </a:p>
          <a:p>
            <a:pPr lvl="1"/>
            <a:r>
              <a:rPr lang="en-US" dirty="0" smtClean="0"/>
              <a:t>Student enrolls and participates in both the DE and college-level course of the same subject matter</a:t>
            </a:r>
          </a:p>
          <a:p>
            <a:r>
              <a:rPr lang="en-US" dirty="0" smtClean="0"/>
              <a:t>Sequential</a:t>
            </a:r>
          </a:p>
          <a:p>
            <a:pPr lvl="1"/>
            <a:r>
              <a:rPr lang="en-US" dirty="0" smtClean="0"/>
              <a:t>Student enrolls in both the DE and college-level course of the same subject matter, but the student participates in the majority of the DE content first, followed by the college-level course content later in the semester</a:t>
            </a:r>
          </a:p>
          <a:p>
            <a:pPr lvl="2"/>
            <a:r>
              <a:rPr lang="en-US" dirty="0" smtClean="0"/>
              <a:t>Student cannot be barred from moving from the DE content to the college-level portion to be a corequisite model for HB2223</a:t>
            </a:r>
          </a:p>
          <a:p>
            <a:pPr lvl="2"/>
            <a:r>
              <a:rPr lang="en-US" dirty="0" smtClean="0"/>
              <a:t>To ensure success in the college-level course, DE support should continue at a reduced level </a:t>
            </a:r>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8</a:t>
            </a:fld>
            <a:endParaRPr lang="en-US"/>
          </a:p>
        </p:txBody>
      </p:sp>
    </p:spTree>
    <p:extLst>
      <p:ext uri="{BB962C8B-B14F-4D97-AF65-F5344CB8AC3E}">
        <p14:creationId xmlns:p14="http://schemas.microsoft.com/office/powerpoint/2010/main" val="1374346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Corequisite Models</a:t>
            </a:r>
            <a:endParaRPr lang="en-US" dirty="0"/>
          </a:p>
        </p:txBody>
      </p:sp>
      <p:sp>
        <p:nvSpPr>
          <p:cNvPr id="4" name="Slide Number Placeholder 3"/>
          <p:cNvSpPr>
            <a:spLocks noGrp="1"/>
          </p:cNvSpPr>
          <p:nvPr>
            <p:ph type="sldNum" sz="quarter" idx="12"/>
          </p:nvPr>
        </p:nvSpPr>
        <p:spPr/>
        <p:txBody>
          <a:bodyPr/>
          <a:lstStyle/>
          <a:p>
            <a:fld id="{42B960B7-1A5D-4A40-9C6E-0A7BBAA5F990}" type="slidenum">
              <a:rPr lang="en-US" smtClean="0"/>
              <a:t>9</a:t>
            </a:fld>
            <a:endParaRPr lang="en-US"/>
          </a:p>
        </p:txBody>
      </p:sp>
      <p:pic>
        <p:nvPicPr>
          <p:cNvPr id="5" name="Picture 4"/>
          <p:cNvPicPr>
            <a:picLocks noChangeAspect="1"/>
          </p:cNvPicPr>
          <p:nvPr/>
        </p:nvPicPr>
        <p:blipFill>
          <a:blip r:embed="rId2"/>
          <a:stretch>
            <a:fillRect/>
          </a:stretch>
        </p:blipFill>
        <p:spPr>
          <a:xfrm>
            <a:off x="1180827" y="1329487"/>
            <a:ext cx="6552384" cy="2135981"/>
          </a:xfrm>
          <a:prstGeom prst="rect">
            <a:avLst/>
          </a:prstGeom>
        </p:spPr>
      </p:pic>
      <p:pic>
        <p:nvPicPr>
          <p:cNvPr id="6" name="Picture 5"/>
          <p:cNvPicPr>
            <a:picLocks noChangeAspect="1"/>
          </p:cNvPicPr>
          <p:nvPr/>
        </p:nvPicPr>
        <p:blipFill>
          <a:blip r:embed="rId3"/>
          <a:stretch>
            <a:fillRect/>
          </a:stretch>
        </p:blipFill>
        <p:spPr>
          <a:xfrm>
            <a:off x="1105989" y="3975606"/>
            <a:ext cx="7062651" cy="2258356"/>
          </a:xfrm>
          <a:prstGeom prst="rect">
            <a:avLst/>
          </a:prstGeom>
        </p:spPr>
      </p:pic>
      <p:sp>
        <p:nvSpPr>
          <p:cNvPr id="7" name="TextBox 6"/>
          <p:cNvSpPr txBox="1"/>
          <p:nvPr/>
        </p:nvSpPr>
        <p:spPr>
          <a:xfrm>
            <a:off x="4053840" y="3526619"/>
            <a:ext cx="583474" cy="369332"/>
          </a:xfrm>
          <a:prstGeom prst="rect">
            <a:avLst/>
          </a:prstGeom>
          <a:noFill/>
        </p:spPr>
        <p:txBody>
          <a:bodyPr wrap="square" rtlCol="0">
            <a:spAutoFit/>
          </a:bodyPr>
          <a:lstStyle/>
          <a:p>
            <a:r>
              <a:rPr lang="en-US" b="1" dirty="0" smtClean="0"/>
              <a:t>OR</a:t>
            </a:r>
            <a:endParaRPr lang="en-US" b="1" dirty="0"/>
          </a:p>
        </p:txBody>
      </p:sp>
    </p:spTree>
    <p:extLst>
      <p:ext uri="{BB962C8B-B14F-4D97-AF65-F5344CB8AC3E}">
        <p14:creationId xmlns:p14="http://schemas.microsoft.com/office/powerpoint/2010/main" val="3867307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2015</TotalTime>
  <Words>2379</Words>
  <Application>Microsoft Office PowerPoint</Application>
  <PresentationFormat>On-screen Show (4:3)</PresentationFormat>
  <Paragraphs>288</Paragraphs>
  <Slides>32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Tahoma</vt:lpstr>
      <vt:lpstr>Times New Roman</vt:lpstr>
      <vt:lpstr>Office Theme</vt:lpstr>
      <vt:lpstr>CBM Updates and Review</vt:lpstr>
      <vt:lpstr>PowerPoint Presentation</vt:lpstr>
      <vt:lpstr>PowerPoint Presentation</vt:lpstr>
      <vt:lpstr>HB 493 – College Credit for Heroes Garry Tomerlin Deputy Assistant Commissioner Academic Quality and Workforce Division</vt:lpstr>
      <vt:lpstr>HB 2223, 85th Legislature</vt:lpstr>
      <vt:lpstr>Definition of Corequisite (aka Mainstreaming, Co-Enrollment, Course Pairing)</vt:lpstr>
      <vt:lpstr>Definition of Corequisite (aka Mainstreaming, Co-Enrollment, Course Pairing)</vt:lpstr>
      <vt:lpstr>Types of Corequisite Models</vt:lpstr>
      <vt:lpstr>Concurrent Corequisite Models</vt:lpstr>
      <vt:lpstr>Sequential Model</vt:lpstr>
      <vt:lpstr>HB 2223 Applies to:</vt:lpstr>
      <vt:lpstr>CBM002 Update: Item #10 – Program Indicator</vt:lpstr>
      <vt:lpstr>CBM002 Update: Items #21A/ #41A/ #61A – Math/Reading/Writing TSI Obligation Waived or Satisfied through Exemption</vt:lpstr>
      <vt:lpstr>CBM002 Update: Items #23/#43/#63 – Participation in Non-course-based Method for DE Math/Reading/Writing</vt:lpstr>
      <vt:lpstr>CBM00S Update: Item #19 (Univ) / #22 (CTCs) – Developmental Education Course/Intervention</vt:lpstr>
      <vt:lpstr>Calculating the Corequisite Percentage for HB 2223</vt:lpstr>
      <vt:lpstr>Numerator: Number of students enrolled in a corequisite DE model Denominator: Total number of students enrolled in DE (with certain student populations removed) </vt:lpstr>
      <vt:lpstr>PowerPoint Presentation</vt:lpstr>
      <vt:lpstr>CIP codes included for Math DE</vt:lpstr>
      <vt:lpstr>PowerPoint Presentation</vt:lpstr>
      <vt:lpstr>CTC CIP codes included for Reading/Writing/IRW DE</vt:lpstr>
      <vt:lpstr>University CIP codes included for Reading/Writing/IRW DE</vt:lpstr>
      <vt:lpstr>Notes on students in DE ESOL</vt:lpstr>
      <vt:lpstr>Note on ABE students</vt:lpstr>
      <vt:lpstr>Submitted Questions</vt:lpstr>
      <vt:lpstr>HB 2223 Resources</vt:lpstr>
      <vt:lpstr>PowerPoint Presentation</vt:lpstr>
      <vt:lpstr>SB1782 CBM Updates</vt:lpstr>
      <vt:lpstr>Negotiated Rulemaking Committee</vt:lpstr>
      <vt:lpstr>Questions submitted for Webinar</vt:lpstr>
      <vt:lpstr>THECB Contacts:</vt:lpstr>
      <vt:lpstr>PowerPoint Presentation</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 Webinar March 2018 - Presentation</dc:title>
  <dc:subject>CBM Updates and Review</dc:subject>
  <dc:creator>Strategic Planning and Funding</dc:creator>
  <cp:keywords>CBM Webinar</cp:keywords>
  <cp:lastModifiedBy>King, Clifford</cp:lastModifiedBy>
  <cp:revision>94</cp:revision>
  <cp:lastPrinted>2018-03-22T16:41:15Z</cp:lastPrinted>
  <dcterms:created xsi:type="dcterms:W3CDTF">2015-09-21T17:58:58Z</dcterms:created>
  <dcterms:modified xsi:type="dcterms:W3CDTF">2018-03-27T20:18:43Z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