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8" r:id="rId2"/>
    <p:sldId id="315" r:id="rId3"/>
    <p:sldId id="420" r:id="rId4"/>
    <p:sldId id="354" r:id="rId5"/>
    <p:sldId id="424" r:id="rId6"/>
    <p:sldId id="425" r:id="rId7"/>
    <p:sldId id="432" r:id="rId8"/>
    <p:sldId id="417" r:id="rId9"/>
    <p:sldId id="416" r:id="rId10"/>
    <p:sldId id="415" r:id="rId11"/>
    <p:sldId id="352" r:id="rId12"/>
    <p:sldId id="419" r:id="rId13"/>
    <p:sldId id="418" r:id="rId14"/>
    <p:sldId id="412" r:id="rId15"/>
    <p:sldId id="421" r:id="rId16"/>
    <p:sldId id="410" r:id="rId17"/>
    <p:sldId id="411" r:id="rId18"/>
    <p:sldId id="353" r:id="rId19"/>
    <p:sldId id="422" r:id="rId20"/>
    <p:sldId id="423" r:id="rId21"/>
    <p:sldId id="435" r:id="rId22"/>
    <p:sldId id="426" r:id="rId23"/>
    <p:sldId id="427" r:id="rId24"/>
    <p:sldId id="428" r:id="rId25"/>
    <p:sldId id="430" r:id="rId26"/>
    <p:sldId id="429" r:id="rId27"/>
    <p:sldId id="356" r:id="rId28"/>
    <p:sldId id="431" r:id="rId29"/>
    <p:sldId id="357" r:id="rId30"/>
    <p:sldId id="360" r:id="rId31"/>
    <p:sldId id="361" r:id="rId32"/>
    <p:sldId id="433" r:id="rId33"/>
    <p:sldId id="434"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06" autoAdjust="0"/>
    <p:restoredTop sz="94660"/>
  </p:normalViewPr>
  <p:slideViewPr>
    <p:cSldViewPr snapToGrid="0">
      <p:cViewPr varScale="1">
        <p:scale>
          <a:sx n="92" d="100"/>
          <a:sy n="92" d="100"/>
        </p:scale>
        <p:origin x="546" y="9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65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0" y="0"/>
            <a:ext cx="3038475" cy="466578"/>
          </a:xfrm>
          <a:prstGeom prst="rect">
            <a:avLst/>
          </a:prstGeom>
        </p:spPr>
        <p:txBody>
          <a:bodyPr vert="horz" lIns="91440" tIns="45720" rIns="91440" bIns="45720" rtlCol="0"/>
          <a:lstStyle>
            <a:lvl1pPr algn="r">
              <a:defRPr sz="1200"/>
            </a:lvl1pPr>
          </a:lstStyle>
          <a:p>
            <a:fld id="{0D32580F-E2F8-4A3F-8897-87DC07C83CCB}" type="datetimeFigureOut">
              <a:rPr lang="en-US" smtClean="0"/>
              <a:t>9/24/2014</a:t>
            </a:fld>
            <a:endParaRPr lang="en-US"/>
          </a:p>
        </p:txBody>
      </p:sp>
      <p:sp>
        <p:nvSpPr>
          <p:cNvPr id="4" name="Footer Placeholder 3"/>
          <p:cNvSpPr>
            <a:spLocks noGrp="1"/>
          </p:cNvSpPr>
          <p:nvPr>
            <p:ph type="ftr" sz="quarter" idx="2"/>
          </p:nvPr>
        </p:nvSpPr>
        <p:spPr>
          <a:xfrm>
            <a:off x="2" y="8829822"/>
            <a:ext cx="3038475" cy="46657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40" y="8829822"/>
            <a:ext cx="3038475" cy="466578"/>
          </a:xfrm>
          <a:prstGeom prst="rect">
            <a:avLst/>
          </a:prstGeom>
        </p:spPr>
        <p:txBody>
          <a:bodyPr vert="horz" lIns="91440" tIns="45720" rIns="91440" bIns="45720" rtlCol="0" anchor="b"/>
          <a:lstStyle>
            <a:lvl1pPr algn="r">
              <a:defRPr sz="1200"/>
            </a:lvl1pPr>
          </a:lstStyle>
          <a:p>
            <a:fld id="{A29903C5-2F38-48F5-8FFC-F6BFA7588D2E}" type="slidenum">
              <a:rPr lang="en-US" smtClean="0"/>
              <a:t>‹#›</a:t>
            </a:fld>
            <a:endParaRPr lang="en-US"/>
          </a:p>
        </p:txBody>
      </p:sp>
    </p:spTree>
    <p:extLst>
      <p:ext uri="{BB962C8B-B14F-4D97-AF65-F5344CB8AC3E}">
        <p14:creationId xmlns:p14="http://schemas.microsoft.com/office/powerpoint/2010/main" val="17195713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5"/>
          </a:xfrm>
          <a:prstGeom prst="rect">
            <a:avLst/>
          </a:prstGeom>
        </p:spPr>
        <p:txBody>
          <a:bodyPr vert="horz" lIns="92830" tIns="46415" rIns="92830" bIns="46415" rtlCol="0"/>
          <a:lstStyle>
            <a:lvl1pPr algn="r">
              <a:defRPr sz="1200"/>
            </a:lvl1pPr>
          </a:lstStyle>
          <a:p>
            <a:fld id="{7C95C01E-77EF-43D1-9D34-1F150F11DBA5}" type="datetimeFigureOut">
              <a:rPr lang="en-US" smtClean="0"/>
              <a:t>9/24/2014</a:t>
            </a:fld>
            <a:endParaRPr lang="en-US" dirty="0"/>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73894"/>
            <a:ext cx="5608320" cy="3660458"/>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9"/>
            <a:ext cx="3037840" cy="466434"/>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9"/>
            <a:ext cx="3037840" cy="466434"/>
          </a:xfrm>
          <a:prstGeom prst="rect">
            <a:avLst/>
          </a:prstGeom>
        </p:spPr>
        <p:txBody>
          <a:bodyPr vert="horz" lIns="92830" tIns="46415" rIns="92830" bIns="46415" rtlCol="0" anchor="b"/>
          <a:lstStyle>
            <a:lvl1pPr algn="r">
              <a:defRPr sz="1200"/>
            </a:lvl1pPr>
          </a:lstStyle>
          <a:p>
            <a:fld id="{4D7FB5C1-4742-403F-811F-E4708A72A355}" type="slidenum">
              <a:rPr lang="en-US" smtClean="0"/>
              <a:t>‹#›</a:t>
            </a:fld>
            <a:endParaRPr lang="en-US" dirty="0"/>
          </a:p>
        </p:txBody>
      </p:sp>
    </p:spTree>
    <p:extLst>
      <p:ext uri="{BB962C8B-B14F-4D97-AF65-F5344CB8AC3E}">
        <p14:creationId xmlns:p14="http://schemas.microsoft.com/office/powerpoint/2010/main" val="2288122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162050"/>
            <a:ext cx="4184650" cy="31384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92358D-D359-4C7D-9C26-D67BD742F3F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570441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162050"/>
            <a:ext cx="4184650" cy="31384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FB5C1-4742-403F-811F-E4708A72A355}" type="slidenum">
              <a:rPr lang="en-US" smtClean="0"/>
              <a:t>22</a:t>
            </a:fld>
            <a:endParaRPr lang="en-US" dirty="0"/>
          </a:p>
        </p:txBody>
      </p:sp>
    </p:spTree>
    <p:extLst>
      <p:ext uri="{BB962C8B-B14F-4D97-AF65-F5344CB8AC3E}">
        <p14:creationId xmlns:p14="http://schemas.microsoft.com/office/powerpoint/2010/main" val="263806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162050"/>
            <a:ext cx="4184650" cy="3138488"/>
          </a:xfrm>
        </p:spPr>
      </p:sp>
      <p:sp>
        <p:nvSpPr>
          <p:cNvPr id="3" name="Notes Placeholder 2"/>
          <p:cNvSpPr>
            <a:spLocks noGrp="1"/>
          </p:cNvSpPr>
          <p:nvPr>
            <p:ph type="body" idx="1"/>
          </p:nvPr>
        </p:nvSpPr>
        <p:spPr/>
        <p:txBody>
          <a:bodyPr/>
          <a:lstStyle/>
          <a:p>
            <a:r>
              <a:rPr lang="en-US" dirty="0" smtClean="0"/>
              <a:t>We</a:t>
            </a:r>
            <a:r>
              <a:rPr lang="en-US" baseline="0" dirty="0" smtClean="0"/>
              <a:t> will first give the manual change and then discuss.  After that, we will address questions.</a:t>
            </a:r>
            <a:endParaRPr lang="en-US" dirty="0"/>
          </a:p>
        </p:txBody>
      </p:sp>
      <p:sp>
        <p:nvSpPr>
          <p:cNvPr id="4" name="Slide Number Placeholder 3"/>
          <p:cNvSpPr>
            <a:spLocks noGrp="1"/>
          </p:cNvSpPr>
          <p:nvPr>
            <p:ph type="sldNum" sz="quarter" idx="10"/>
          </p:nvPr>
        </p:nvSpPr>
        <p:spPr/>
        <p:txBody>
          <a:bodyPr/>
          <a:lstStyle/>
          <a:p>
            <a:fld id="{4D7FB5C1-4742-403F-811F-E4708A72A355}" type="slidenum">
              <a:rPr lang="en-US" smtClean="0"/>
              <a:t>23</a:t>
            </a:fld>
            <a:endParaRPr lang="en-US" dirty="0"/>
          </a:p>
        </p:txBody>
      </p:sp>
    </p:spTree>
    <p:extLst>
      <p:ext uri="{BB962C8B-B14F-4D97-AF65-F5344CB8AC3E}">
        <p14:creationId xmlns:p14="http://schemas.microsoft.com/office/powerpoint/2010/main" val="1453007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162050"/>
            <a:ext cx="4184650" cy="31384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FB5C1-4742-403F-811F-E4708A72A355}" type="slidenum">
              <a:rPr lang="en-US" smtClean="0"/>
              <a:t>24</a:t>
            </a:fld>
            <a:endParaRPr lang="en-US" dirty="0"/>
          </a:p>
        </p:txBody>
      </p:sp>
    </p:spTree>
    <p:extLst>
      <p:ext uri="{BB962C8B-B14F-4D97-AF65-F5344CB8AC3E}">
        <p14:creationId xmlns:p14="http://schemas.microsoft.com/office/powerpoint/2010/main" val="4283035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162050"/>
            <a:ext cx="4184650" cy="31384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FB5C1-4742-403F-811F-E4708A72A355}" type="slidenum">
              <a:rPr lang="en-US" smtClean="0"/>
              <a:t>25</a:t>
            </a:fld>
            <a:endParaRPr lang="en-US" dirty="0"/>
          </a:p>
        </p:txBody>
      </p:sp>
    </p:spTree>
    <p:extLst>
      <p:ext uri="{BB962C8B-B14F-4D97-AF65-F5344CB8AC3E}">
        <p14:creationId xmlns:p14="http://schemas.microsoft.com/office/powerpoint/2010/main" val="4157109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162050"/>
            <a:ext cx="4184650" cy="31384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FB5C1-4742-403F-811F-E4708A72A355}" type="slidenum">
              <a:rPr lang="en-US" smtClean="0"/>
              <a:t>26</a:t>
            </a:fld>
            <a:endParaRPr lang="en-US" dirty="0"/>
          </a:p>
        </p:txBody>
      </p:sp>
    </p:spTree>
    <p:extLst>
      <p:ext uri="{BB962C8B-B14F-4D97-AF65-F5344CB8AC3E}">
        <p14:creationId xmlns:p14="http://schemas.microsoft.com/office/powerpoint/2010/main" val="1536758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FB5C1-4742-403F-811F-E4708A72A355}" type="slidenum">
              <a:rPr lang="en-US" smtClean="0"/>
              <a:t>5</a:t>
            </a:fld>
            <a:endParaRPr lang="en-US" dirty="0"/>
          </a:p>
        </p:txBody>
      </p:sp>
    </p:spTree>
    <p:extLst>
      <p:ext uri="{BB962C8B-B14F-4D97-AF65-F5344CB8AC3E}">
        <p14:creationId xmlns:p14="http://schemas.microsoft.com/office/powerpoint/2010/main" val="3426079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FB5C1-4742-403F-811F-E4708A72A355}" type="slidenum">
              <a:rPr lang="en-US" smtClean="0"/>
              <a:t>6</a:t>
            </a:fld>
            <a:endParaRPr lang="en-US" dirty="0"/>
          </a:p>
        </p:txBody>
      </p:sp>
    </p:spTree>
    <p:extLst>
      <p:ext uri="{BB962C8B-B14F-4D97-AF65-F5344CB8AC3E}">
        <p14:creationId xmlns:p14="http://schemas.microsoft.com/office/powerpoint/2010/main" val="2555151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FB5C1-4742-403F-811F-E4708A72A355}" type="slidenum">
              <a:rPr lang="en-US" smtClean="0"/>
              <a:t>7</a:t>
            </a:fld>
            <a:endParaRPr lang="en-US" dirty="0"/>
          </a:p>
        </p:txBody>
      </p:sp>
    </p:spTree>
    <p:extLst>
      <p:ext uri="{BB962C8B-B14F-4D97-AF65-F5344CB8AC3E}">
        <p14:creationId xmlns:p14="http://schemas.microsoft.com/office/powerpoint/2010/main" val="3925730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7FB5C1-4742-403F-811F-E4708A72A355}" type="slidenum">
              <a:rPr lang="en-US" smtClean="0"/>
              <a:t>10</a:t>
            </a:fld>
            <a:endParaRPr lang="en-US" dirty="0"/>
          </a:p>
        </p:txBody>
      </p:sp>
    </p:spTree>
    <p:extLst>
      <p:ext uri="{BB962C8B-B14F-4D97-AF65-F5344CB8AC3E}">
        <p14:creationId xmlns:p14="http://schemas.microsoft.com/office/powerpoint/2010/main" val="1344724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162050"/>
            <a:ext cx="4184650" cy="31384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FB5C1-4742-403F-811F-E4708A72A355}" type="slidenum">
              <a:rPr lang="en-US" smtClean="0"/>
              <a:t>11</a:t>
            </a:fld>
            <a:endParaRPr lang="en-US" dirty="0"/>
          </a:p>
        </p:txBody>
      </p:sp>
    </p:spTree>
    <p:extLst>
      <p:ext uri="{BB962C8B-B14F-4D97-AF65-F5344CB8AC3E}">
        <p14:creationId xmlns:p14="http://schemas.microsoft.com/office/powerpoint/2010/main" val="3538388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162050"/>
            <a:ext cx="4184650" cy="31384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FB5C1-4742-403F-811F-E4708A72A355}" type="slidenum">
              <a:rPr lang="en-US" smtClean="0"/>
              <a:t>12</a:t>
            </a:fld>
            <a:endParaRPr lang="en-US" dirty="0"/>
          </a:p>
        </p:txBody>
      </p:sp>
    </p:spTree>
    <p:extLst>
      <p:ext uri="{BB962C8B-B14F-4D97-AF65-F5344CB8AC3E}">
        <p14:creationId xmlns:p14="http://schemas.microsoft.com/office/powerpoint/2010/main" val="2921537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162050"/>
            <a:ext cx="4184650" cy="31384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FB5C1-4742-403F-811F-E4708A72A355}" type="slidenum">
              <a:rPr lang="en-US" smtClean="0"/>
              <a:t>19</a:t>
            </a:fld>
            <a:endParaRPr lang="en-US" dirty="0"/>
          </a:p>
        </p:txBody>
      </p:sp>
    </p:spTree>
    <p:extLst>
      <p:ext uri="{BB962C8B-B14F-4D97-AF65-F5344CB8AC3E}">
        <p14:creationId xmlns:p14="http://schemas.microsoft.com/office/powerpoint/2010/main" val="210802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162050"/>
            <a:ext cx="4184650" cy="3138488"/>
          </a:xfrm>
        </p:spPr>
      </p:sp>
      <p:sp>
        <p:nvSpPr>
          <p:cNvPr id="3" name="Notes Placeholder 2"/>
          <p:cNvSpPr>
            <a:spLocks noGrp="1"/>
          </p:cNvSpPr>
          <p:nvPr>
            <p:ph type="body" idx="1"/>
          </p:nvPr>
        </p:nvSpPr>
        <p:spPr/>
        <p:txBody>
          <a:bodyPr/>
          <a:lstStyle/>
          <a:p>
            <a:r>
              <a:rPr lang="en-US" dirty="0" smtClean="0"/>
              <a:t>We</a:t>
            </a:r>
            <a:r>
              <a:rPr lang="en-US" baseline="0" dirty="0" smtClean="0"/>
              <a:t> will first give the manual change and then discuss.  After that, we will address questions.</a:t>
            </a:r>
            <a:endParaRPr lang="en-US" dirty="0"/>
          </a:p>
        </p:txBody>
      </p:sp>
      <p:sp>
        <p:nvSpPr>
          <p:cNvPr id="4" name="Slide Number Placeholder 3"/>
          <p:cNvSpPr>
            <a:spLocks noGrp="1"/>
          </p:cNvSpPr>
          <p:nvPr>
            <p:ph type="sldNum" sz="quarter" idx="10"/>
          </p:nvPr>
        </p:nvSpPr>
        <p:spPr/>
        <p:txBody>
          <a:bodyPr/>
          <a:lstStyle/>
          <a:p>
            <a:fld id="{4D7FB5C1-4742-403F-811F-E4708A72A355}" type="slidenum">
              <a:rPr lang="en-US" smtClean="0"/>
              <a:t>20</a:t>
            </a:fld>
            <a:endParaRPr lang="en-US" dirty="0"/>
          </a:p>
        </p:txBody>
      </p:sp>
    </p:spTree>
    <p:extLst>
      <p:ext uri="{BB962C8B-B14F-4D97-AF65-F5344CB8AC3E}">
        <p14:creationId xmlns:p14="http://schemas.microsoft.com/office/powerpoint/2010/main" val="20493446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CCDFE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2" y="2130429"/>
            <a:ext cx="5454917" cy="1470025"/>
          </a:xfrm>
        </p:spPr>
        <p:txBody>
          <a:bodyPr>
            <a:noAutofit/>
          </a:bodyPr>
          <a:lstStyle>
            <a:lvl1pPr>
              <a:lnSpc>
                <a:spcPts val="4380"/>
              </a:lnSpc>
              <a:defRPr sz="465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2" y="3747498"/>
            <a:ext cx="5454917" cy="1752600"/>
          </a:xfrm>
        </p:spPr>
        <p:txBody>
          <a:bodyPr/>
          <a:lstStyle>
            <a:lvl1pPr marL="0" indent="0" algn="l">
              <a:buNone/>
              <a:defRPr i="1">
                <a:solidFill>
                  <a:srgbClr val="1D8E7D"/>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smtClean="0"/>
              <a:t>Click to edit Master subtitle style</a:t>
            </a:r>
            <a:endParaRPr lang="en-US" dirty="0"/>
          </a:p>
        </p:txBody>
      </p:sp>
      <p:sp>
        <p:nvSpPr>
          <p:cNvPr id="8" name="Rectangle 7"/>
          <p:cNvSpPr/>
          <p:nvPr/>
        </p:nvSpPr>
        <p:spPr>
          <a:xfrm>
            <a:off x="0" y="0"/>
            <a:ext cx="9144000" cy="274638"/>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dirty="0">
              <a:solidFill>
                <a:prstClr val="white"/>
              </a:solidFill>
            </a:endParaRPr>
          </a:p>
        </p:txBody>
      </p:sp>
      <p:sp>
        <p:nvSpPr>
          <p:cNvPr id="9" name="Rectangle 8"/>
          <p:cNvSpPr/>
          <p:nvPr/>
        </p:nvSpPr>
        <p:spPr>
          <a:xfrm>
            <a:off x="0" y="6356350"/>
            <a:ext cx="9144000" cy="501650"/>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dirty="0">
              <a:solidFill>
                <a:prstClr val="white"/>
              </a:solidFill>
            </a:endParaRPr>
          </a:p>
        </p:txBody>
      </p:sp>
      <p:cxnSp>
        <p:nvCxnSpPr>
          <p:cNvPr id="6" name="Straight Connector 5"/>
          <p:cNvCxnSpPr/>
          <p:nvPr/>
        </p:nvCxnSpPr>
        <p:spPr>
          <a:xfrm rot="5400000">
            <a:off x="4962264" y="3309674"/>
            <a:ext cx="2355321" cy="1588"/>
          </a:xfrm>
          <a:prstGeom prst="line">
            <a:avLst/>
          </a:prstGeom>
          <a:ln w="44450"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0" name="Picture 9" descr="THECB logo tagline.png"/>
          <p:cNvPicPr>
            <a:picLocks noChangeAspect="1"/>
          </p:cNvPicPr>
          <p:nvPr/>
        </p:nvPicPr>
        <p:blipFill>
          <a:blip r:embed="rId2"/>
          <a:stretch>
            <a:fillRect/>
          </a:stretch>
        </p:blipFill>
        <p:spPr>
          <a:xfrm>
            <a:off x="6640689" y="2339759"/>
            <a:ext cx="1931284" cy="2006454"/>
          </a:xfrm>
          <a:prstGeom prst="rect">
            <a:avLst/>
          </a:prstGeom>
        </p:spPr>
      </p:pic>
    </p:spTree>
    <p:extLst>
      <p:ext uri="{BB962C8B-B14F-4D97-AF65-F5344CB8AC3E}">
        <p14:creationId xmlns:p14="http://schemas.microsoft.com/office/powerpoint/2010/main" val="2133434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5453328" cy="1470025"/>
          </a:xfrm>
        </p:spPr>
        <p:txBody>
          <a:bodyPr>
            <a:noAutofit/>
          </a:bodyPr>
          <a:lstStyle>
            <a:lvl1pPr>
              <a:lnSpc>
                <a:spcPts val="4380"/>
              </a:lnSpc>
              <a:defRPr sz="465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2" y="3747498"/>
            <a:ext cx="5454917" cy="1752600"/>
          </a:xfrm>
        </p:spPr>
        <p:txBody>
          <a:bodyPr/>
          <a:lstStyle>
            <a:lvl1pPr marL="0" indent="0" algn="l">
              <a:buNone/>
              <a:defRPr i="1">
                <a:solidFill>
                  <a:srgbClr val="1D8E7D"/>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smtClean="0"/>
              <a:t>Click to edit Master subtitle style</a:t>
            </a:r>
            <a:endParaRPr lang="en-US" dirty="0"/>
          </a:p>
        </p:txBody>
      </p:sp>
      <p:sp>
        <p:nvSpPr>
          <p:cNvPr id="8" name="Rectangle 7"/>
          <p:cNvSpPr/>
          <p:nvPr/>
        </p:nvSpPr>
        <p:spPr>
          <a:xfrm>
            <a:off x="0" y="0"/>
            <a:ext cx="9144000" cy="274638"/>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dirty="0">
              <a:solidFill>
                <a:prstClr val="white"/>
              </a:solidFill>
            </a:endParaRPr>
          </a:p>
        </p:txBody>
      </p:sp>
      <p:sp>
        <p:nvSpPr>
          <p:cNvPr id="9" name="Rectangle 8"/>
          <p:cNvSpPr/>
          <p:nvPr/>
        </p:nvSpPr>
        <p:spPr>
          <a:xfrm>
            <a:off x="0" y="6356350"/>
            <a:ext cx="9144000" cy="501650"/>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dirty="0">
              <a:solidFill>
                <a:prstClr val="white"/>
              </a:solidFill>
            </a:endParaRPr>
          </a:p>
        </p:txBody>
      </p:sp>
      <p:cxnSp>
        <p:nvCxnSpPr>
          <p:cNvPr id="7" name="Straight Connector 6"/>
          <p:cNvCxnSpPr/>
          <p:nvPr/>
        </p:nvCxnSpPr>
        <p:spPr>
          <a:xfrm rot="5400000">
            <a:off x="4962264" y="3309674"/>
            <a:ext cx="2355321" cy="1588"/>
          </a:xfrm>
          <a:prstGeom prst="line">
            <a:avLst/>
          </a:prstGeom>
          <a:ln w="44450"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1" name="Picture 10" descr="THECB logo tagline.png"/>
          <p:cNvPicPr>
            <a:picLocks noChangeAspect="1"/>
          </p:cNvPicPr>
          <p:nvPr/>
        </p:nvPicPr>
        <p:blipFill>
          <a:blip r:embed="rId2"/>
          <a:stretch>
            <a:fillRect/>
          </a:stretch>
        </p:blipFill>
        <p:spPr>
          <a:xfrm>
            <a:off x="6640689" y="2339759"/>
            <a:ext cx="1931284" cy="2006454"/>
          </a:xfrm>
          <a:prstGeom prst="rect">
            <a:avLst/>
          </a:prstGeom>
        </p:spPr>
      </p:pic>
    </p:spTree>
    <p:extLst>
      <p:ext uri="{BB962C8B-B14F-4D97-AF65-F5344CB8AC3E}">
        <p14:creationId xmlns:p14="http://schemas.microsoft.com/office/powerpoint/2010/main" val="208801635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THECB 9-25-14</a:t>
            </a:r>
            <a:endParaRPr lang="en-US" dirty="0"/>
          </a:p>
        </p:txBody>
      </p:sp>
      <p:sp>
        <p:nvSpPr>
          <p:cNvPr id="6" name="Slide Number Placeholder 5"/>
          <p:cNvSpPr>
            <a:spLocks noGrp="1"/>
          </p:cNvSpPr>
          <p:nvPr>
            <p:ph type="sldNum" sz="quarter" idx="12"/>
          </p:nvPr>
        </p:nvSpPr>
        <p:spPr/>
        <p:txBody>
          <a:bodyPr/>
          <a:lstStyle/>
          <a:p>
            <a:fld id="{02586ECB-DC0D-4E8E-9148-EE5673427D2D}" type="slidenum">
              <a:rPr lang="en-US" smtClean="0">
                <a:solidFill>
                  <a:prstClr val="white"/>
                </a:solidFill>
              </a:rPr>
              <a:pPr/>
              <a:t>‹#›</a:t>
            </a:fld>
            <a:endParaRPr lang="en-US" dirty="0">
              <a:solidFill>
                <a:prstClr val="white"/>
              </a:solidFill>
            </a:endParaRPr>
          </a:p>
        </p:txBody>
      </p:sp>
      <p:cxnSp>
        <p:nvCxnSpPr>
          <p:cNvPr id="7" name="Straight Connector 6"/>
          <p:cNvCxnSpPr/>
          <p:nvPr/>
        </p:nvCxnSpPr>
        <p:spPr>
          <a:xfrm>
            <a:off x="457200" y="1246553"/>
            <a:ext cx="8229600" cy="1588"/>
          </a:xfrm>
          <a:prstGeom prst="line">
            <a:avLst/>
          </a:prstGeom>
          <a:ln w="28575"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4543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smtClean="0"/>
              <a:t>THECB 9-25-14</a:t>
            </a:r>
            <a:endParaRPr lang="en-US" dirty="0"/>
          </a:p>
        </p:txBody>
      </p:sp>
      <p:sp>
        <p:nvSpPr>
          <p:cNvPr id="6" name="Slide Number Placeholder 5"/>
          <p:cNvSpPr>
            <a:spLocks noGrp="1"/>
          </p:cNvSpPr>
          <p:nvPr>
            <p:ph type="sldNum" sz="quarter" idx="12"/>
          </p:nvPr>
        </p:nvSpPr>
        <p:spPr/>
        <p:txBody>
          <a:bodyPr/>
          <a:lstStyle/>
          <a:p>
            <a:fld id="{02586ECB-DC0D-4E8E-9148-EE5673427D2D}"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30127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smtClean="0"/>
              <a:t>THECB 9-25-14</a:t>
            </a:r>
            <a:endParaRPr lang="en-US" dirty="0"/>
          </a:p>
        </p:txBody>
      </p:sp>
      <p:sp>
        <p:nvSpPr>
          <p:cNvPr id="7" name="Slide Number Placeholder 6"/>
          <p:cNvSpPr>
            <a:spLocks noGrp="1"/>
          </p:cNvSpPr>
          <p:nvPr>
            <p:ph type="sldNum" sz="quarter" idx="12"/>
          </p:nvPr>
        </p:nvSpPr>
        <p:spPr/>
        <p:txBody>
          <a:bodyPr/>
          <a:lstStyle/>
          <a:p>
            <a:fld id="{02586ECB-DC0D-4E8E-9148-EE5673427D2D}" type="slidenum">
              <a:rPr lang="en-US" smtClean="0">
                <a:solidFill>
                  <a:prstClr val="white"/>
                </a:solidFill>
              </a:rPr>
              <a:pPr/>
              <a:t>‹#›</a:t>
            </a:fld>
            <a:endParaRPr lang="en-US" dirty="0">
              <a:solidFill>
                <a:prstClr val="white"/>
              </a:solidFill>
            </a:endParaRPr>
          </a:p>
        </p:txBody>
      </p:sp>
      <p:cxnSp>
        <p:nvCxnSpPr>
          <p:cNvPr id="8" name="Straight Connector 7"/>
          <p:cNvCxnSpPr/>
          <p:nvPr/>
        </p:nvCxnSpPr>
        <p:spPr>
          <a:xfrm>
            <a:off x="457200" y="1246553"/>
            <a:ext cx="8229600" cy="1588"/>
          </a:xfrm>
          <a:prstGeom prst="line">
            <a:avLst/>
          </a:prstGeom>
          <a:ln w="28575"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08120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smtClean="0"/>
              <a:t>THECB 9-25-14</a:t>
            </a:r>
            <a:endParaRPr lang="en-US" dirty="0"/>
          </a:p>
        </p:txBody>
      </p:sp>
      <p:sp>
        <p:nvSpPr>
          <p:cNvPr id="5" name="Slide Number Placeholder 4"/>
          <p:cNvSpPr>
            <a:spLocks noGrp="1"/>
          </p:cNvSpPr>
          <p:nvPr>
            <p:ph type="sldNum" sz="quarter" idx="12"/>
          </p:nvPr>
        </p:nvSpPr>
        <p:spPr/>
        <p:txBody>
          <a:bodyPr/>
          <a:lstStyle/>
          <a:p>
            <a:fld id="{02586ECB-DC0D-4E8E-9148-EE5673427D2D}" type="slidenum">
              <a:rPr lang="en-US" smtClean="0">
                <a:solidFill>
                  <a:prstClr val="white"/>
                </a:solidFill>
              </a:rPr>
              <a:pPr/>
              <a:t>‹#›</a:t>
            </a:fld>
            <a:endParaRPr lang="en-US" dirty="0">
              <a:solidFill>
                <a:prstClr val="white"/>
              </a:solidFill>
            </a:endParaRPr>
          </a:p>
        </p:txBody>
      </p:sp>
      <p:cxnSp>
        <p:nvCxnSpPr>
          <p:cNvPr id="6" name="Straight Connector 5"/>
          <p:cNvCxnSpPr/>
          <p:nvPr/>
        </p:nvCxnSpPr>
        <p:spPr>
          <a:xfrm>
            <a:off x="457200" y="1246553"/>
            <a:ext cx="8229600" cy="1588"/>
          </a:xfrm>
          <a:prstGeom prst="line">
            <a:avLst/>
          </a:prstGeom>
          <a:ln w="28575"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18947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THECB 9-25-14</a:t>
            </a:r>
            <a:endParaRPr lang="en-US" dirty="0"/>
          </a:p>
        </p:txBody>
      </p:sp>
      <p:sp>
        <p:nvSpPr>
          <p:cNvPr id="4" name="Slide Number Placeholder 3"/>
          <p:cNvSpPr>
            <a:spLocks noGrp="1"/>
          </p:cNvSpPr>
          <p:nvPr>
            <p:ph type="sldNum" sz="quarter" idx="12"/>
          </p:nvPr>
        </p:nvSpPr>
        <p:spPr/>
        <p:txBody>
          <a:bodyPr/>
          <a:lstStyle/>
          <a:p>
            <a:fld id="{02586ECB-DC0D-4E8E-9148-EE5673427D2D}"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76997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356350"/>
            <a:ext cx="9144000" cy="501650"/>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dirty="0">
              <a:solidFill>
                <a:prstClr val="white"/>
              </a:solidFill>
            </a:endParaRPr>
          </a:p>
        </p:txBody>
      </p:sp>
      <p:sp>
        <p:nvSpPr>
          <p:cNvPr id="2" name="Title Placeholder 1"/>
          <p:cNvSpPr>
            <a:spLocks noGrp="1"/>
          </p:cNvSpPr>
          <p:nvPr>
            <p:ph type="title"/>
          </p:nvPr>
        </p:nvSpPr>
        <p:spPr>
          <a:xfrm>
            <a:off x="457200" y="274642"/>
            <a:ext cx="8229600" cy="971915"/>
          </a:xfrm>
          <a:prstGeom prst="rect">
            <a:avLst/>
          </a:prstGeom>
        </p:spPr>
        <p:txBody>
          <a:bodyPr vert="horz" lIns="0" tIns="45720" rIns="0" bIns="45720" rtlCol="0" anchor="b"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57201" y="6356354"/>
            <a:ext cx="5562600" cy="492417"/>
          </a:xfrm>
          <a:prstGeom prst="rect">
            <a:avLst/>
          </a:prstGeom>
        </p:spPr>
        <p:txBody>
          <a:bodyPr vert="horz" lIns="91440" tIns="45720" rIns="91440" bIns="45720" rtlCol="0" anchor="ctr"/>
          <a:lstStyle>
            <a:lvl1pPr algn="l">
              <a:defRPr sz="788">
                <a:solidFill>
                  <a:srgbClr val="FFFFFF"/>
                </a:solidFill>
              </a:defRPr>
            </a:lvl1pPr>
          </a:lstStyle>
          <a:p>
            <a:r>
              <a:rPr lang="en-US" smtClean="0"/>
              <a:t>THECB 9-25-14</a:t>
            </a:r>
            <a:endParaRPr lang="en-US" dirty="0"/>
          </a:p>
        </p:txBody>
      </p:sp>
      <p:sp>
        <p:nvSpPr>
          <p:cNvPr id="6" name="Slide Number Placeholder 5"/>
          <p:cNvSpPr>
            <a:spLocks noGrp="1"/>
          </p:cNvSpPr>
          <p:nvPr>
            <p:ph type="sldNum" sz="quarter" idx="4"/>
          </p:nvPr>
        </p:nvSpPr>
        <p:spPr>
          <a:xfrm>
            <a:off x="8051346" y="6483646"/>
            <a:ext cx="956881" cy="237833"/>
          </a:xfrm>
          <a:prstGeom prst="rect">
            <a:avLst/>
          </a:prstGeom>
        </p:spPr>
        <p:txBody>
          <a:bodyPr vert="horz" lIns="91440" tIns="45720" rIns="91440" bIns="45720" rtlCol="0" anchor="ctr"/>
          <a:lstStyle>
            <a:lvl1pPr algn="r">
              <a:defRPr sz="675">
                <a:solidFill>
                  <a:schemeClr val="bg1"/>
                </a:solidFill>
              </a:defRPr>
            </a:lvl1pPr>
          </a:lstStyle>
          <a:p>
            <a:fld id="{02586ECB-DC0D-4E8E-9148-EE5673427D2D}" type="slidenum">
              <a:rPr lang="en-US" smtClean="0">
                <a:solidFill>
                  <a:prstClr val="white"/>
                </a:solidFill>
              </a:rPr>
              <a:pPr/>
              <a:t>‹#›</a:t>
            </a:fld>
            <a:endParaRPr lang="en-US" dirty="0">
              <a:solidFill>
                <a:prstClr val="white"/>
              </a:solidFill>
            </a:endParaRPr>
          </a:p>
        </p:txBody>
      </p:sp>
      <p:sp>
        <p:nvSpPr>
          <p:cNvPr id="8" name="Rectangle 7"/>
          <p:cNvSpPr/>
          <p:nvPr/>
        </p:nvSpPr>
        <p:spPr>
          <a:xfrm>
            <a:off x="0" y="0"/>
            <a:ext cx="9144000" cy="274638"/>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dirty="0">
              <a:solidFill>
                <a:prstClr val="white"/>
              </a:solidFill>
            </a:endParaRPr>
          </a:p>
        </p:txBody>
      </p:sp>
      <p:sp>
        <p:nvSpPr>
          <p:cNvPr id="9" name="Rectangle 8"/>
          <p:cNvSpPr/>
          <p:nvPr/>
        </p:nvSpPr>
        <p:spPr>
          <a:xfrm>
            <a:off x="0" y="5943"/>
            <a:ext cx="9144000" cy="137319"/>
          </a:xfrm>
          <a:prstGeom prst="rect">
            <a:avLst/>
          </a:prstGeom>
          <a:solidFill>
            <a:srgbClr val="CCDFE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dirty="0">
              <a:solidFill>
                <a:prstClr val="white"/>
              </a:solidFill>
            </a:endParaRPr>
          </a:p>
        </p:txBody>
      </p:sp>
    </p:spTree>
    <p:extLst>
      <p:ext uri="{BB962C8B-B14F-4D97-AF65-F5344CB8AC3E}">
        <p14:creationId xmlns:p14="http://schemas.microsoft.com/office/powerpoint/2010/main" val="32876781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dt="0"/>
  <p:txStyles>
    <p:titleStyle>
      <a:lvl1pPr algn="l" defTabSz="342900" rtl="0" eaLnBrk="1" latinLnBrk="0" hangingPunct="1">
        <a:spcBef>
          <a:spcPct val="0"/>
        </a:spcBef>
        <a:buNone/>
        <a:defRPr sz="2700" b="1" kern="1200" cap="all">
          <a:solidFill>
            <a:srgbClr val="1D8E7D"/>
          </a:solidFill>
          <a:latin typeface="+mj-lt"/>
          <a:ea typeface="+mj-ea"/>
          <a:cs typeface="+mj-cs"/>
        </a:defRPr>
      </a:lvl1pPr>
    </p:titleStyle>
    <p:bodyStyle>
      <a:lvl1pPr marL="257175" indent="-257175" algn="l" defTabSz="342900" rtl="0" eaLnBrk="1" latinLnBrk="0" hangingPunct="1">
        <a:spcBef>
          <a:spcPct val="20000"/>
        </a:spcBef>
        <a:buClr>
          <a:srgbClr val="0071B8"/>
        </a:buClr>
        <a:buFont typeface="Arial"/>
        <a:buChar char="•"/>
        <a:defRPr sz="2100" kern="1200">
          <a:solidFill>
            <a:schemeClr val="tx1"/>
          </a:solidFill>
          <a:latin typeface="+mn-lt"/>
          <a:ea typeface="+mn-ea"/>
          <a:cs typeface="+mn-cs"/>
        </a:defRPr>
      </a:lvl1pPr>
      <a:lvl2pPr marL="557213" indent="-214313" algn="l" defTabSz="342900" rtl="0" eaLnBrk="1" latinLnBrk="0" hangingPunct="1">
        <a:spcBef>
          <a:spcPct val="20000"/>
        </a:spcBef>
        <a:buClr>
          <a:srgbClr val="0071B8"/>
        </a:buClr>
        <a:buFont typeface="Arial"/>
        <a:buChar char="–"/>
        <a:defRPr sz="1800" kern="1200">
          <a:solidFill>
            <a:schemeClr val="tx1"/>
          </a:solidFill>
          <a:latin typeface="+mn-lt"/>
          <a:ea typeface="+mn-ea"/>
          <a:cs typeface="+mn-cs"/>
        </a:defRPr>
      </a:lvl2pPr>
      <a:lvl3pPr marL="857250" indent="-171450" algn="l" defTabSz="342900" rtl="0" eaLnBrk="1" latinLnBrk="0" hangingPunct="1">
        <a:spcBef>
          <a:spcPct val="20000"/>
        </a:spcBef>
        <a:buClr>
          <a:srgbClr val="0071B8"/>
        </a:buClr>
        <a:buFont typeface="Arial"/>
        <a:buChar char="•"/>
        <a:defRPr sz="1500" kern="1200">
          <a:solidFill>
            <a:schemeClr val="tx1"/>
          </a:solidFill>
          <a:latin typeface="+mn-lt"/>
          <a:ea typeface="+mn-ea"/>
          <a:cs typeface="+mn-cs"/>
        </a:defRPr>
      </a:lvl3pPr>
      <a:lvl4pPr marL="1200150" indent="-171450" algn="l" defTabSz="342900" rtl="0" eaLnBrk="1" latinLnBrk="0" hangingPunct="1">
        <a:spcBef>
          <a:spcPct val="20000"/>
        </a:spcBef>
        <a:buClr>
          <a:srgbClr val="0071B8"/>
        </a:buClr>
        <a:buFont typeface="Arial"/>
        <a:buChar char="–"/>
        <a:defRPr sz="1350" kern="1200">
          <a:solidFill>
            <a:schemeClr val="tx1"/>
          </a:solidFill>
          <a:latin typeface="+mn-lt"/>
          <a:ea typeface="+mn-ea"/>
          <a:cs typeface="+mn-cs"/>
        </a:defRPr>
      </a:lvl4pPr>
      <a:lvl5pPr marL="1543050" indent="-171450" algn="l" defTabSz="342900" rtl="0" eaLnBrk="1" latinLnBrk="0" hangingPunct="1">
        <a:spcBef>
          <a:spcPct val="20000"/>
        </a:spcBef>
        <a:buClr>
          <a:srgbClr val="0071B8"/>
        </a:buClr>
        <a:buFont typeface="Arial"/>
        <a:buChar char="»"/>
        <a:defRPr sz="135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hyperlink" Target="http://www.txhighereddata.org/ReportingManuals" TargetMode="Externa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ctrTitle"/>
          </p:nvPr>
        </p:nvSpPr>
        <p:spPr>
          <a:xfrm>
            <a:off x="441358" y="1769249"/>
            <a:ext cx="5196453" cy="1835885"/>
          </a:xfrm>
        </p:spPr>
        <p:txBody>
          <a:bodyPr/>
          <a:lstStyle/>
          <a:p>
            <a:r>
              <a:rPr lang="en-US" sz="3000" dirty="0"/>
              <a:t>CBM002 and CBM00S Manual Changes for Fall 2014</a:t>
            </a:r>
          </a:p>
        </p:txBody>
      </p:sp>
      <p:sp>
        <p:nvSpPr>
          <p:cNvPr id="5" name="Subtitle 4"/>
          <p:cNvSpPr>
            <a:spLocks noGrp="1"/>
          </p:cNvSpPr>
          <p:nvPr>
            <p:ph type="subTitle" idx="1"/>
          </p:nvPr>
        </p:nvSpPr>
        <p:spPr>
          <a:xfrm>
            <a:off x="441358" y="3791580"/>
            <a:ext cx="2506691" cy="1314450"/>
          </a:xfrm>
        </p:spPr>
        <p:txBody>
          <a:bodyPr>
            <a:normAutofit fontScale="47500" lnSpcReduction="20000"/>
          </a:bodyPr>
          <a:lstStyle/>
          <a:p>
            <a:endParaRPr lang="en-US" dirty="0" smtClean="0"/>
          </a:p>
          <a:p>
            <a:r>
              <a:rPr lang="en-US" sz="2475" dirty="0"/>
              <a:t>Webinar, September </a:t>
            </a:r>
            <a:r>
              <a:rPr lang="en-US" sz="2475" dirty="0" smtClean="0"/>
              <a:t>25</a:t>
            </a:r>
            <a:r>
              <a:rPr lang="en-US" sz="2475" dirty="0"/>
              <a:t>, 2014</a:t>
            </a:r>
          </a:p>
          <a:p>
            <a:endParaRPr lang="en-US" sz="2475" dirty="0"/>
          </a:p>
          <a:p>
            <a:r>
              <a:rPr lang="en-US" sz="2475" dirty="0"/>
              <a:t>Julie Eklund, PhD</a:t>
            </a:r>
          </a:p>
          <a:p>
            <a:r>
              <a:rPr lang="en-US" sz="2475" dirty="0"/>
              <a:t>Deputy Assistant Commissioner</a:t>
            </a:r>
          </a:p>
          <a:p>
            <a:r>
              <a:rPr lang="en-US" sz="2475" dirty="0"/>
              <a:t>Planning and Accountability</a:t>
            </a:r>
          </a:p>
          <a:p>
            <a:r>
              <a:rPr lang="en-US" sz="2475" dirty="0"/>
              <a:t>julie.eklund@thecb.state.tx.us</a:t>
            </a:r>
          </a:p>
          <a:p>
            <a:endParaRPr lang="en-US" dirty="0" smtClean="0"/>
          </a:p>
          <a:p>
            <a:endParaRPr lang="en-US" dirty="0"/>
          </a:p>
        </p:txBody>
      </p:sp>
      <p:sp>
        <p:nvSpPr>
          <p:cNvPr id="6" name="Subtitle 4"/>
          <p:cNvSpPr txBox="1">
            <a:spLocks/>
          </p:cNvSpPr>
          <p:nvPr/>
        </p:nvSpPr>
        <p:spPr>
          <a:xfrm>
            <a:off x="2878669" y="3999856"/>
            <a:ext cx="2506691" cy="1167134"/>
          </a:xfrm>
          <a:prstGeom prst="rect">
            <a:avLst/>
          </a:prstGeom>
        </p:spPr>
        <p:txBody>
          <a:bodyPr vert="horz" lIns="68580" tIns="34290" rIns="68580" bIns="34290" rtlCol="0">
            <a:normAutofit fontScale="47500" lnSpcReduction="20000"/>
          </a:bodyPr>
          <a:lstStyle>
            <a:lvl1pPr marL="0" indent="0" algn="l" defTabSz="457200" rtl="0" eaLnBrk="1" latinLnBrk="0" hangingPunct="1">
              <a:spcBef>
                <a:spcPct val="20000"/>
              </a:spcBef>
              <a:buClr>
                <a:srgbClr val="0071B8"/>
              </a:buClr>
              <a:buFont typeface="Arial"/>
              <a:buNone/>
              <a:defRPr sz="2800" i="1" kern="1200">
                <a:solidFill>
                  <a:srgbClr val="1D8E7D"/>
                </a:solidFill>
                <a:latin typeface="+mn-lt"/>
                <a:ea typeface="+mn-ea"/>
                <a:cs typeface="+mn-cs"/>
              </a:defRPr>
            </a:lvl1pPr>
            <a:lvl2pPr marL="457200" indent="0" algn="ctr" defTabSz="457200" rtl="0" eaLnBrk="1" latinLnBrk="0" hangingPunct="1">
              <a:spcBef>
                <a:spcPct val="20000"/>
              </a:spcBef>
              <a:buClr>
                <a:srgbClr val="0071B8"/>
              </a:buClr>
              <a:buFont typeface="Arial"/>
              <a:buNone/>
              <a:defRPr sz="2400" kern="1200">
                <a:solidFill>
                  <a:schemeClr val="tx1">
                    <a:tint val="75000"/>
                  </a:schemeClr>
                </a:solidFill>
                <a:latin typeface="+mn-lt"/>
                <a:ea typeface="+mn-ea"/>
                <a:cs typeface="+mn-cs"/>
              </a:defRPr>
            </a:lvl2pPr>
            <a:lvl3pPr marL="914400" indent="0" algn="ctr" defTabSz="457200" rtl="0" eaLnBrk="1" latinLnBrk="0" hangingPunct="1">
              <a:spcBef>
                <a:spcPct val="20000"/>
              </a:spcBef>
              <a:buClr>
                <a:srgbClr val="0071B8"/>
              </a:buClr>
              <a:buFont typeface="Arial"/>
              <a:buNone/>
              <a:defRPr sz="2000" kern="1200">
                <a:solidFill>
                  <a:schemeClr val="tx1">
                    <a:tint val="75000"/>
                  </a:schemeClr>
                </a:solidFill>
                <a:latin typeface="+mn-lt"/>
                <a:ea typeface="+mn-ea"/>
                <a:cs typeface="+mn-cs"/>
              </a:defRPr>
            </a:lvl3pPr>
            <a:lvl4pPr marL="1371600" indent="0" algn="ctr" defTabSz="457200" rtl="0" eaLnBrk="1" latinLnBrk="0" hangingPunct="1">
              <a:spcBef>
                <a:spcPct val="20000"/>
              </a:spcBef>
              <a:buClr>
                <a:srgbClr val="0071B8"/>
              </a:buClr>
              <a:buFont typeface="Arial"/>
              <a:buNone/>
              <a:defRPr sz="1800" kern="1200">
                <a:solidFill>
                  <a:schemeClr val="tx1">
                    <a:tint val="75000"/>
                  </a:schemeClr>
                </a:solidFill>
                <a:latin typeface="+mn-lt"/>
                <a:ea typeface="+mn-ea"/>
                <a:cs typeface="+mn-cs"/>
              </a:defRPr>
            </a:lvl4pPr>
            <a:lvl5pPr marL="1828800" indent="0" algn="ctr" defTabSz="457200" rtl="0" eaLnBrk="1" latinLnBrk="0" hangingPunct="1">
              <a:spcBef>
                <a:spcPct val="20000"/>
              </a:spcBef>
              <a:buClr>
                <a:srgbClr val="0071B8"/>
              </a:buClr>
              <a:buFont typeface="Arial"/>
              <a:buNone/>
              <a:defRPr sz="18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sz="2100" dirty="0"/>
          </a:p>
          <a:p>
            <a:endParaRPr lang="en-US" sz="2475" dirty="0"/>
          </a:p>
          <a:p>
            <a:r>
              <a:rPr lang="en-US" sz="2475" dirty="0"/>
              <a:t>Jana Cossairt</a:t>
            </a:r>
          </a:p>
          <a:p>
            <a:r>
              <a:rPr lang="en-US" sz="2475" dirty="0"/>
              <a:t>Program Director</a:t>
            </a:r>
          </a:p>
          <a:p>
            <a:r>
              <a:rPr lang="en-US" sz="2475" dirty="0"/>
              <a:t>Planning and Accountability</a:t>
            </a:r>
          </a:p>
          <a:p>
            <a:r>
              <a:rPr lang="en-US" sz="2475" dirty="0"/>
              <a:t>jana.cossairt@thecb.state.tx.us</a:t>
            </a:r>
          </a:p>
          <a:p>
            <a:endParaRPr lang="en-US" sz="2100" dirty="0"/>
          </a:p>
          <a:p>
            <a:endParaRPr lang="en-US" sz="2100" dirty="0"/>
          </a:p>
        </p:txBody>
      </p:sp>
    </p:spTree>
    <p:extLst>
      <p:ext uri="{BB962C8B-B14F-4D97-AF65-F5344CB8AC3E}">
        <p14:creationId xmlns:p14="http://schemas.microsoft.com/office/powerpoint/2010/main" val="13182268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1194"/>
            <a:ext cx="8229600" cy="821531"/>
          </a:xfrm>
        </p:spPr>
        <p:txBody>
          <a:bodyPr>
            <a:normAutofit fontScale="90000"/>
          </a:bodyPr>
          <a:lstStyle/>
          <a:p>
            <a:r>
              <a:rPr lang="en-US" dirty="0" smtClean="0"/>
              <a:t>New rules approved related to math </a:t>
            </a:r>
            <a:r>
              <a:rPr lang="en-US" dirty="0"/>
              <a:t>readiness</a:t>
            </a:r>
            <a:br>
              <a:rPr lang="en-US" dirty="0"/>
            </a:br>
            <a:r>
              <a:rPr lang="en-US" dirty="0"/>
              <a:t>(Cont.)</a:t>
            </a:r>
          </a:p>
        </p:txBody>
      </p:sp>
      <p:sp>
        <p:nvSpPr>
          <p:cNvPr id="3" name="Content Placeholder 2"/>
          <p:cNvSpPr>
            <a:spLocks noGrp="1"/>
          </p:cNvSpPr>
          <p:nvPr>
            <p:ph idx="1"/>
          </p:nvPr>
        </p:nvSpPr>
        <p:spPr/>
        <p:txBody>
          <a:bodyPr>
            <a:normAutofit/>
          </a:bodyPr>
          <a:lstStyle/>
          <a:p>
            <a:r>
              <a:rPr lang="en-US" dirty="0"/>
              <a:t>§4.54 Exemptions, Exceptions, and Waivers</a:t>
            </a:r>
          </a:p>
          <a:p>
            <a:r>
              <a:rPr lang="pt-BR" dirty="0"/>
              <a:t>(a)(1) – (5) No Change</a:t>
            </a:r>
          </a:p>
          <a:p>
            <a:pPr marL="0" indent="0">
              <a:buNone/>
            </a:pPr>
            <a:endParaRPr lang="en-US" dirty="0" smtClean="0"/>
          </a:p>
          <a:p>
            <a:pPr marL="0" indent="0">
              <a:buNone/>
            </a:pPr>
            <a:r>
              <a:rPr lang="en-US" dirty="0" smtClean="0"/>
              <a:t>(</a:t>
            </a:r>
            <a:r>
              <a:rPr lang="en-US" dirty="0"/>
              <a:t>6</a:t>
            </a:r>
            <a:r>
              <a:rPr lang="en-US" dirty="0" smtClean="0"/>
              <a:t>) </a:t>
            </a:r>
            <a:r>
              <a:rPr lang="en-US" u="sng" dirty="0" smtClean="0"/>
              <a:t>A </a:t>
            </a:r>
            <a:r>
              <a:rPr lang="en-US" u="sng" dirty="0"/>
              <a:t>student who has previously attended any institution and has been determined </a:t>
            </a:r>
            <a:r>
              <a:rPr lang="en-US" u="sng" dirty="0" smtClean="0"/>
              <a:t>to</a:t>
            </a:r>
            <a:r>
              <a:rPr lang="en-US" u="sng" dirty="0"/>
              <a:t> </a:t>
            </a:r>
            <a:r>
              <a:rPr lang="en-US" u="sng" dirty="0" smtClean="0"/>
              <a:t>have </a:t>
            </a:r>
            <a:r>
              <a:rPr lang="en-US" u="sng" dirty="0"/>
              <a:t>met readiness standards by that institution. For students meeting </a:t>
            </a:r>
            <a:r>
              <a:rPr lang="en-US" u="sng" dirty="0" smtClean="0"/>
              <a:t>non-Algebra intensive </a:t>
            </a:r>
            <a:r>
              <a:rPr lang="en-US" u="sng" dirty="0"/>
              <a:t>readiness standards in mathematics as defined in §4.59 (d)(1)(B), </a:t>
            </a:r>
            <a:r>
              <a:rPr lang="en-US" u="sng" dirty="0" smtClean="0"/>
              <a:t>institutions may </a:t>
            </a:r>
            <a:r>
              <a:rPr lang="en-US" u="sng" dirty="0"/>
              <a:t>choose to require additional preparatory coursework/interventions for </a:t>
            </a:r>
            <a:r>
              <a:rPr lang="en-US" u="sng" dirty="0" smtClean="0"/>
              <a:t>Algebra intensive </a:t>
            </a:r>
            <a:r>
              <a:rPr lang="en-US" u="sng" dirty="0"/>
              <a:t>courses, including MATH 1314/1324/1414 (or their local equivalent). It is </a:t>
            </a:r>
            <a:r>
              <a:rPr lang="en-US" u="sng" dirty="0" smtClean="0"/>
              <a:t>the institution’s </a:t>
            </a:r>
            <a:r>
              <a:rPr lang="en-US" u="sng" dirty="0"/>
              <a:t>responsibility to ensure that students are clearly informed of </a:t>
            </a:r>
            <a:r>
              <a:rPr lang="en-US" u="sng" dirty="0" smtClean="0"/>
              <a:t>the consequences </a:t>
            </a:r>
            <a:r>
              <a:rPr lang="en-US" u="sng" dirty="0"/>
              <a:t>of successful completion of a mathematics pathways model which </a:t>
            </a:r>
            <a:r>
              <a:rPr lang="en-US" u="sng" dirty="0" smtClean="0"/>
              <a:t>results in </a:t>
            </a:r>
            <a:r>
              <a:rPr lang="en-US" u="sng" dirty="0"/>
              <a:t>meeting the mathematics college readiness standard only for specific courses</a:t>
            </a:r>
            <a:r>
              <a:rPr lang="en-US" dirty="0"/>
              <a:t>.</a:t>
            </a:r>
          </a:p>
        </p:txBody>
      </p:sp>
      <p:sp>
        <p:nvSpPr>
          <p:cNvPr id="4" name="Footer Placeholder 3"/>
          <p:cNvSpPr>
            <a:spLocks noGrp="1"/>
          </p:cNvSpPr>
          <p:nvPr>
            <p:ph type="ftr" sz="quarter" idx="11"/>
          </p:nvPr>
        </p:nvSpPr>
        <p:spPr/>
        <p:txBody>
          <a:bodyPr/>
          <a:lstStyle/>
          <a:p>
            <a:r>
              <a:rPr lang="en-US" dirty="0" smtClean="0"/>
              <a:t>THECB 9-25-14</a:t>
            </a:r>
            <a:endParaRPr lang="en-US" dirty="0"/>
          </a:p>
        </p:txBody>
      </p:sp>
      <p:sp>
        <p:nvSpPr>
          <p:cNvPr id="5" name="Slide Number Placeholder 4"/>
          <p:cNvSpPr>
            <a:spLocks noGrp="1"/>
          </p:cNvSpPr>
          <p:nvPr>
            <p:ph type="sldNum" sz="quarter" idx="12"/>
          </p:nvPr>
        </p:nvSpPr>
        <p:spPr/>
        <p:txBody>
          <a:bodyPr/>
          <a:lstStyle/>
          <a:p>
            <a:fld id="{02586ECB-DC0D-4E8E-9148-EE5673427D2D}" type="slidenum">
              <a:rPr lang="en-US" smtClean="0">
                <a:solidFill>
                  <a:prstClr val="white"/>
                </a:solidFill>
              </a:rPr>
              <a:pPr/>
              <a:t>10</a:t>
            </a:fld>
            <a:endParaRPr lang="en-US" dirty="0">
              <a:solidFill>
                <a:prstClr val="white"/>
              </a:solidFill>
            </a:endParaRPr>
          </a:p>
        </p:txBody>
      </p:sp>
    </p:spTree>
    <p:extLst>
      <p:ext uri="{BB962C8B-B14F-4D97-AF65-F5344CB8AC3E}">
        <p14:creationId xmlns:p14="http://schemas.microsoft.com/office/powerpoint/2010/main" val="1246511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9772"/>
            <a:ext cx="8201446" cy="976745"/>
          </a:xfrm>
        </p:spPr>
        <p:txBody>
          <a:bodyPr/>
          <a:lstStyle/>
          <a:p>
            <a:r>
              <a:rPr lang="en-US" dirty="0" smtClean="0"/>
              <a:t>Reporting math readiness</a:t>
            </a:r>
            <a:endParaRPr lang="en-US" dirty="0"/>
          </a:p>
        </p:txBody>
      </p:sp>
      <p:sp>
        <p:nvSpPr>
          <p:cNvPr id="5" name="Content Placeholder 4"/>
          <p:cNvSpPr>
            <a:spLocks noGrp="1"/>
          </p:cNvSpPr>
          <p:nvPr>
            <p:ph idx="1"/>
          </p:nvPr>
        </p:nvSpPr>
        <p:spPr>
          <a:xfrm>
            <a:off x="628650" y="1811810"/>
            <a:ext cx="8194074" cy="4022124"/>
          </a:xfrm>
        </p:spPr>
        <p:txBody>
          <a:bodyPr>
            <a:normAutofit lnSpcReduction="10000"/>
          </a:bodyPr>
          <a:lstStyle/>
          <a:p>
            <a:pPr marL="0" indent="0">
              <a:buNone/>
            </a:pPr>
            <a:r>
              <a:rPr lang="en-US" b="1" dirty="0" smtClean="0"/>
              <a:t>Algebra-intensive </a:t>
            </a:r>
            <a:r>
              <a:rPr lang="en-US" b="1" dirty="0"/>
              <a:t>and non-algebra-intensive math </a:t>
            </a:r>
            <a:r>
              <a:rPr lang="en-US" b="1" dirty="0" smtClean="0"/>
              <a:t>pathways</a:t>
            </a:r>
          </a:p>
          <a:p>
            <a:pPr marL="342900" lvl="1" indent="0">
              <a:buNone/>
            </a:pPr>
            <a:endParaRPr lang="en-US" b="1" dirty="0" smtClean="0"/>
          </a:p>
          <a:p>
            <a:pPr marL="0" indent="0">
              <a:buNone/>
            </a:pPr>
            <a:r>
              <a:rPr lang="en-US" i="1" dirty="0" smtClean="0"/>
              <a:t>CBM 002, Item #20--Math </a:t>
            </a:r>
            <a:r>
              <a:rPr lang="en-US" i="1" dirty="0"/>
              <a:t>TSI Obligation Determined To Be Satisfied Based on the State Standard Met by Census Date or Determined To Be Exempted</a:t>
            </a:r>
            <a:r>
              <a:rPr lang="en-US" i="1" dirty="0" smtClean="0"/>
              <a:t>.</a:t>
            </a:r>
          </a:p>
          <a:p>
            <a:pPr marL="0" indent="0">
              <a:buNone/>
            </a:pPr>
            <a:endParaRPr lang="en-US" dirty="0" smtClean="0"/>
          </a:p>
          <a:p>
            <a:pPr marL="342900" lvl="1" indent="-342900">
              <a:buNone/>
            </a:pPr>
            <a:r>
              <a:rPr lang="en-US" dirty="0" smtClean="0"/>
              <a:t>0 </a:t>
            </a:r>
            <a:r>
              <a:rPr lang="en-US" dirty="0"/>
              <a:t>No, not satisfied or obligation is waived </a:t>
            </a:r>
            <a:r>
              <a:rPr lang="en-US" u="sng" dirty="0" smtClean="0"/>
              <a:t>(includes college prep course waiver)</a:t>
            </a:r>
          </a:p>
          <a:p>
            <a:pPr marL="342900" lvl="1" indent="-342900">
              <a:buNone/>
            </a:pPr>
            <a:r>
              <a:rPr lang="en-US" dirty="0" smtClean="0"/>
              <a:t>1 Yes, at my institution </a:t>
            </a:r>
            <a:r>
              <a:rPr lang="en-US" u="sng" dirty="0" smtClean="0">
                <a:solidFill>
                  <a:srgbClr val="FF0000"/>
                </a:solidFill>
              </a:rPr>
              <a:t>for all freshman-level math courses</a:t>
            </a:r>
          </a:p>
          <a:p>
            <a:pPr marL="342900" lvl="1" indent="-342900">
              <a:buNone/>
            </a:pPr>
            <a:r>
              <a:rPr lang="en-US" dirty="0" smtClean="0"/>
              <a:t>2 </a:t>
            </a:r>
            <a:r>
              <a:rPr lang="en-US" dirty="0"/>
              <a:t>Yes, at another Texas public institution </a:t>
            </a:r>
            <a:r>
              <a:rPr lang="en-US" u="sng" dirty="0">
                <a:solidFill>
                  <a:srgbClr val="FF0000"/>
                </a:solidFill>
              </a:rPr>
              <a:t>for all </a:t>
            </a:r>
            <a:r>
              <a:rPr lang="en-US" u="sng" dirty="0" smtClean="0">
                <a:solidFill>
                  <a:srgbClr val="FF0000"/>
                </a:solidFill>
              </a:rPr>
              <a:t>freshman-level </a:t>
            </a:r>
            <a:r>
              <a:rPr lang="en-US" u="sng" dirty="0">
                <a:solidFill>
                  <a:srgbClr val="FF0000"/>
                </a:solidFill>
              </a:rPr>
              <a:t>math courses</a:t>
            </a:r>
          </a:p>
          <a:p>
            <a:pPr marL="342900" lvl="1" indent="-342900">
              <a:buNone/>
            </a:pPr>
            <a:r>
              <a:rPr lang="en-US" u="sng" dirty="0">
                <a:solidFill>
                  <a:srgbClr val="FF0000"/>
                </a:solidFill>
              </a:rPr>
              <a:t>3 Yes, at my institution for non-algebra intensive math courses (see </a:t>
            </a:r>
            <a:r>
              <a:rPr lang="en-US" u="sng" dirty="0" smtClean="0">
                <a:solidFill>
                  <a:srgbClr val="FF0000"/>
                </a:solidFill>
              </a:rPr>
              <a:t>introduction</a:t>
            </a:r>
            <a:r>
              <a:rPr lang="en-US" u="sng" dirty="0">
                <a:solidFill>
                  <a:srgbClr val="FF0000"/>
                </a:solidFill>
              </a:rPr>
              <a:t>)</a:t>
            </a:r>
          </a:p>
          <a:p>
            <a:pPr marL="342900" lvl="1" indent="-342900">
              <a:buNone/>
            </a:pPr>
            <a:r>
              <a:rPr lang="en-US" u="sng" dirty="0">
                <a:solidFill>
                  <a:srgbClr val="FF0000"/>
                </a:solidFill>
              </a:rPr>
              <a:t>4 Yes, at another Texas public institution for non-algebra intensive math courses (see introduction)</a:t>
            </a:r>
          </a:p>
          <a:p>
            <a:endParaRPr lang="en-US" dirty="0"/>
          </a:p>
        </p:txBody>
      </p:sp>
      <p:sp>
        <p:nvSpPr>
          <p:cNvPr id="2" name="Footer Placeholder 1"/>
          <p:cNvSpPr>
            <a:spLocks noGrp="1"/>
          </p:cNvSpPr>
          <p:nvPr>
            <p:ph type="ftr" sz="quarter" idx="11"/>
          </p:nvPr>
        </p:nvSpPr>
        <p:spPr/>
        <p:txBody>
          <a:bodyPr/>
          <a:lstStyle/>
          <a:p>
            <a:r>
              <a:rPr lang="en-US" smtClean="0"/>
              <a:t>THECB 9-25-14</a:t>
            </a:r>
            <a:endParaRPr lang="en-US" dirty="0"/>
          </a:p>
        </p:txBody>
      </p:sp>
      <p:sp>
        <p:nvSpPr>
          <p:cNvPr id="3" name="Slide Number Placeholder 2"/>
          <p:cNvSpPr>
            <a:spLocks noGrp="1"/>
          </p:cNvSpPr>
          <p:nvPr>
            <p:ph type="sldNum" sz="quarter" idx="12"/>
          </p:nvPr>
        </p:nvSpPr>
        <p:spPr/>
        <p:txBody>
          <a:bodyPr/>
          <a:lstStyle/>
          <a:p>
            <a:fld id="{02586ECB-DC0D-4E8E-9148-EE5673427D2D}" type="slidenum">
              <a:rPr lang="en-US" smtClean="0">
                <a:solidFill>
                  <a:prstClr val="white"/>
                </a:solidFill>
              </a:rPr>
              <a:pPr/>
              <a:t>11</a:t>
            </a:fld>
            <a:endParaRPr lang="en-US" dirty="0">
              <a:solidFill>
                <a:prstClr val="white"/>
              </a:solidFill>
            </a:endParaRPr>
          </a:p>
        </p:txBody>
      </p:sp>
    </p:spTree>
    <p:extLst>
      <p:ext uri="{BB962C8B-B14F-4D97-AF65-F5344CB8AC3E}">
        <p14:creationId xmlns:p14="http://schemas.microsoft.com/office/powerpoint/2010/main" val="2722389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9313" y="686957"/>
            <a:ext cx="7886700" cy="560237"/>
          </a:xfrm>
        </p:spPr>
        <p:txBody>
          <a:bodyPr/>
          <a:lstStyle/>
          <a:p>
            <a:r>
              <a:rPr lang="en-US" dirty="0" smtClean="0"/>
              <a:t>Reporting math readiness</a:t>
            </a:r>
            <a:endParaRPr lang="en-US" dirty="0"/>
          </a:p>
        </p:txBody>
      </p:sp>
      <p:sp>
        <p:nvSpPr>
          <p:cNvPr id="5" name="Content Placeholder 4"/>
          <p:cNvSpPr>
            <a:spLocks noGrp="1"/>
          </p:cNvSpPr>
          <p:nvPr>
            <p:ph idx="1"/>
          </p:nvPr>
        </p:nvSpPr>
        <p:spPr>
          <a:xfrm>
            <a:off x="628650" y="1811810"/>
            <a:ext cx="8366909" cy="3988544"/>
          </a:xfrm>
        </p:spPr>
        <p:txBody>
          <a:bodyPr>
            <a:normAutofit lnSpcReduction="10000"/>
          </a:bodyPr>
          <a:lstStyle/>
          <a:p>
            <a:pPr marL="0" indent="0">
              <a:buNone/>
            </a:pPr>
            <a:r>
              <a:rPr lang="en-US" b="1" dirty="0" smtClean="0"/>
              <a:t>Algebra-intensive </a:t>
            </a:r>
            <a:r>
              <a:rPr lang="en-US" b="1" dirty="0"/>
              <a:t>and non-algebra-intensive math </a:t>
            </a:r>
            <a:r>
              <a:rPr lang="en-US" b="1" dirty="0" smtClean="0"/>
              <a:t>pathways</a:t>
            </a:r>
          </a:p>
          <a:p>
            <a:pPr marL="342900" lvl="1" indent="0">
              <a:buNone/>
            </a:pPr>
            <a:endParaRPr lang="en-US" b="1" dirty="0" smtClean="0"/>
          </a:p>
          <a:p>
            <a:pPr marL="0" indent="0">
              <a:buNone/>
            </a:pPr>
            <a:r>
              <a:rPr lang="en-US" i="1" dirty="0" smtClean="0"/>
              <a:t>CBM 002, Item #24--</a:t>
            </a:r>
            <a:r>
              <a:rPr lang="en-US" dirty="0"/>
              <a:t> Math TSI Obligation Satisfied Based on the State Standard by the End of the Semester/Reporting </a:t>
            </a:r>
            <a:r>
              <a:rPr lang="en-US" dirty="0" smtClean="0"/>
              <a:t>Period</a:t>
            </a:r>
            <a:r>
              <a:rPr lang="en-US" dirty="0"/>
              <a:t>.</a:t>
            </a:r>
            <a:endParaRPr lang="en-US" i="1" dirty="0" smtClean="0"/>
          </a:p>
          <a:p>
            <a:pPr marL="0" indent="0">
              <a:buNone/>
            </a:pPr>
            <a:endParaRPr lang="en-US" dirty="0" smtClean="0"/>
          </a:p>
          <a:p>
            <a:pPr marL="342900" lvl="1" indent="-342900">
              <a:buNone/>
            </a:pPr>
            <a:r>
              <a:rPr lang="en-US" dirty="0" smtClean="0"/>
              <a:t>0 </a:t>
            </a:r>
            <a:r>
              <a:rPr lang="en-US" dirty="0"/>
              <a:t>No, not satisfied or obligation is waived </a:t>
            </a:r>
            <a:r>
              <a:rPr lang="en-US" u="sng" dirty="0" smtClean="0"/>
              <a:t>(includes college prep course waiver)</a:t>
            </a:r>
          </a:p>
          <a:p>
            <a:pPr marL="342900" lvl="1" indent="-342900">
              <a:buNone/>
            </a:pPr>
            <a:r>
              <a:rPr lang="en-US" dirty="0"/>
              <a:t>1 Yes, at my institution this semester or determined to be satisfied by my institution this </a:t>
            </a:r>
            <a:r>
              <a:rPr lang="en-US" u="sng" dirty="0">
                <a:solidFill>
                  <a:srgbClr val="FF0000"/>
                </a:solidFill>
              </a:rPr>
              <a:t>semester for all Freshman-level math courses</a:t>
            </a:r>
          </a:p>
          <a:p>
            <a:pPr marL="342900" lvl="1" indent="-342900">
              <a:buNone/>
            </a:pPr>
            <a:r>
              <a:rPr lang="en-US" dirty="0"/>
              <a:t>2 Already satisfied (or exempted) by census date </a:t>
            </a:r>
            <a:r>
              <a:rPr lang="en-US" u="sng" dirty="0">
                <a:solidFill>
                  <a:srgbClr val="FF0000"/>
                </a:solidFill>
              </a:rPr>
              <a:t>for all </a:t>
            </a:r>
            <a:r>
              <a:rPr lang="en-US" u="sng" dirty="0" smtClean="0">
                <a:solidFill>
                  <a:srgbClr val="FF0000"/>
                </a:solidFill>
              </a:rPr>
              <a:t>freshman-level </a:t>
            </a:r>
            <a:r>
              <a:rPr lang="en-US" u="sng" dirty="0">
                <a:solidFill>
                  <a:srgbClr val="FF0000"/>
                </a:solidFill>
              </a:rPr>
              <a:t>math </a:t>
            </a:r>
            <a:r>
              <a:rPr lang="en-US" u="sng" dirty="0" smtClean="0">
                <a:solidFill>
                  <a:srgbClr val="FF0000"/>
                </a:solidFill>
              </a:rPr>
              <a:t>courses</a:t>
            </a:r>
          </a:p>
          <a:p>
            <a:pPr marL="342900" lvl="1" indent="-342900">
              <a:buNone/>
            </a:pPr>
            <a:r>
              <a:rPr lang="en-US" u="sng" dirty="0" smtClean="0">
                <a:solidFill>
                  <a:srgbClr val="FF0000"/>
                </a:solidFill>
              </a:rPr>
              <a:t>3 Yes, at my institution this semester or determined to be satisfied by my institution this semester for non-algebra intensive math courses (see introduction) </a:t>
            </a:r>
          </a:p>
          <a:p>
            <a:pPr marL="342900" lvl="1" indent="-342900">
              <a:buNone/>
            </a:pPr>
            <a:r>
              <a:rPr lang="en-US" u="sng" dirty="0" smtClean="0">
                <a:solidFill>
                  <a:srgbClr val="FF0000"/>
                </a:solidFill>
              </a:rPr>
              <a:t>4 </a:t>
            </a:r>
            <a:r>
              <a:rPr lang="en-US" u="sng" dirty="0">
                <a:solidFill>
                  <a:srgbClr val="FF0000"/>
                </a:solidFill>
              </a:rPr>
              <a:t>Already satisfied (or exempted) by census date for non-algebra intensive math courses (see introduction) </a:t>
            </a:r>
          </a:p>
          <a:p>
            <a:pPr marL="342900" lvl="1" indent="-342900">
              <a:buNone/>
            </a:pPr>
            <a:endParaRPr lang="en-US" u="sng" dirty="0" smtClean="0">
              <a:solidFill>
                <a:srgbClr val="FF0000"/>
              </a:solidFill>
            </a:endParaRPr>
          </a:p>
        </p:txBody>
      </p:sp>
      <p:sp>
        <p:nvSpPr>
          <p:cNvPr id="2" name="Footer Placeholder 1"/>
          <p:cNvSpPr>
            <a:spLocks noGrp="1"/>
          </p:cNvSpPr>
          <p:nvPr>
            <p:ph type="ftr" sz="quarter" idx="11"/>
          </p:nvPr>
        </p:nvSpPr>
        <p:spPr/>
        <p:txBody>
          <a:bodyPr/>
          <a:lstStyle/>
          <a:p>
            <a:r>
              <a:rPr lang="en-US" dirty="0" smtClean="0"/>
              <a:t>THECB 9-25-14</a:t>
            </a:r>
            <a:endParaRPr lang="en-US" dirty="0"/>
          </a:p>
        </p:txBody>
      </p:sp>
      <p:sp>
        <p:nvSpPr>
          <p:cNvPr id="3" name="Slide Number Placeholder 2"/>
          <p:cNvSpPr>
            <a:spLocks noGrp="1"/>
          </p:cNvSpPr>
          <p:nvPr>
            <p:ph type="sldNum" sz="quarter" idx="12"/>
          </p:nvPr>
        </p:nvSpPr>
        <p:spPr/>
        <p:txBody>
          <a:bodyPr/>
          <a:lstStyle/>
          <a:p>
            <a:fld id="{02586ECB-DC0D-4E8E-9148-EE5673427D2D}" type="slidenum">
              <a:rPr lang="en-US" smtClean="0">
                <a:solidFill>
                  <a:prstClr val="white"/>
                </a:solidFill>
              </a:rPr>
              <a:pPr/>
              <a:t>12</a:t>
            </a:fld>
            <a:endParaRPr lang="en-US" dirty="0">
              <a:solidFill>
                <a:prstClr val="white"/>
              </a:solidFill>
            </a:endParaRPr>
          </a:p>
        </p:txBody>
      </p:sp>
    </p:spTree>
    <p:extLst>
      <p:ext uri="{BB962C8B-B14F-4D97-AF65-F5344CB8AC3E}">
        <p14:creationId xmlns:p14="http://schemas.microsoft.com/office/powerpoint/2010/main" val="2725175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1896" y="686957"/>
            <a:ext cx="7886700" cy="560237"/>
          </a:xfrm>
        </p:spPr>
        <p:txBody>
          <a:bodyPr/>
          <a:lstStyle/>
          <a:p>
            <a:r>
              <a:rPr lang="en-US" dirty="0"/>
              <a:t>Reporting math readiness</a:t>
            </a:r>
          </a:p>
        </p:txBody>
      </p:sp>
      <p:sp>
        <p:nvSpPr>
          <p:cNvPr id="5" name="Content Placeholder 4"/>
          <p:cNvSpPr>
            <a:spLocks noGrp="1"/>
          </p:cNvSpPr>
          <p:nvPr>
            <p:ph idx="1"/>
          </p:nvPr>
        </p:nvSpPr>
        <p:spPr>
          <a:xfrm>
            <a:off x="628650" y="1811810"/>
            <a:ext cx="8194074" cy="4599382"/>
          </a:xfrm>
        </p:spPr>
        <p:txBody>
          <a:bodyPr>
            <a:normAutofit/>
          </a:bodyPr>
          <a:lstStyle/>
          <a:p>
            <a:r>
              <a:rPr lang="en-US" dirty="0" smtClean="0"/>
              <a:t>Readiness for non-algebra-intensive math pathways relates ONLY to preparation through developmental education courses and interventions; the status can ONLY apply to students who were NOT college ready in math at entry</a:t>
            </a:r>
          </a:p>
          <a:p>
            <a:endParaRPr lang="en-US" dirty="0" smtClean="0"/>
          </a:p>
          <a:p>
            <a:r>
              <a:rPr lang="en-US" dirty="0" smtClean="0"/>
              <a:t>In most cases, students who opt for a non-algebra-intensive math pathway will take both dev ed and college math at the same institution</a:t>
            </a:r>
          </a:p>
          <a:p>
            <a:endParaRPr lang="en-US" dirty="0" smtClean="0"/>
          </a:p>
          <a:p>
            <a:r>
              <a:rPr lang="en-US" dirty="0" smtClean="0"/>
              <a:t>If a student completes dev ed </a:t>
            </a:r>
            <a:r>
              <a:rPr lang="en-US" dirty="0"/>
              <a:t>for non-algebra-intensive </a:t>
            </a:r>
            <a:r>
              <a:rPr lang="en-US" dirty="0" smtClean="0"/>
              <a:t>math courses but then wants to take an algebra-intensive college math course, the institution may require the student to take additional dev ed</a:t>
            </a:r>
          </a:p>
          <a:p>
            <a:pPr lvl="1"/>
            <a:endParaRPr lang="en-US" dirty="0" smtClean="0"/>
          </a:p>
          <a:p>
            <a:pPr lvl="2"/>
            <a:endParaRPr lang="en-US" dirty="0" smtClean="0"/>
          </a:p>
          <a:p>
            <a:pPr marL="0" indent="0">
              <a:buNone/>
            </a:pPr>
            <a:endParaRPr lang="en-US" dirty="0"/>
          </a:p>
          <a:p>
            <a:endParaRPr lang="en-US" dirty="0"/>
          </a:p>
        </p:txBody>
      </p:sp>
      <p:sp>
        <p:nvSpPr>
          <p:cNvPr id="2" name="Footer Placeholder 1"/>
          <p:cNvSpPr>
            <a:spLocks noGrp="1"/>
          </p:cNvSpPr>
          <p:nvPr>
            <p:ph type="ftr" sz="quarter" idx="11"/>
          </p:nvPr>
        </p:nvSpPr>
        <p:spPr/>
        <p:txBody>
          <a:bodyPr/>
          <a:lstStyle/>
          <a:p>
            <a:r>
              <a:rPr lang="en-US" smtClean="0"/>
              <a:t>THECB 9-25-14</a:t>
            </a:r>
            <a:endParaRPr lang="en-US" dirty="0"/>
          </a:p>
        </p:txBody>
      </p:sp>
      <p:sp>
        <p:nvSpPr>
          <p:cNvPr id="3" name="Slide Number Placeholder 2"/>
          <p:cNvSpPr>
            <a:spLocks noGrp="1"/>
          </p:cNvSpPr>
          <p:nvPr>
            <p:ph type="sldNum" sz="quarter" idx="12"/>
          </p:nvPr>
        </p:nvSpPr>
        <p:spPr/>
        <p:txBody>
          <a:bodyPr/>
          <a:lstStyle/>
          <a:p>
            <a:fld id="{02586ECB-DC0D-4E8E-9148-EE5673427D2D}" type="slidenum">
              <a:rPr lang="en-US" smtClean="0">
                <a:solidFill>
                  <a:prstClr val="white"/>
                </a:solidFill>
              </a:rPr>
              <a:pPr/>
              <a:t>13</a:t>
            </a:fld>
            <a:endParaRPr lang="en-US" dirty="0">
              <a:solidFill>
                <a:prstClr val="white"/>
              </a:solidFill>
            </a:endParaRPr>
          </a:p>
        </p:txBody>
      </p:sp>
    </p:spTree>
    <p:extLst>
      <p:ext uri="{BB962C8B-B14F-4D97-AF65-F5344CB8AC3E}">
        <p14:creationId xmlns:p14="http://schemas.microsoft.com/office/powerpoint/2010/main" val="2515723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math readiness</a:t>
            </a:r>
          </a:p>
        </p:txBody>
      </p:sp>
      <p:sp>
        <p:nvSpPr>
          <p:cNvPr id="3" name="Content Placeholder 2"/>
          <p:cNvSpPr>
            <a:spLocks noGrp="1"/>
          </p:cNvSpPr>
          <p:nvPr>
            <p:ph idx="1"/>
          </p:nvPr>
        </p:nvSpPr>
        <p:spPr/>
        <p:txBody>
          <a:bodyPr>
            <a:normAutofit/>
          </a:bodyPr>
          <a:lstStyle/>
          <a:p>
            <a:r>
              <a:rPr lang="en-US" dirty="0" smtClean="0"/>
              <a:t>Students who are reported as ready for non-algebra </a:t>
            </a:r>
            <a:r>
              <a:rPr lang="en-US" dirty="0"/>
              <a:t>intensive </a:t>
            </a:r>
            <a:r>
              <a:rPr lang="en-US" dirty="0" smtClean="0"/>
              <a:t>college math </a:t>
            </a:r>
            <a:r>
              <a:rPr lang="en-US" dirty="0"/>
              <a:t>courses are </a:t>
            </a:r>
            <a:r>
              <a:rPr lang="en-US" dirty="0" smtClean="0"/>
              <a:t>considered TSI met and are considered to be prepared for non-algebraic pathways. </a:t>
            </a:r>
          </a:p>
          <a:p>
            <a:pPr lvl="1"/>
            <a:r>
              <a:rPr lang="en-US" dirty="0" smtClean="0"/>
              <a:t>Institutions should not change the met status for these students unless it is determined that the student is prepared for algebraic pathways.</a:t>
            </a:r>
          </a:p>
          <a:p>
            <a:pPr marL="0" indent="0">
              <a:buNone/>
            </a:pPr>
            <a:endParaRPr lang="en-US" dirty="0" smtClean="0"/>
          </a:p>
          <a:p>
            <a:r>
              <a:rPr lang="en-US" dirty="0" smtClean="0"/>
              <a:t>Success points for readiness will be awarded for students who meet TSI as reported with a 1,2,3, or 4 on Item #20 or Item #24</a:t>
            </a:r>
          </a:p>
          <a:p>
            <a:endParaRPr lang="en-US" dirty="0" smtClean="0"/>
          </a:p>
          <a:p>
            <a:r>
              <a:rPr lang="en-US" dirty="0" smtClean="0"/>
              <a:t>Success point for first CL course completion will be awarded for students who complete any freshman level math course your institution designates as a first CL math course (see first CL course guidelines)</a:t>
            </a:r>
            <a:endParaRPr lang="en-US" dirty="0"/>
          </a:p>
        </p:txBody>
      </p:sp>
      <p:sp>
        <p:nvSpPr>
          <p:cNvPr id="4" name="Footer Placeholder 3"/>
          <p:cNvSpPr>
            <a:spLocks noGrp="1"/>
          </p:cNvSpPr>
          <p:nvPr>
            <p:ph type="ftr" sz="quarter" idx="11"/>
          </p:nvPr>
        </p:nvSpPr>
        <p:spPr/>
        <p:txBody>
          <a:bodyPr/>
          <a:lstStyle/>
          <a:p>
            <a:r>
              <a:rPr lang="en-US" smtClean="0"/>
              <a:t>THECB 9-25-14</a:t>
            </a:r>
            <a:endParaRPr lang="en-US" dirty="0"/>
          </a:p>
        </p:txBody>
      </p:sp>
      <p:sp>
        <p:nvSpPr>
          <p:cNvPr id="5" name="Slide Number Placeholder 4"/>
          <p:cNvSpPr>
            <a:spLocks noGrp="1"/>
          </p:cNvSpPr>
          <p:nvPr>
            <p:ph type="sldNum" sz="quarter" idx="12"/>
          </p:nvPr>
        </p:nvSpPr>
        <p:spPr/>
        <p:txBody>
          <a:bodyPr/>
          <a:lstStyle/>
          <a:p>
            <a:fld id="{02586ECB-DC0D-4E8E-9148-EE5673427D2D}" type="slidenum">
              <a:rPr lang="en-US" smtClean="0">
                <a:solidFill>
                  <a:prstClr val="white"/>
                </a:solidFill>
              </a:rPr>
              <a:pPr/>
              <a:t>14</a:t>
            </a:fld>
            <a:endParaRPr lang="en-US" dirty="0">
              <a:solidFill>
                <a:prstClr val="white"/>
              </a:solidFill>
            </a:endParaRPr>
          </a:p>
        </p:txBody>
      </p:sp>
    </p:spTree>
    <p:extLst>
      <p:ext uri="{BB962C8B-B14F-4D97-AF65-F5344CB8AC3E}">
        <p14:creationId xmlns:p14="http://schemas.microsoft.com/office/powerpoint/2010/main" val="18338617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math readiness</a:t>
            </a:r>
          </a:p>
        </p:txBody>
      </p:sp>
      <p:sp>
        <p:nvSpPr>
          <p:cNvPr id="3" name="Content Placeholder 2"/>
          <p:cNvSpPr>
            <a:spLocks noGrp="1"/>
          </p:cNvSpPr>
          <p:nvPr>
            <p:ph idx="1"/>
          </p:nvPr>
        </p:nvSpPr>
        <p:spPr>
          <a:xfrm>
            <a:off x="457200" y="1600204"/>
            <a:ext cx="8104909" cy="4525963"/>
          </a:xfrm>
        </p:spPr>
        <p:txBody>
          <a:bodyPr>
            <a:normAutofit/>
          </a:bodyPr>
          <a:lstStyle/>
          <a:p>
            <a:pPr marL="0" indent="0">
              <a:buNone/>
            </a:pPr>
            <a:r>
              <a:rPr lang="en-US" b="1" dirty="0"/>
              <a:t>Expected T</a:t>
            </a:r>
            <a:r>
              <a:rPr lang="en-US" b="1" dirty="0" smtClean="0"/>
              <a:t>imeline</a:t>
            </a:r>
          </a:p>
          <a:p>
            <a:pPr marL="0" indent="0">
              <a:buNone/>
            </a:pPr>
            <a:endParaRPr lang="en-US" sz="1000" dirty="0"/>
          </a:p>
          <a:p>
            <a:r>
              <a:rPr lang="en-US" dirty="0"/>
              <a:t>Institutions offering non-algebra-intensive math pathways </a:t>
            </a:r>
          </a:p>
          <a:p>
            <a:pPr lvl="1"/>
            <a:r>
              <a:rPr lang="en-US" dirty="0"/>
              <a:t>Can first report for students as ready for non-algebra-intensive math pathways on the CBM002 for fall 2014 (submitted February 2015)</a:t>
            </a:r>
          </a:p>
          <a:p>
            <a:pPr lvl="1"/>
            <a:r>
              <a:rPr lang="en-US" dirty="0" smtClean="0"/>
              <a:t>For fall 2014, institutions may </a:t>
            </a:r>
            <a:r>
              <a:rPr lang="en-US" dirty="0"/>
              <a:t>opt to report </a:t>
            </a:r>
            <a:r>
              <a:rPr lang="en-US" dirty="0" smtClean="0"/>
              <a:t>fall 2014 students on </a:t>
            </a:r>
            <a:r>
              <a:rPr lang="en-US" dirty="0"/>
              <a:t>spring 2015 CBM002 and the CB will </a:t>
            </a:r>
            <a:r>
              <a:rPr lang="en-US" dirty="0" smtClean="0"/>
              <a:t>calculate</a:t>
            </a:r>
          </a:p>
          <a:p>
            <a:pPr lvl="1"/>
            <a:endParaRPr lang="en-US" dirty="0"/>
          </a:p>
          <a:p>
            <a:r>
              <a:rPr lang="en-US" dirty="0"/>
              <a:t>Institutions NOT offering non-algebra-intensive math pathways </a:t>
            </a:r>
            <a:endParaRPr lang="en-US" dirty="0" smtClean="0"/>
          </a:p>
          <a:p>
            <a:pPr lvl="1"/>
            <a:r>
              <a:rPr lang="en-US" dirty="0" smtClean="0"/>
              <a:t>We do not expect students to transfer in </a:t>
            </a:r>
            <a:r>
              <a:rPr lang="en-US" dirty="0"/>
              <a:t>with </a:t>
            </a:r>
            <a:r>
              <a:rPr lang="en-US" dirty="0" smtClean="0"/>
              <a:t>TSI status of met for non-algebra-intensive </a:t>
            </a:r>
            <a:r>
              <a:rPr lang="en-US" dirty="0"/>
              <a:t>math pathways </a:t>
            </a:r>
            <a:r>
              <a:rPr lang="en-US" dirty="0" smtClean="0"/>
              <a:t>before spring 2015</a:t>
            </a:r>
            <a:endParaRPr lang="en-US" dirty="0"/>
          </a:p>
        </p:txBody>
      </p:sp>
      <p:sp>
        <p:nvSpPr>
          <p:cNvPr id="4" name="Footer Placeholder 3"/>
          <p:cNvSpPr>
            <a:spLocks noGrp="1"/>
          </p:cNvSpPr>
          <p:nvPr>
            <p:ph type="ftr" sz="quarter" idx="11"/>
          </p:nvPr>
        </p:nvSpPr>
        <p:spPr/>
        <p:txBody>
          <a:bodyPr/>
          <a:lstStyle/>
          <a:p>
            <a:r>
              <a:rPr lang="en-US" smtClean="0"/>
              <a:t>THECB 9-25-14</a:t>
            </a:r>
            <a:endParaRPr lang="en-US" dirty="0"/>
          </a:p>
        </p:txBody>
      </p:sp>
      <p:sp>
        <p:nvSpPr>
          <p:cNvPr id="5" name="Slide Number Placeholder 4"/>
          <p:cNvSpPr>
            <a:spLocks noGrp="1"/>
          </p:cNvSpPr>
          <p:nvPr>
            <p:ph type="sldNum" sz="quarter" idx="12"/>
          </p:nvPr>
        </p:nvSpPr>
        <p:spPr/>
        <p:txBody>
          <a:bodyPr/>
          <a:lstStyle/>
          <a:p>
            <a:fld id="{02586ECB-DC0D-4E8E-9148-EE5673427D2D}" type="slidenum">
              <a:rPr lang="en-US" smtClean="0">
                <a:solidFill>
                  <a:prstClr val="white"/>
                </a:solidFill>
              </a:rPr>
              <a:pPr/>
              <a:t>15</a:t>
            </a:fld>
            <a:endParaRPr lang="en-US" dirty="0">
              <a:solidFill>
                <a:prstClr val="white"/>
              </a:solidFill>
            </a:endParaRPr>
          </a:p>
        </p:txBody>
      </p:sp>
    </p:spTree>
    <p:extLst>
      <p:ext uri="{BB962C8B-B14F-4D97-AF65-F5344CB8AC3E}">
        <p14:creationId xmlns:p14="http://schemas.microsoft.com/office/powerpoint/2010/main" val="12907640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Rules for College Prep Courses</a:t>
            </a:r>
            <a:endParaRPr lang="en-US" dirty="0"/>
          </a:p>
        </p:txBody>
      </p:sp>
      <p:sp>
        <p:nvSpPr>
          <p:cNvPr id="3" name="Content Placeholder 2"/>
          <p:cNvSpPr>
            <a:spLocks noGrp="1"/>
          </p:cNvSpPr>
          <p:nvPr>
            <p:ph idx="1"/>
          </p:nvPr>
        </p:nvSpPr>
        <p:spPr/>
        <p:txBody>
          <a:bodyPr>
            <a:normAutofit/>
          </a:bodyPr>
          <a:lstStyle/>
          <a:p>
            <a:pPr marL="0" indent="0">
              <a:buNone/>
            </a:pPr>
            <a:r>
              <a:rPr lang="en-US" dirty="0"/>
              <a:t>9.147 College Preparatory Courses for High School Students</a:t>
            </a:r>
          </a:p>
          <a:p>
            <a:pPr marL="0" indent="0">
              <a:buNone/>
            </a:pPr>
            <a:r>
              <a:rPr lang="en-US" dirty="0"/>
              <a:t>(a) </a:t>
            </a:r>
            <a:r>
              <a:rPr lang="en-US" u="sng" dirty="0"/>
              <a:t>College Preparatory Courses, as outlined in TEC, § 28.014, are not </a:t>
            </a:r>
            <a:r>
              <a:rPr lang="en-US" u="sng" dirty="0" smtClean="0"/>
              <a:t>developmental education </a:t>
            </a:r>
            <a:r>
              <a:rPr lang="en-US" u="sng" dirty="0"/>
              <a:t>courses contained in the Lower Division Academic Course Guide Manual (ACGM).</a:t>
            </a:r>
          </a:p>
          <a:p>
            <a:pPr marL="0" indent="0">
              <a:buNone/>
            </a:pPr>
            <a:r>
              <a:rPr lang="en-US" dirty="0"/>
              <a:t>(b) </a:t>
            </a:r>
            <a:r>
              <a:rPr lang="en-US" u="sng" dirty="0"/>
              <a:t>College Preparatory Courses are locally developed through a memorandum </a:t>
            </a:r>
            <a:r>
              <a:rPr lang="en-US" u="sng" dirty="0" smtClean="0"/>
              <a:t>of understanding </a:t>
            </a:r>
            <a:r>
              <a:rPr lang="en-US" u="sng" dirty="0"/>
              <a:t>created between school districts and public two-year colleges</a:t>
            </a:r>
            <a:r>
              <a:rPr lang="en-US" u="sng" dirty="0" smtClean="0"/>
              <a:t>.</a:t>
            </a:r>
          </a:p>
          <a:p>
            <a:pPr marL="0" indent="0">
              <a:buNone/>
            </a:pPr>
            <a:r>
              <a:rPr lang="en-US" dirty="0" smtClean="0"/>
              <a:t>(</a:t>
            </a:r>
            <a:r>
              <a:rPr lang="en-US" dirty="0"/>
              <a:t>c) </a:t>
            </a:r>
            <a:r>
              <a:rPr lang="en-US" u="sng" dirty="0"/>
              <a:t>College Preparatory Courses are not eligible for state appropriations through </a:t>
            </a:r>
            <a:r>
              <a:rPr lang="en-US" u="sng" dirty="0" smtClean="0"/>
              <a:t>two year college </a:t>
            </a:r>
            <a:r>
              <a:rPr lang="en-US" u="sng" dirty="0"/>
              <a:t>formula funding.</a:t>
            </a:r>
          </a:p>
        </p:txBody>
      </p:sp>
      <p:sp>
        <p:nvSpPr>
          <p:cNvPr id="4" name="Footer Placeholder 3"/>
          <p:cNvSpPr>
            <a:spLocks noGrp="1"/>
          </p:cNvSpPr>
          <p:nvPr>
            <p:ph type="ftr" sz="quarter" idx="11"/>
          </p:nvPr>
        </p:nvSpPr>
        <p:spPr/>
        <p:txBody>
          <a:bodyPr/>
          <a:lstStyle/>
          <a:p>
            <a:r>
              <a:rPr lang="en-US" smtClean="0"/>
              <a:t>THECB 9-25-14</a:t>
            </a:r>
            <a:endParaRPr lang="en-US" dirty="0"/>
          </a:p>
        </p:txBody>
      </p:sp>
      <p:sp>
        <p:nvSpPr>
          <p:cNvPr id="5" name="Slide Number Placeholder 4"/>
          <p:cNvSpPr>
            <a:spLocks noGrp="1"/>
          </p:cNvSpPr>
          <p:nvPr>
            <p:ph type="sldNum" sz="quarter" idx="12"/>
          </p:nvPr>
        </p:nvSpPr>
        <p:spPr/>
        <p:txBody>
          <a:bodyPr/>
          <a:lstStyle/>
          <a:p>
            <a:fld id="{02586ECB-DC0D-4E8E-9148-EE5673427D2D}" type="slidenum">
              <a:rPr lang="en-US" smtClean="0">
                <a:solidFill>
                  <a:prstClr val="white"/>
                </a:solidFill>
              </a:rPr>
              <a:pPr/>
              <a:t>16</a:t>
            </a:fld>
            <a:endParaRPr lang="en-US" dirty="0">
              <a:solidFill>
                <a:prstClr val="white"/>
              </a:solidFill>
            </a:endParaRPr>
          </a:p>
        </p:txBody>
      </p:sp>
    </p:spTree>
    <p:extLst>
      <p:ext uri="{BB962C8B-B14F-4D97-AF65-F5344CB8AC3E}">
        <p14:creationId xmlns:p14="http://schemas.microsoft.com/office/powerpoint/2010/main" val="2946209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Rules for College </a:t>
            </a:r>
            <a:r>
              <a:rPr lang="en-US" dirty="0"/>
              <a:t>Prep </a:t>
            </a:r>
            <a:r>
              <a:rPr lang="en-US" dirty="0" smtClean="0"/>
              <a:t>Courses (cont.)</a:t>
            </a:r>
            <a:endParaRPr lang="en-US" dirty="0"/>
          </a:p>
        </p:txBody>
      </p:sp>
      <p:sp>
        <p:nvSpPr>
          <p:cNvPr id="3" name="Content Placeholder 2"/>
          <p:cNvSpPr>
            <a:spLocks noGrp="1"/>
          </p:cNvSpPr>
          <p:nvPr>
            <p:ph idx="1"/>
          </p:nvPr>
        </p:nvSpPr>
        <p:spPr/>
        <p:txBody>
          <a:bodyPr>
            <a:normAutofit/>
          </a:bodyPr>
          <a:lstStyle/>
          <a:p>
            <a:pPr marL="0" indent="0">
              <a:buNone/>
            </a:pPr>
            <a:r>
              <a:rPr lang="en-US" dirty="0"/>
              <a:t>§4.54 Exemptions, Exceptions, and Waivers</a:t>
            </a:r>
          </a:p>
          <a:p>
            <a:pPr marL="0" indent="0">
              <a:buNone/>
            </a:pPr>
            <a:r>
              <a:rPr lang="pt-BR" dirty="0"/>
              <a:t>(a)(1) – (9) No change</a:t>
            </a:r>
          </a:p>
          <a:p>
            <a:pPr marL="0" indent="0">
              <a:buNone/>
            </a:pPr>
            <a:r>
              <a:rPr lang="en-US" dirty="0" smtClean="0"/>
              <a:t>(</a:t>
            </a:r>
            <a:r>
              <a:rPr lang="en-US" dirty="0"/>
              <a:t>10) </a:t>
            </a:r>
            <a:r>
              <a:rPr lang="en-US" u="sng" dirty="0"/>
              <a:t>A student who successfully completes a college preparatory course under </a:t>
            </a:r>
            <a:r>
              <a:rPr lang="en-US" u="sng" dirty="0" smtClean="0"/>
              <a:t>Section</a:t>
            </a:r>
            <a:r>
              <a:rPr lang="en-US" u="sng" dirty="0"/>
              <a:t> </a:t>
            </a:r>
            <a:r>
              <a:rPr lang="en-US" u="sng" dirty="0" smtClean="0"/>
              <a:t>28.014 </a:t>
            </a:r>
            <a:r>
              <a:rPr lang="en-US" u="sng" dirty="0"/>
              <a:t>of the Texas Education Code is exempt for a period of twelve (12) months </a:t>
            </a:r>
            <a:r>
              <a:rPr lang="en-US" u="sng" dirty="0" smtClean="0"/>
              <a:t>from the date of high school graduation with respect to the content area of the course. This exemption </a:t>
            </a:r>
            <a:r>
              <a:rPr lang="en-US" u="sng" dirty="0"/>
              <a:t>applies only at the institution of higher education that partners with </a:t>
            </a:r>
            <a:r>
              <a:rPr lang="en-US" u="sng" dirty="0" smtClean="0"/>
              <a:t>the school </a:t>
            </a:r>
            <a:r>
              <a:rPr lang="en-US" u="sng" dirty="0"/>
              <a:t>district in which the student is enrolled to provide the </a:t>
            </a:r>
            <a:r>
              <a:rPr lang="en-US" u="sng" dirty="0" smtClean="0"/>
              <a:t>course. Additionally</a:t>
            </a:r>
            <a:r>
              <a:rPr lang="en-US" u="sng" dirty="0"/>
              <a:t>, </a:t>
            </a:r>
            <a:r>
              <a:rPr lang="en-US" u="sng" dirty="0" smtClean="0"/>
              <a:t>an institution </a:t>
            </a:r>
            <a:r>
              <a:rPr lang="en-US" u="sng" dirty="0"/>
              <a:t>of higher education may enter into a Memorandum of Understanding with </a:t>
            </a:r>
            <a:r>
              <a:rPr lang="en-US" u="sng" dirty="0" smtClean="0"/>
              <a:t>a partnering </a:t>
            </a:r>
            <a:r>
              <a:rPr lang="en-US" u="sng" dirty="0"/>
              <a:t>institution of higher education to accept the exemption for the </a:t>
            </a:r>
            <a:r>
              <a:rPr lang="en-US" u="sng" dirty="0" smtClean="0"/>
              <a:t>college preparatory </a:t>
            </a:r>
            <a:r>
              <a:rPr lang="en-US" u="sng" dirty="0"/>
              <a:t>course.</a:t>
            </a:r>
          </a:p>
        </p:txBody>
      </p:sp>
      <p:sp>
        <p:nvSpPr>
          <p:cNvPr id="4" name="Footer Placeholder 3"/>
          <p:cNvSpPr>
            <a:spLocks noGrp="1"/>
          </p:cNvSpPr>
          <p:nvPr>
            <p:ph type="ftr" sz="quarter" idx="11"/>
          </p:nvPr>
        </p:nvSpPr>
        <p:spPr/>
        <p:txBody>
          <a:bodyPr/>
          <a:lstStyle/>
          <a:p>
            <a:r>
              <a:rPr lang="en-US" smtClean="0"/>
              <a:t>THECB 9-25-14</a:t>
            </a:r>
            <a:endParaRPr lang="en-US" dirty="0"/>
          </a:p>
        </p:txBody>
      </p:sp>
      <p:sp>
        <p:nvSpPr>
          <p:cNvPr id="5" name="Slide Number Placeholder 4"/>
          <p:cNvSpPr>
            <a:spLocks noGrp="1"/>
          </p:cNvSpPr>
          <p:nvPr>
            <p:ph type="sldNum" sz="quarter" idx="12"/>
          </p:nvPr>
        </p:nvSpPr>
        <p:spPr/>
        <p:txBody>
          <a:bodyPr/>
          <a:lstStyle/>
          <a:p>
            <a:fld id="{02586ECB-DC0D-4E8E-9148-EE5673427D2D}" type="slidenum">
              <a:rPr lang="en-US" smtClean="0">
                <a:solidFill>
                  <a:prstClr val="white"/>
                </a:solidFill>
              </a:rPr>
              <a:pPr/>
              <a:t>17</a:t>
            </a:fld>
            <a:endParaRPr lang="en-US" dirty="0">
              <a:solidFill>
                <a:prstClr val="white"/>
              </a:solidFill>
            </a:endParaRPr>
          </a:p>
        </p:txBody>
      </p:sp>
    </p:spTree>
    <p:extLst>
      <p:ext uri="{BB962C8B-B14F-4D97-AF65-F5344CB8AC3E}">
        <p14:creationId xmlns:p14="http://schemas.microsoft.com/office/powerpoint/2010/main" val="2374136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2396" y="613486"/>
            <a:ext cx="7886700" cy="630194"/>
          </a:xfrm>
        </p:spPr>
        <p:txBody>
          <a:bodyPr>
            <a:normAutofit/>
          </a:bodyPr>
          <a:lstStyle/>
          <a:p>
            <a:r>
              <a:rPr lang="en-US" dirty="0" smtClean="0"/>
              <a:t>Reporting Waivers for College Prep Courses</a:t>
            </a:r>
            <a:endParaRPr lang="en-US" dirty="0"/>
          </a:p>
        </p:txBody>
      </p:sp>
      <p:sp>
        <p:nvSpPr>
          <p:cNvPr id="5" name="Content Placeholder 4"/>
          <p:cNvSpPr>
            <a:spLocks noGrp="1"/>
          </p:cNvSpPr>
          <p:nvPr>
            <p:ph idx="1"/>
          </p:nvPr>
        </p:nvSpPr>
        <p:spPr>
          <a:xfrm>
            <a:off x="628650" y="1784007"/>
            <a:ext cx="8166272" cy="4564838"/>
          </a:xfrm>
        </p:spPr>
        <p:txBody>
          <a:bodyPr>
            <a:normAutofit fontScale="85000" lnSpcReduction="20000"/>
          </a:bodyPr>
          <a:lstStyle/>
          <a:p>
            <a:pPr marL="0" indent="0">
              <a:buNone/>
            </a:pPr>
            <a:r>
              <a:rPr lang="en-US" b="1" dirty="0" smtClean="0"/>
              <a:t>College Prep Courses</a:t>
            </a:r>
          </a:p>
          <a:p>
            <a:pPr marL="0" indent="0">
              <a:buNone/>
            </a:pPr>
            <a:r>
              <a:rPr lang="en-US" i="1" dirty="0" smtClean="0"/>
              <a:t>CBM 002, Item </a:t>
            </a:r>
            <a:r>
              <a:rPr lang="en-US" i="1" dirty="0"/>
              <a:t>#</a:t>
            </a:r>
            <a:r>
              <a:rPr lang="en-US" i="1" dirty="0" smtClean="0"/>
              <a:t>21A--</a:t>
            </a:r>
            <a:r>
              <a:rPr lang="en-US" i="1" dirty="0"/>
              <a:t>Math TSI Obligation Waived or </a:t>
            </a:r>
            <a:endParaRPr lang="en-US" i="1" dirty="0" smtClean="0"/>
          </a:p>
          <a:p>
            <a:pPr marL="0" indent="0">
              <a:buNone/>
            </a:pPr>
            <a:r>
              <a:rPr lang="en-US" i="1" dirty="0" smtClean="0"/>
              <a:t>Satisfied </a:t>
            </a:r>
            <a:r>
              <a:rPr lang="en-US" i="1" dirty="0"/>
              <a:t>through Exemption</a:t>
            </a:r>
            <a:r>
              <a:rPr lang="en-US" i="1" dirty="0" smtClean="0"/>
              <a:t>.</a:t>
            </a:r>
          </a:p>
          <a:p>
            <a:pPr marL="0" indent="0">
              <a:buNone/>
            </a:pPr>
            <a:endParaRPr lang="en-US" dirty="0"/>
          </a:p>
          <a:p>
            <a:pPr marL="342900" lvl="1" indent="-342900">
              <a:buNone/>
            </a:pPr>
            <a:r>
              <a:rPr lang="en-US" dirty="0"/>
              <a:t>0 Previously reported or not applicable </a:t>
            </a:r>
            <a:endParaRPr lang="en-US" dirty="0" smtClean="0"/>
          </a:p>
          <a:p>
            <a:pPr marL="342900" lvl="1" indent="-342900">
              <a:buNone/>
            </a:pPr>
            <a:r>
              <a:rPr lang="en-US" dirty="0" smtClean="0"/>
              <a:t>1 </a:t>
            </a:r>
            <a:r>
              <a:rPr lang="en-US" dirty="0"/>
              <a:t>No, no exemption or waiver granted</a:t>
            </a:r>
          </a:p>
          <a:p>
            <a:pPr marL="342900" lvl="1" indent="-342900">
              <a:buNone/>
            </a:pPr>
            <a:r>
              <a:rPr lang="en-US" dirty="0"/>
              <a:t>2 Exemption based on ACT Test</a:t>
            </a:r>
          </a:p>
          <a:p>
            <a:pPr marL="342900" lvl="1" indent="-342900">
              <a:buNone/>
            </a:pPr>
            <a:r>
              <a:rPr lang="en-US" dirty="0"/>
              <a:t>3 Exemption based on SAT Test</a:t>
            </a:r>
          </a:p>
          <a:p>
            <a:pPr marL="342900" lvl="1" indent="-342900">
              <a:buNone/>
            </a:pPr>
            <a:r>
              <a:rPr lang="en-US" dirty="0"/>
              <a:t>4 Exemption based on TAKS Exit Level Math Test</a:t>
            </a:r>
          </a:p>
          <a:p>
            <a:pPr marL="342900" lvl="1" indent="-342900">
              <a:buNone/>
            </a:pPr>
            <a:r>
              <a:rPr lang="en-US" dirty="0"/>
              <a:t>5 Exemption/met obligation based on determination by receiving institution that student has satisfactorily completed college-level coursework (for example transfers from Texas private and out-of-state institutions, IB scores, AP scores, dual credit grades)</a:t>
            </a:r>
          </a:p>
          <a:p>
            <a:pPr marL="342900" lvl="1" indent="-342900">
              <a:buNone/>
            </a:pPr>
            <a:r>
              <a:rPr lang="en-US" dirty="0"/>
              <a:t>6 Waiver to take math-related dual credit (coded ‘2’ in Item #10)</a:t>
            </a:r>
          </a:p>
          <a:p>
            <a:pPr marL="342900" lvl="1" indent="-342900">
              <a:buNone/>
            </a:pPr>
            <a:r>
              <a:rPr lang="en-US" dirty="0"/>
              <a:t>7 Waiver for student status coded ‘1’ in item #10 or for active military coded ‘3’ in item #10</a:t>
            </a:r>
          </a:p>
          <a:p>
            <a:pPr marL="342900" lvl="1" indent="-342900">
              <a:buNone/>
            </a:pPr>
            <a:r>
              <a:rPr lang="en-US" dirty="0"/>
              <a:t>8 Exemption based on the STAAR Algebra II EOC Test</a:t>
            </a:r>
          </a:p>
          <a:p>
            <a:pPr marL="342900" lvl="1" indent="-342900">
              <a:buNone/>
            </a:pPr>
            <a:r>
              <a:rPr lang="en-US" u="sng" dirty="0">
                <a:solidFill>
                  <a:srgbClr val="FF0000"/>
                </a:solidFill>
              </a:rPr>
              <a:t>A Waiver for college prep course developed by my institution with local ISD(s)</a:t>
            </a:r>
          </a:p>
          <a:p>
            <a:pPr marL="342900" lvl="1" indent="-342900">
              <a:buNone/>
            </a:pPr>
            <a:r>
              <a:rPr lang="en-US" u="sng" dirty="0">
                <a:solidFill>
                  <a:srgbClr val="FF0000"/>
                </a:solidFill>
              </a:rPr>
              <a:t>B Waiver for college prep course developed by another Texas public institution and local ISD(s</a:t>
            </a:r>
            <a:r>
              <a:rPr lang="en-US" u="sng" dirty="0" smtClean="0">
                <a:solidFill>
                  <a:srgbClr val="FF0000"/>
                </a:solidFill>
              </a:rPr>
              <a:t>)</a:t>
            </a:r>
            <a:r>
              <a:rPr lang="en-US" u="sng" dirty="0">
                <a:solidFill>
                  <a:srgbClr val="FF0000"/>
                </a:solidFill>
              </a:rPr>
              <a:t> (course accepted via MOU)</a:t>
            </a:r>
          </a:p>
        </p:txBody>
      </p:sp>
      <p:sp>
        <p:nvSpPr>
          <p:cNvPr id="2" name="Footer Placeholder 1"/>
          <p:cNvSpPr>
            <a:spLocks noGrp="1"/>
          </p:cNvSpPr>
          <p:nvPr>
            <p:ph type="ftr" sz="quarter" idx="11"/>
          </p:nvPr>
        </p:nvSpPr>
        <p:spPr/>
        <p:txBody>
          <a:bodyPr/>
          <a:lstStyle/>
          <a:p>
            <a:r>
              <a:rPr lang="en-US" smtClean="0"/>
              <a:t>THECB 9-25-14</a:t>
            </a:r>
            <a:endParaRPr lang="en-US" dirty="0"/>
          </a:p>
        </p:txBody>
      </p:sp>
      <p:sp>
        <p:nvSpPr>
          <p:cNvPr id="3" name="Slide Number Placeholder 2"/>
          <p:cNvSpPr>
            <a:spLocks noGrp="1"/>
          </p:cNvSpPr>
          <p:nvPr>
            <p:ph type="sldNum" sz="quarter" idx="12"/>
          </p:nvPr>
        </p:nvSpPr>
        <p:spPr/>
        <p:txBody>
          <a:bodyPr/>
          <a:lstStyle/>
          <a:p>
            <a:fld id="{02586ECB-DC0D-4E8E-9148-EE5673427D2D}" type="slidenum">
              <a:rPr lang="en-US" smtClean="0">
                <a:solidFill>
                  <a:prstClr val="white"/>
                </a:solidFill>
              </a:rPr>
              <a:pPr/>
              <a:t>18</a:t>
            </a:fld>
            <a:endParaRPr lang="en-US" dirty="0">
              <a:solidFill>
                <a:prstClr val="white"/>
              </a:solidFill>
            </a:endParaRPr>
          </a:p>
        </p:txBody>
      </p:sp>
      <p:sp>
        <p:nvSpPr>
          <p:cNvPr id="6" name="TextBox 5"/>
          <p:cNvSpPr txBox="1"/>
          <p:nvPr/>
        </p:nvSpPr>
        <p:spPr>
          <a:xfrm>
            <a:off x="6213837" y="1999523"/>
            <a:ext cx="2033180" cy="1477328"/>
          </a:xfrm>
          <a:prstGeom prst="rect">
            <a:avLst/>
          </a:prstGeom>
          <a:solidFill>
            <a:schemeClr val="accent3">
              <a:lumMod val="40000"/>
              <a:lumOff val="60000"/>
            </a:schemeClr>
          </a:solidFill>
          <a:ln w="28575">
            <a:solidFill>
              <a:schemeClr val="tx1"/>
            </a:solidFill>
          </a:ln>
        </p:spPr>
        <p:txBody>
          <a:bodyPr wrap="square" rtlCol="0">
            <a:spAutoFit/>
          </a:bodyPr>
          <a:lstStyle/>
          <a:p>
            <a:r>
              <a:rPr lang="en-US" b="1" dirty="0" smtClean="0"/>
              <a:t>The same options are included on Items #41A for Reading and #61A for Writing </a:t>
            </a:r>
            <a:endParaRPr lang="en-US" b="1" dirty="0"/>
          </a:p>
        </p:txBody>
      </p:sp>
    </p:spTree>
    <p:extLst>
      <p:ext uri="{BB962C8B-B14F-4D97-AF65-F5344CB8AC3E}">
        <p14:creationId xmlns:p14="http://schemas.microsoft.com/office/powerpoint/2010/main" val="16319129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9772"/>
            <a:ext cx="8201446" cy="976745"/>
          </a:xfrm>
        </p:spPr>
        <p:txBody>
          <a:bodyPr/>
          <a:lstStyle/>
          <a:p>
            <a:r>
              <a:rPr lang="en-US" dirty="0"/>
              <a:t>Reporting Waivers for College Prep Courses</a:t>
            </a:r>
          </a:p>
        </p:txBody>
      </p:sp>
      <p:sp>
        <p:nvSpPr>
          <p:cNvPr id="5" name="Content Placeholder 4"/>
          <p:cNvSpPr>
            <a:spLocks noGrp="1"/>
          </p:cNvSpPr>
          <p:nvPr>
            <p:ph idx="1"/>
          </p:nvPr>
        </p:nvSpPr>
        <p:spPr>
          <a:xfrm>
            <a:off x="628650" y="1811809"/>
            <a:ext cx="8194074" cy="4329217"/>
          </a:xfrm>
        </p:spPr>
        <p:txBody>
          <a:bodyPr>
            <a:normAutofit/>
          </a:bodyPr>
          <a:lstStyle/>
          <a:p>
            <a:pPr marL="0" indent="0">
              <a:buNone/>
            </a:pPr>
            <a:r>
              <a:rPr lang="en-US" b="1" dirty="0"/>
              <a:t>College Prep </a:t>
            </a:r>
            <a:r>
              <a:rPr lang="en-US" b="1" dirty="0" smtClean="0"/>
              <a:t>Courses</a:t>
            </a:r>
          </a:p>
          <a:p>
            <a:pPr marL="0" indent="0">
              <a:buNone/>
            </a:pPr>
            <a:r>
              <a:rPr lang="en-US" i="1" dirty="0" smtClean="0"/>
              <a:t>CBM 002, Item #20--Math </a:t>
            </a:r>
            <a:r>
              <a:rPr lang="en-US" i="1" dirty="0"/>
              <a:t>TSI Obligation Determined </a:t>
            </a:r>
            <a:endParaRPr lang="en-US" i="1" dirty="0" smtClean="0"/>
          </a:p>
          <a:p>
            <a:pPr marL="0" indent="0">
              <a:buNone/>
            </a:pPr>
            <a:r>
              <a:rPr lang="en-US" i="1" dirty="0" smtClean="0"/>
              <a:t>To </a:t>
            </a:r>
            <a:r>
              <a:rPr lang="en-US" i="1" dirty="0"/>
              <a:t>Be Satisfied Based on the State Standard Met by </a:t>
            </a:r>
            <a:endParaRPr lang="en-US" i="1" dirty="0" smtClean="0"/>
          </a:p>
          <a:p>
            <a:pPr marL="0" indent="0">
              <a:buNone/>
            </a:pPr>
            <a:r>
              <a:rPr lang="en-US" i="1" dirty="0" smtClean="0"/>
              <a:t>Census </a:t>
            </a:r>
            <a:r>
              <a:rPr lang="en-US" i="1" dirty="0"/>
              <a:t>Date or Determined To Be Exempted</a:t>
            </a:r>
            <a:r>
              <a:rPr lang="en-US" i="1" dirty="0" smtClean="0"/>
              <a:t>.</a:t>
            </a:r>
          </a:p>
          <a:p>
            <a:pPr marL="0" indent="0">
              <a:buNone/>
            </a:pPr>
            <a:endParaRPr lang="en-US" dirty="0" smtClean="0"/>
          </a:p>
          <a:p>
            <a:pPr marL="342900" lvl="1" indent="-342900">
              <a:buNone/>
            </a:pPr>
            <a:r>
              <a:rPr lang="en-US" dirty="0" smtClean="0"/>
              <a:t>0 </a:t>
            </a:r>
            <a:r>
              <a:rPr lang="en-US" dirty="0"/>
              <a:t>No, not satisfied or obligation is waived </a:t>
            </a:r>
            <a:r>
              <a:rPr lang="en-US" u="sng" dirty="0" smtClean="0">
                <a:solidFill>
                  <a:srgbClr val="FF0000"/>
                </a:solidFill>
              </a:rPr>
              <a:t>(includes college prep course waiver)</a:t>
            </a:r>
          </a:p>
          <a:p>
            <a:pPr marL="342900" lvl="1" indent="-342900">
              <a:buNone/>
            </a:pPr>
            <a:r>
              <a:rPr lang="en-US" dirty="0" smtClean="0"/>
              <a:t>1 Yes, at my institution </a:t>
            </a:r>
            <a:r>
              <a:rPr lang="en-US" u="sng" dirty="0" smtClean="0"/>
              <a:t>for all freshman-level math courses</a:t>
            </a:r>
          </a:p>
          <a:p>
            <a:pPr marL="342900" lvl="1" indent="-342900">
              <a:buNone/>
            </a:pPr>
            <a:r>
              <a:rPr lang="en-US" dirty="0" smtClean="0"/>
              <a:t>2 </a:t>
            </a:r>
            <a:r>
              <a:rPr lang="en-US" dirty="0"/>
              <a:t>Yes, at another Texas public institution </a:t>
            </a:r>
            <a:r>
              <a:rPr lang="en-US" u="sng" dirty="0"/>
              <a:t>for all </a:t>
            </a:r>
            <a:r>
              <a:rPr lang="en-US" u="sng" dirty="0" smtClean="0"/>
              <a:t>freshman-level </a:t>
            </a:r>
            <a:r>
              <a:rPr lang="en-US" u="sng" dirty="0"/>
              <a:t>math courses</a:t>
            </a:r>
          </a:p>
          <a:p>
            <a:pPr marL="342900" lvl="1" indent="-342900">
              <a:buNone/>
            </a:pPr>
            <a:r>
              <a:rPr lang="en-US" u="sng" dirty="0"/>
              <a:t>3 Yes, at my institution for non-algebra intensive math courses (see </a:t>
            </a:r>
            <a:r>
              <a:rPr lang="en-US" u="sng" dirty="0" smtClean="0"/>
              <a:t>introduction</a:t>
            </a:r>
            <a:r>
              <a:rPr lang="en-US" u="sng" dirty="0"/>
              <a:t>)</a:t>
            </a:r>
          </a:p>
          <a:p>
            <a:pPr marL="342900" lvl="1" indent="-342900">
              <a:buNone/>
            </a:pPr>
            <a:r>
              <a:rPr lang="en-US" u="sng" dirty="0"/>
              <a:t>4 Yes, at another Texas public institution for non-algebra intensive math courses (see introduction</a:t>
            </a:r>
            <a:r>
              <a:rPr lang="en-US" u="sng" dirty="0" smtClean="0"/>
              <a:t>)</a:t>
            </a:r>
            <a:endParaRPr lang="en-US" u="sng" dirty="0"/>
          </a:p>
        </p:txBody>
      </p:sp>
      <p:sp>
        <p:nvSpPr>
          <p:cNvPr id="2" name="Footer Placeholder 1"/>
          <p:cNvSpPr>
            <a:spLocks noGrp="1"/>
          </p:cNvSpPr>
          <p:nvPr>
            <p:ph type="ftr" sz="quarter" idx="11"/>
          </p:nvPr>
        </p:nvSpPr>
        <p:spPr/>
        <p:txBody>
          <a:bodyPr/>
          <a:lstStyle/>
          <a:p>
            <a:r>
              <a:rPr lang="en-US" smtClean="0"/>
              <a:t>THECB 9-25-14</a:t>
            </a:r>
            <a:endParaRPr lang="en-US" dirty="0"/>
          </a:p>
        </p:txBody>
      </p:sp>
      <p:sp>
        <p:nvSpPr>
          <p:cNvPr id="3" name="Slide Number Placeholder 2"/>
          <p:cNvSpPr>
            <a:spLocks noGrp="1"/>
          </p:cNvSpPr>
          <p:nvPr>
            <p:ph type="sldNum" sz="quarter" idx="12"/>
          </p:nvPr>
        </p:nvSpPr>
        <p:spPr/>
        <p:txBody>
          <a:bodyPr/>
          <a:lstStyle/>
          <a:p>
            <a:fld id="{02586ECB-DC0D-4E8E-9148-EE5673427D2D}" type="slidenum">
              <a:rPr lang="en-US" smtClean="0">
                <a:solidFill>
                  <a:prstClr val="white"/>
                </a:solidFill>
              </a:rPr>
              <a:pPr/>
              <a:t>19</a:t>
            </a:fld>
            <a:endParaRPr lang="en-US" dirty="0">
              <a:solidFill>
                <a:prstClr val="white"/>
              </a:solidFill>
            </a:endParaRPr>
          </a:p>
        </p:txBody>
      </p:sp>
      <p:sp>
        <p:nvSpPr>
          <p:cNvPr id="6" name="TextBox 5"/>
          <p:cNvSpPr txBox="1"/>
          <p:nvPr/>
        </p:nvSpPr>
        <p:spPr>
          <a:xfrm>
            <a:off x="6789544" y="1738266"/>
            <a:ext cx="2033180" cy="1477328"/>
          </a:xfrm>
          <a:prstGeom prst="rect">
            <a:avLst/>
          </a:prstGeom>
          <a:solidFill>
            <a:schemeClr val="accent3">
              <a:lumMod val="40000"/>
              <a:lumOff val="60000"/>
            </a:schemeClr>
          </a:solidFill>
          <a:ln w="28575">
            <a:solidFill>
              <a:schemeClr val="tx1"/>
            </a:solidFill>
          </a:ln>
        </p:spPr>
        <p:txBody>
          <a:bodyPr wrap="square" rtlCol="0">
            <a:spAutoFit/>
          </a:bodyPr>
          <a:lstStyle/>
          <a:p>
            <a:r>
              <a:rPr lang="en-US" b="1" dirty="0" smtClean="0"/>
              <a:t>The same options are included on Items #40 for Reading and #60 for Writing </a:t>
            </a:r>
            <a:endParaRPr lang="en-US" b="1" dirty="0"/>
          </a:p>
        </p:txBody>
      </p:sp>
    </p:spTree>
    <p:extLst>
      <p:ext uri="{BB962C8B-B14F-4D97-AF65-F5344CB8AC3E}">
        <p14:creationId xmlns:p14="http://schemas.microsoft.com/office/powerpoint/2010/main" val="486646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p:txBody>
          <a:bodyPr>
            <a:normAutofit/>
          </a:bodyPr>
          <a:lstStyle/>
          <a:p>
            <a:pPr>
              <a:buFont typeface="Arial" panose="020B0604020202020204" pitchFamily="34" charset="0"/>
              <a:buChar char="•"/>
            </a:pPr>
            <a:r>
              <a:rPr lang="en-US" dirty="0" smtClean="0">
                <a:solidFill>
                  <a:schemeClr val="accent5">
                    <a:lumMod val="75000"/>
                  </a:schemeClr>
                </a:solidFill>
              </a:rPr>
              <a:t>CBM 002 and 00S Reporting Changes</a:t>
            </a:r>
          </a:p>
          <a:p>
            <a:pPr lvl="1">
              <a:buFont typeface="Arial" panose="020B0604020202020204" pitchFamily="34" charset="0"/>
              <a:buChar char="•"/>
            </a:pPr>
            <a:r>
              <a:rPr lang="en-US" dirty="0">
                <a:solidFill>
                  <a:schemeClr val="accent5">
                    <a:lumMod val="75000"/>
                  </a:schemeClr>
                </a:solidFill>
              </a:rPr>
              <a:t>TSIA Diagnostic Levels</a:t>
            </a:r>
          </a:p>
          <a:p>
            <a:pPr lvl="1">
              <a:buFont typeface="Arial" panose="020B0604020202020204" pitchFamily="34" charset="0"/>
              <a:buChar char="•"/>
            </a:pPr>
            <a:r>
              <a:rPr lang="en-US" dirty="0">
                <a:solidFill>
                  <a:schemeClr val="accent5">
                    <a:lumMod val="75000"/>
                  </a:schemeClr>
                </a:solidFill>
              </a:rPr>
              <a:t>TSIA Writing </a:t>
            </a:r>
            <a:r>
              <a:rPr lang="en-US" dirty="0" smtClean="0">
                <a:solidFill>
                  <a:schemeClr val="accent5">
                    <a:lumMod val="75000"/>
                  </a:schemeClr>
                </a:solidFill>
              </a:rPr>
              <a:t>Scores (clarification)</a:t>
            </a:r>
          </a:p>
          <a:p>
            <a:pPr lvl="1">
              <a:buFont typeface="Arial" panose="020B0604020202020204" pitchFamily="34" charset="0"/>
              <a:buChar char="•"/>
            </a:pPr>
            <a:r>
              <a:rPr lang="en-US" dirty="0" smtClean="0">
                <a:solidFill>
                  <a:schemeClr val="accent5">
                    <a:lumMod val="75000"/>
                  </a:schemeClr>
                </a:solidFill>
              </a:rPr>
              <a:t>Interventions/NCBOs Reported on the CBM002 (clarification)</a:t>
            </a:r>
          </a:p>
          <a:p>
            <a:pPr lvl="1">
              <a:buFont typeface="Arial" panose="020B0604020202020204" pitchFamily="34" charset="0"/>
              <a:buChar char="•"/>
            </a:pPr>
            <a:r>
              <a:rPr lang="en-US" dirty="0" smtClean="0">
                <a:solidFill>
                  <a:schemeClr val="accent5">
                    <a:lumMod val="75000"/>
                  </a:schemeClr>
                </a:solidFill>
              </a:rPr>
              <a:t>Interventions Completed Prior to Census Date (clarification)</a:t>
            </a:r>
            <a:endParaRPr lang="en-US" dirty="0">
              <a:solidFill>
                <a:schemeClr val="accent5">
                  <a:lumMod val="75000"/>
                </a:schemeClr>
              </a:solidFill>
            </a:endParaRPr>
          </a:p>
          <a:p>
            <a:pPr lvl="1">
              <a:buFont typeface="Arial" panose="020B0604020202020204" pitchFamily="34" charset="0"/>
              <a:buChar char="•"/>
            </a:pPr>
            <a:r>
              <a:rPr lang="en-US" dirty="0" smtClean="0">
                <a:solidFill>
                  <a:schemeClr val="accent5">
                    <a:lumMod val="75000"/>
                  </a:schemeClr>
                </a:solidFill>
              </a:rPr>
              <a:t>Math Readiness</a:t>
            </a:r>
          </a:p>
          <a:p>
            <a:pPr lvl="1">
              <a:buFont typeface="Arial" panose="020B0604020202020204" pitchFamily="34" charset="0"/>
              <a:buChar char="•"/>
            </a:pPr>
            <a:r>
              <a:rPr lang="en-US" dirty="0" smtClean="0">
                <a:solidFill>
                  <a:schemeClr val="accent5">
                    <a:lumMod val="75000"/>
                  </a:schemeClr>
                </a:solidFill>
              </a:rPr>
              <a:t>College Prep Courses</a:t>
            </a:r>
          </a:p>
          <a:p>
            <a:pPr lvl="1">
              <a:buFont typeface="Arial" panose="020B0604020202020204" pitchFamily="34" charset="0"/>
              <a:buChar char="•"/>
            </a:pPr>
            <a:r>
              <a:rPr lang="en-US" dirty="0" smtClean="0">
                <a:solidFill>
                  <a:schemeClr val="accent5">
                    <a:lumMod val="75000"/>
                  </a:schemeClr>
                </a:solidFill>
              </a:rPr>
              <a:t>Dev Ed Type</a:t>
            </a:r>
          </a:p>
          <a:p>
            <a:pPr>
              <a:buFont typeface="Arial" panose="020B0604020202020204" pitchFamily="34" charset="0"/>
              <a:buChar char="•"/>
            </a:pPr>
            <a:r>
              <a:rPr lang="en-US" dirty="0" smtClean="0">
                <a:solidFill>
                  <a:schemeClr val="accent5">
                    <a:lumMod val="75000"/>
                  </a:schemeClr>
                </a:solidFill>
              </a:rPr>
              <a:t>Other</a:t>
            </a:r>
          </a:p>
          <a:p>
            <a:pPr lvl="1">
              <a:buFont typeface="Arial" panose="020B0604020202020204" pitchFamily="34" charset="0"/>
              <a:buChar char="•"/>
            </a:pPr>
            <a:r>
              <a:rPr lang="en-US" dirty="0" smtClean="0">
                <a:solidFill>
                  <a:schemeClr val="accent5">
                    <a:lumMod val="75000"/>
                  </a:schemeClr>
                </a:solidFill>
              </a:rPr>
              <a:t>TSI and Students in Level One Certification Programs</a:t>
            </a:r>
          </a:p>
          <a:p>
            <a:pPr lvl="1">
              <a:buFont typeface="Arial" panose="020B0604020202020204" pitchFamily="34" charset="0"/>
              <a:buChar char="•"/>
            </a:pPr>
            <a:r>
              <a:rPr lang="en-US" dirty="0" err="1" smtClean="0">
                <a:solidFill>
                  <a:schemeClr val="accent5">
                    <a:lumMod val="75000"/>
                  </a:schemeClr>
                </a:solidFill>
              </a:rPr>
              <a:t>Misc</a:t>
            </a:r>
            <a:r>
              <a:rPr lang="en-US" dirty="0" smtClean="0">
                <a:solidFill>
                  <a:schemeClr val="accent5">
                    <a:lumMod val="75000"/>
                  </a:schemeClr>
                </a:solidFill>
              </a:rPr>
              <a:t> Reporting Issues</a:t>
            </a:r>
          </a:p>
          <a:p>
            <a:endParaRPr lang="en-US" dirty="0" smtClean="0"/>
          </a:p>
        </p:txBody>
      </p:sp>
      <p:sp>
        <p:nvSpPr>
          <p:cNvPr id="2" name="Footer Placeholder 1"/>
          <p:cNvSpPr>
            <a:spLocks noGrp="1"/>
          </p:cNvSpPr>
          <p:nvPr>
            <p:ph type="ftr" sz="quarter" idx="11"/>
          </p:nvPr>
        </p:nvSpPr>
        <p:spPr/>
        <p:txBody>
          <a:bodyPr/>
          <a:lstStyle/>
          <a:p>
            <a:r>
              <a:rPr lang="en-US" smtClean="0"/>
              <a:t>THECB 9-25-14</a:t>
            </a:r>
            <a:endParaRPr lang="en-US" dirty="0"/>
          </a:p>
        </p:txBody>
      </p:sp>
      <p:sp>
        <p:nvSpPr>
          <p:cNvPr id="3" name="Slide Number Placeholder 2"/>
          <p:cNvSpPr>
            <a:spLocks noGrp="1"/>
          </p:cNvSpPr>
          <p:nvPr>
            <p:ph type="sldNum" sz="quarter" idx="12"/>
          </p:nvPr>
        </p:nvSpPr>
        <p:spPr/>
        <p:txBody>
          <a:bodyPr/>
          <a:lstStyle/>
          <a:p>
            <a:fld id="{02586ECB-DC0D-4E8E-9148-EE5673427D2D}" type="slidenum">
              <a:rPr lang="en-US" smtClean="0">
                <a:solidFill>
                  <a:prstClr val="white"/>
                </a:solidFill>
              </a:rPr>
              <a:pPr/>
              <a:t>2</a:t>
            </a:fld>
            <a:endParaRPr lang="en-US" dirty="0">
              <a:solidFill>
                <a:prstClr val="white"/>
              </a:solidFill>
            </a:endParaRPr>
          </a:p>
        </p:txBody>
      </p:sp>
    </p:spTree>
    <p:extLst>
      <p:ext uri="{BB962C8B-B14F-4D97-AF65-F5344CB8AC3E}">
        <p14:creationId xmlns:p14="http://schemas.microsoft.com/office/powerpoint/2010/main" val="4831345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9313" y="686957"/>
            <a:ext cx="7886700" cy="560237"/>
          </a:xfrm>
        </p:spPr>
        <p:txBody>
          <a:bodyPr/>
          <a:lstStyle/>
          <a:p>
            <a:r>
              <a:rPr lang="en-US" dirty="0"/>
              <a:t>Reporting Waivers for College Prep Courses</a:t>
            </a:r>
          </a:p>
        </p:txBody>
      </p:sp>
      <p:sp>
        <p:nvSpPr>
          <p:cNvPr id="5" name="Content Placeholder 4"/>
          <p:cNvSpPr>
            <a:spLocks noGrp="1"/>
          </p:cNvSpPr>
          <p:nvPr>
            <p:ph idx="1"/>
          </p:nvPr>
        </p:nvSpPr>
        <p:spPr>
          <a:xfrm>
            <a:off x="628650" y="1811810"/>
            <a:ext cx="8366909" cy="4544544"/>
          </a:xfrm>
        </p:spPr>
        <p:txBody>
          <a:bodyPr>
            <a:normAutofit/>
          </a:bodyPr>
          <a:lstStyle/>
          <a:p>
            <a:pPr marL="0" indent="0">
              <a:buNone/>
            </a:pPr>
            <a:r>
              <a:rPr lang="en-US" b="1" dirty="0"/>
              <a:t>College Prep Courses</a:t>
            </a:r>
          </a:p>
          <a:p>
            <a:pPr marL="0" indent="0">
              <a:buNone/>
            </a:pPr>
            <a:r>
              <a:rPr lang="en-US" i="1" dirty="0" smtClean="0"/>
              <a:t>CBM 002, Item #24--Math </a:t>
            </a:r>
            <a:r>
              <a:rPr lang="en-US" i="1" dirty="0"/>
              <a:t>TSI Obligation Satisfied </a:t>
            </a:r>
            <a:endParaRPr lang="en-US" i="1" dirty="0" smtClean="0"/>
          </a:p>
          <a:p>
            <a:pPr marL="0" indent="0">
              <a:buNone/>
            </a:pPr>
            <a:r>
              <a:rPr lang="en-US" i="1" dirty="0" smtClean="0"/>
              <a:t>Based </a:t>
            </a:r>
            <a:r>
              <a:rPr lang="en-US" i="1" dirty="0"/>
              <a:t>on the State Standard by the End of the </a:t>
            </a:r>
            <a:endParaRPr lang="en-US" i="1" dirty="0" smtClean="0"/>
          </a:p>
          <a:p>
            <a:pPr marL="0" indent="0">
              <a:buNone/>
            </a:pPr>
            <a:r>
              <a:rPr lang="en-US" i="1" dirty="0" smtClean="0"/>
              <a:t>Semester/Reporting Period</a:t>
            </a:r>
            <a:r>
              <a:rPr lang="en-US" i="1" dirty="0"/>
              <a:t>.</a:t>
            </a:r>
            <a:endParaRPr lang="en-US" i="1" dirty="0" smtClean="0"/>
          </a:p>
          <a:p>
            <a:pPr marL="0" indent="0">
              <a:buNone/>
            </a:pPr>
            <a:endParaRPr lang="en-US" dirty="0" smtClean="0"/>
          </a:p>
          <a:p>
            <a:pPr marL="342900" lvl="1" indent="-342900">
              <a:buNone/>
            </a:pPr>
            <a:r>
              <a:rPr lang="en-US" dirty="0" smtClean="0"/>
              <a:t>0 </a:t>
            </a:r>
            <a:r>
              <a:rPr lang="en-US" dirty="0"/>
              <a:t>No, not satisfied or obligation is waived </a:t>
            </a:r>
            <a:r>
              <a:rPr lang="en-US" u="sng" dirty="0" smtClean="0">
                <a:solidFill>
                  <a:srgbClr val="FF0000"/>
                </a:solidFill>
              </a:rPr>
              <a:t>(includes college prep course waiver)</a:t>
            </a:r>
          </a:p>
          <a:p>
            <a:pPr marL="342900" lvl="1" indent="-342900">
              <a:buNone/>
            </a:pPr>
            <a:r>
              <a:rPr lang="en-US" dirty="0"/>
              <a:t>1 Yes, at my institution this semester or determined to be satisfied by my institution this </a:t>
            </a:r>
            <a:r>
              <a:rPr lang="en-US" u="sng" dirty="0"/>
              <a:t>semester for all Freshman-level math courses</a:t>
            </a:r>
          </a:p>
          <a:p>
            <a:pPr marL="342900" lvl="1" indent="-342900">
              <a:buNone/>
            </a:pPr>
            <a:r>
              <a:rPr lang="en-US" dirty="0"/>
              <a:t>2 Already satisfied (or exempted) by census date </a:t>
            </a:r>
            <a:r>
              <a:rPr lang="en-US" u="sng" dirty="0"/>
              <a:t>for all </a:t>
            </a:r>
            <a:r>
              <a:rPr lang="en-US" u="sng" dirty="0" smtClean="0"/>
              <a:t>freshman-level </a:t>
            </a:r>
            <a:r>
              <a:rPr lang="en-US" u="sng" dirty="0"/>
              <a:t>math </a:t>
            </a:r>
            <a:r>
              <a:rPr lang="en-US" u="sng" dirty="0" smtClean="0"/>
              <a:t>courses</a:t>
            </a:r>
          </a:p>
          <a:p>
            <a:pPr marL="342900" lvl="1" indent="-342900">
              <a:buNone/>
            </a:pPr>
            <a:r>
              <a:rPr lang="en-US" u="sng" dirty="0" smtClean="0"/>
              <a:t>3 Yes, at my institution this semester or determined to be satisfied by my institution this semester for non-algebra intensive math courses (see introduction) </a:t>
            </a:r>
          </a:p>
          <a:p>
            <a:pPr marL="342900" lvl="1" indent="-342900">
              <a:buNone/>
            </a:pPr>
            <a:r>
              <a:rPr lang="en-US" u="sng" dirty="0" smtClean="0"/>
              <a:t>4 </a:t>
            </a:r>
            <a:r>
              <a:rPr lang="en-US" u="sng" dirty="0"/>
              <a:t>Already satisfied (or exempted) by census date for non-algebra intensive math courses (see introduction) </a:t>
            </a:r>
          </a:p>
          <a:p>
            <a:pPr marL="342900" lvl="1" indent="-342900">
              <a:buNone/>
            </a:pPr>
            <a:endParaRPr lang="en-US" u="sng" dirty="0" smtClean="0">
              <a:solidFill>
                <a:srgbClr val="FF0000"/>
              </a:solidFill>
            </a:endParaRPr>
          </a:p>
        </p:txBody>
      </p:sp>
      <p:sp>
        <p:nvSpPr>
          <p:cNvPr id="2" name="Footer Placeholder 1"/>
          <p:cNvSpPr>
            <a:spLocks noGrp="1"/>
          </p:cNvSpPr>
          <p:nvPr>
            <p:ph type="ftr" sz="quarter" idx="11"/>
          </p:nvPr>
        </p:nvSpPr>
        <p:spPr/>
        <p:txBody>
          <a:bodyPr/>
          <a:lstStyle/>
          <a:p>
            <a:r>
              <a:rPr lang="en-US" smtClean="0"/>
              <a:t>THECB 9-25-14</a:t>
            </a:r>
            <a:endParaRPr lang="en-US" dirty="0"/>
          </a:p>
        </p:txBody>
      </p:sp>
      <p:sp>
        <p:nvSpPr>
          <p:cNvPr id="3" name="Slide Number Placeholder 2"/>
          <p:cNvSpPr>
            <a:spLocks noGrp="1"/>
          </p:cNvSpPr>
          <p:nvPr>
            <p:ph type="sldNum" sz="quarter" idx="12"/>
          </p:nvPr>
        </p:nvSpPr>
        <p:spPr/>
        <p:txBody>
          <a:bodyPr/>
          <a:lstStyle/>
          <a:p>
            <a:fld id="{02586ECB-DC0D-4E8E-9148-EE5673427D2D}" type="slidenum">
              <a:rPr lang="en-US" smtClean="0">
                <a:solidFill>
                  <a:prstClr val="white"/>
                </a:solidFill>
              </a:rPr>
              <a:pPr/>
              <a:t>20</a:t>
            </a:fld>
            <a:endParaRPr lang="en-US" dirty="0">
              <a:solidFill>
                <a:prstClr val="white"/>
              </a:solidFill>
            </a:endParaRPr>
          </a:p>
        </p:txBody>
      </p:sp>
      <p:sp>
        <p:nvSpPr>
          <p:cNvPr id="6" name="TextBox 5"/>
          <p:cNvSpPr txBox="1"/>
          <p:nvPr/>
        </p:nvSpPr>
        <p:spPr>
          <a:xfrm>
            <a:off x="6414134" y="1811810"/>
            <a:ext cx="1859010" cy="1477328"/>
          </a:xfrm>
          <a:prstGeom prst="rect">
            <a:avLst/>
          </a:prstGeom>
          <a:solidFill>
            <a:schemeClr val="accent3">
              <a:lumMod val="40000"/>
              <a:lumOff val="60000"/>
            </a:schemeClr>
          </a:solidFill>
          <a:ln w="28575">
            <a:solidFill>
              <a:schemeClr val="tx1"/>
            </a:solidFill>
          </a:ln>
        </p:spPr>
        <p:txBody>
          <a:bodyPr wrap="square" rtlCol="0">
            <a:spAutoFit/>
          </a:bodyPr>
          <a:lstStyle/>
          <a:p>
            <a:r>
              <a:rPr lang="en-US" b="1" dirty="0" smtClean="0"/>
              <a:t>The same options are included on Items #44 for Reading and #64 for Writing </a:t>
            </a:r>
            <a:endParaRPr lang="en-US" b="1" dirty="0"/>
          </a:p>
        </p:txBody>
      </p:sp>
    </p:spTree>
    <p:extLst>
      <p:ext uri="{BB962C8B-B14F-4D97-AF65-F5344CB8AC3E}">
        <p14:creationId xmlns:p14="http://schemas.microsoft.com/office/powerpoint/2010/main" val="40199171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Waivers for College Prep Courses</a:t>
            </a:r>
          </a:p>
        </p:txBody>
      </p:sp>
      <p:sp>
        <p:nvSpPr>
          <p:cNvPr id="3" name="Content Placeholder 2"/>
          <p:cNvSpPr>
            <a:spLocks noGrp="1"/>
          </p:cNvSpPr>
          <p:nvPr>
            <p:ph idx="1"/>
          </p:nvPr>
        </p:nvSpPr>
        <p:spPr>
          <a:xfrm>
            <a:off x="457200" y="1600204"/>
            <a:ext cx="8104909" cy="4525963"/>
          </a:xfrm>
        </p:spPr>
        <p:txBody>
          <a:bodyPr>
            <a:normAutofit/>
          </a:bodyPr>
          <a:lstStyle/>
          <a:p>
            <a:pPr marL="0" indent="0">
              <a:buNone/>
            </a:pPr>
            <a:r>
              <a:rPr lang="en-US" b="1" dirty="0"/>
              <a:t>Expected T</a:t>
            </a:r>
            <a:r>
              <a:rPr lang="en-US" b="1" dirty="0" smtClean="0"/>
              <a:t>imeline</a:t>
            </a:r>
          </a:p>
          <a:p>
            <a:pPr marL="0" indent="0">
              <a:buNone/>
            </a:pPr>
            <a:endParaRPr lang="en-US" sz="1000" dirty="0"/>
          </a:p>
          <a:p>
            <a:r>
              <a:rPr lang="en-US" dirty="0" smtClean="0"/>
              <a:t>Waiver is available as of fall 2014; however, we are not aware of any institutions implementing a college prep course prior to fall 2014, so we do not expect institutions to need to report the waiver for fall 2014</a:t>
            </a:r>
            <a:endParaRPr lang="en-US" dirty="0"/>
          </a:p>
        </p:txBody>
      </p:sp>
      <p:sp>
        <p:nvSpPr>
          <p:cNvPr id="4" name="Footer Placeholder 3"/>
          <p:cNvSpPr>
            <a:spLocks noGrp="1"/>
          </p:cNvSpPr>
          <p:nvPr>
            <p:ph type="ftr" sz="quarter" idx="11"/>
          </p:nvPr>
        </p:nvSpPr>
        <p:spPr/>
        <p:txBody>
          <a:bodyPr/>
          <a:lstStyle/>
          <a:p>
            <a:r>
              <a:rPr lang="en-US" smtClean="0"/>
              <a:t>THECB 9-25-14</a:t>
            </a:r>
            <a:endParaRPr lang="en-US" dirty="0"/>
          </a:p>
        </p:txBody>
      </p:sp>
      <p:sp>
        <p:nvSpPr>
          <p:cNvPr id="5" name="Slide Number Placeholder 4"/>
          <p:cNvSpPr>
            <a:spLocks noGrp="1"/>
          </p:cNvSpPr>
          <p:nvPr>
            <p:ph type="sldNum" sz="quarter" idx="12"/>
          </p:nvPr>
        </p:nvSpPr>
        <p:spPr/>
        <p:txBody>
          <a:bodyPr/>
          <a:lstStyle/>
          <a:p>
            <a:fld id="{02586ECB-DC0D-4E8E-9148-EE5673427D2D}" type="slidenum">
              <a:rPr lang="en-US" smtClean="0">
                <a:solidFill>
                  <a:prstClr val="white"/>
                </a:solidFill>
              </a:rPr>
              <a:pPr/>
              <a:t>21</a:t>
            </a:fld>
            <a:endParaRPr lang="en-US" dirty="0">
              <a:solidFill>
                <a:prstClr val="white"/>
              </a:solidFill>
            </a:endParaRPr>
          </a:p>
        </p:txBody>
      </p:sp>
    </p:spTree>
    <p:extLst>
      <p:ext uri="{BB962C8B-B14F-4D97-AF65-F5344CB8AC3E}">
        <p14:creationId xmlns:p14="http://schemas.microsoft.com/office/powerpoint/2010/main" val="8359407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9313" y="686957"/>
            <a:ext cx="7886700" cy="560237"/>
          </a:xfrm>
        </p:spPr>
        <p:txBody>
          <a:bodyPr/>
          <a:lstStyle/>
          <a:p>
            <a:r>
              <a:rPr lang="en-US" dirty="0"/>
              <a:t>Developmental Education Type</a:t>
            </a:r>
          </a:p>
        </p:txBody>
      </p:sp>
      <p:sp>
        <p:nvSpPr>
          <p:cNvPr id="5" name="Content Placeholder 4"/>
          <p:cNvSpPr>
            <a:spLocks noGrp="1"/>
          </p:cNvSpPr>
          <p:nvPr>
            <p:ph idx="1"/>
          </p:nvPr>
        </p:nvSpPr>
        <p:spPr>
          <a:xfrm>
            <a:off x="628650" y="1811810"/>
            <a:ext cx="8366909" cy="3988544"/>
          </a:xfrm>
        </p:spPr>
        <p:txBody>
          <a:bodyPr>
            <a:normAutofit/>
          </a:bodyPr>
          <a:lstStyle/>
          <a:p>
            <a:pPr marL="0" indent="0">
              <a:buNone/>
            </a:pPr>
            <a:r>
              <a:rPr lang="en-US" b="1" dirty="0" smtClean="0">
                <a:solidFill>
                  <a:srgbClr val="FF0000"/>
                </a:solidFill>
              </a:rPr>
              <a:t>Prior to Fall 2014</a:t>
            </a:r>
          </a:p>
          <a:p>
            <a:pPr marL="0" indent="0">
              <a:buNone/>
            </a:pPr>
            <a:r>
              <a:rPr lang="en-US" i="1" dirty="0" smtClean="0"/>
              <a:t>CBM 00S, Item #22 (CTC)/#19 (</a:t>
            </a:r>
            <a:r>
              <a:rPr lang="en-US" i="1" dirty="0" err="1" smtClean="0"/>
              <a:t>Univ</a:t>
            </a:r>
            <a:r>
              <a:rPr lang="en-US" i="1" dirty="0"/>
              <a:t>)--Developmental Education Course/Intervention Type and Level.</a:t>
            </a:r>
            <a:endParaRPr lang="en-US" i="1" dirty="0" smtClean="0"/>
          </a:p>
          <a:p>
            <a:pPr marL="0" indent="0">
              <a:buNone/>
            </a:pPr>
            <a:endParaRPr lang="en-US" dirty="0" smtClean="0"/>
          </a:p>
          <a:p>
            <a:pPr marL="342900" lvl="1" indent="-342900">
              <a:buNone/>
            </a:pPr>
            <a:r>
              <a:rPr lang="en-US" dirty="0"/>
              <a:t>0 Not a developmental course/intervention  </a:t>
            </a:r>
          </a:p>
          <a:p>
            <a:pPr marL="342900" lvl="1" indent="-342900">
              <a:buNone/>
            </a:pPr>
            <a:r>
              <a:rPr lang="en-US" dirty="0"/>
              <a:t>1 Highest level developmental course</a:t>
            </a:r>
          </a:p>
          <a:p>
            <a:pPr marL="342900" lvl="1" indent="-342900">
              <a:buNone/>
            </a:pPr>
            <a:r>
              <a:rPr lang="en-US" dirty="0"/>
              <a:t>2 Medium level developmental course</a:t>
            </a:r>
          </a:p>
          <a:p>
            <a:pPr marL="342900" lvl="1" indent="-342900">
              <a:buNone/>
            </a:pPr>
            <a:r>
              <a:rPr lang="en-US" dirty="0"/>
              <a:t>3 Lowest level developmental course</a:t>
            </a:r>
          </a:p>
          <a:p>
            <a:pPr marL="342900" lvl="1" indent="-342900">
              <a:buNone/>
            </a:pPr>
            <a:r>
              <a:rPr lang="en-US" dirty="0"/>
              <a:t>4 Highest level developmental intervention</a:t>
            </a:r>
          </a:p>
          <a:p>
            <a:pPr marL="342900" lvl="1" indent="-342900">
              <a:buNone/>
            </a:pPr>
            <a:r>
              <a:rPr lang="en-US" dirty="0"/>
              <a:t>5 Medium level developmental intervention</a:t>
            </a:r>
          </a:p>
          <a:p>
            <a:pPr marL="342900" lvl="1" indent="-342900">
              <a:buNone/>
            </a:pPr>
            <a:r>
              <a:rPr lang="en-US" dirty="0"/>
              <a:t>6 Lowest level developmental intervention</a:t>
            </a:r>
          </a:p>
          <a:p>
            <a:pPr marL="342900" lvl="1" indent="-342900">
              <a:buNone/>
            </a:pPr>
            <a:endParaRPr lang="en-US" u="sng" dirty="0" smtClean="0">
              <a:solidFill>
                <a:srgbClr val="FF0000"/>
              </a:solidFill>
            </a:endParaRPr>
          </a:p>
        </p:txBody>
      </p:sp>
      <p:sp>
        <p:nvSpPr>
          <p:cNvPr id="2" name="Footer Placeholder 1"/>
          <p:cNvSpPr>
            <a:spLocks noGrp="1"/>
          </p:cNvSpPr>
          <p:nvPr>
            <p:ph type="ftr" sz="quarter" idx="11"/>
          </p:nvPr>
        </p:nvSpPr>
        <p:spPr/>
        <p:txBody>
          <a:bodyPr/>
          <a:lstStyle/>
          <a:p>
            <a:r>
              <a:rPr lang="en-US" smtClean="0"/>
              <a:t>THECB 9-25-14</a:t>
            </a:r>
            <a:endParaRPr lang="en-US" dirty="0"/>
          </a:p>
        </p:txBody>
      </p:sp>
      <p:sp>
        <p:nvSpPr>
          <p:cNvPr id="3" name="Slide Number Placeholder 2"/>
          <p:cNvSpPr>
            <a:spLocks noGrp="1"/>
          </p:cNvSpPr>
          <p:nvPr>
            <p:ph type="sldNum" sz="quarter" idx="12"/>
          </p:nvPr>
        </p:nvSpPr>
        <p:spPr/>
        <p:txBody>
          <a:bodyPr/>
          <a:lstStyle/>
          <a:p>
            <a:fld id="{02586ECB-DC0D-4E8E-9148-EE5673427D2D}" type="slidenum">
              <a:rPr lang="en-US" smtClean="0">
                <a:solidFill>
                  <a:prstClr val="white"/>
                </a:solidFill>
              </a:rPr>
              <a:pPr/>
              <a:t>22</a:t>
            </a:fld>
            <a:endParaRPr lang="en-US" dirty="0">
              <a:solidFill>
                <a:prstClr val="white"/>
              </a:solidFill>
            </a:endParaRPr>
          </a:p>
        </p:txBody>
      </p:sp>
    </p:spTree>
    <p:extLst>
      <p:ext uri="{BB962C8B-B14F-4D97-AF65-F5344CB8AC3E}">
        <p14:creationId xmlns:p14="http://schemas.microsoft.com/office/powerpoint/2010/main" val="3772139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9313" y="686957"/>
            <a:ext cx="7886700" cy="560237"/>
          </a:xfrm>
        </p:spPr>
        <p:txBody>
          <a:bodyPr/>
          <a:lstStyle/>
          <a:p>
            <a:r>
              <a:rPr lang="en-US" dirty="0"/>
              <a:t>Developmental Education Type</a:t>
            </a:r>
          </a:p>
        </p:txBody>
      </p:sp>
      <p:sp>
        <p:nvSpPr>
          <p:cNvPr id="5" name="Content Placeholder 4"/>
          <p:cNvSpPr>
            <a:spLocks noGrp="1"/>
          </p:cNvSpPr>
          <p:nvPr>
            <p:ph idx="1"/>
          </p:nvPr>
        </p:nvSpPr>
        <p:spPr>
          <a:xfrm>
            <a:off x="628650" y="1811810"/>
            <a:ext cx="8366909" cy="3988544"/>
          </a:xfrm>
        </p:spPr>
        <p:txBody>
          <a:bodyPr>
            <a:normAutofit/>
          </a:bodyPr>
          <a:lstStyle/>
          <a:p>
            <a:pPr marL="0" indent="0">
              <a:buNone/>
            </a:pPr>
            <a:r>
              <a:rPr lang="en-US" b="1" dirty="0" smtClean="0">
                <a:solidFill>
                  <a:srgbClr val="FF0000"/>
                </a:solidFill>
              </a:rPr>
              <a:t>Spring 2015</a:t>
            </a:r>
          </a:p>
          <a:p>
            <a:pPr marL="0" indent="0">
              <a:buNone/>
            </a:pPr>
            <a:r>
              <a:rPr lang="en-US" i="1" dirty="0" smtClean="0"/>
              <a:t>CBM 00S, Item #22 (CTC)/#19 (</a:t>
            </a:r>
            <a:r>
              <a:rPr lang="en-US" i="1" dirty="0" err="1" smtClean="0"/>
              <a:t>Univ</a:t>
            </a:r>
            <a:r>
              <a:rPr lang="en-US" i="1" dirty="0"/>
              <a:t>)--Developmental Education Course/Intervention </a:t>
            </a:r>
            <a:r>
              <a:rPr lang="en-US" i="1" dirty="0" smtClean="0"/>
              <a:t>Type.</a:t>
            </a:r>
          </a:p>
          <a:p>
            <a:pPr marL="0" indent="0">
              <a:buNone/>
            </a:pPr>
            <a:endParaRPr lang="en-US" dirty="0" smtClean="0"/>
          </a:p>
          <a:p>
            <a:pPr marL="342900" lvl="1" indent="-342900">
              <a:buNone/>
            </a:pPr>
            <a:r>
              <a:rPr lang="en-US" dirty="0"/>
              <a:t>0 Not a developmental course/intervention  </a:t>
            </a:r>
          </a:p>
          <a:p>
            <a:pPr marL="342900" lvl="1" indent="-342900">
              <a:buNone/>
            </a:pPr>
            <a:r>
              <a:rPr lang="en-US" dirty="0"/>
              <a:t>1 Developmental course</a:t>
            </a:r>
          </a:p>
          <a:p>
            <a:pPr marL="342900" lvl="1" indent="-342900">
              <a:buNone/>
            </a:pPr>
            <a:r>
              <a:rPr lang="en-US" dirty="0"/>
              <a:t>4 Developmental intervention, including NCBOs (not self-paced or co-requisite model)</a:t>
            </a:r>
          </a:p>
          <a:p>
            <a:pPr marL="342900" lvl="1" indent="-342900">
              <a:buNone/>
            </a:pPr>
            <a:r>
              <a:rPr lang="en-US" dirty="0"/>
              <a:t>7 Self-paced course or intervention (for example, emporium or module-based)</a:t>
            </a:r>
          </a:p>
          <a:p>
            <a:pPr marL="342900" lvl="1" indent="-342900">
              <a:buNone/>
            </a:pPr>
            <a:r>
              <a:rPr lang="en-US" dirty="0"/>
              <a:t>8 Co-requisite or paired course or intervention (use this option for both sections of the co-requisite course. Do NOT report students under this option unless concurrently enrolled in both DE and college-level as part of a co-requisite model in the same semester/reporting period)</a:t>
            </a:r>
          </a:p>
          <a:p>
            <a:pPr marL="342900" lvl="1" indent="-342900">
              <a:buNone/>
            </a:pPr>
            <a:endParaRPr lang="en-US" u="sng" dirty="0" smtClean="0">
              <a:solidFill>
                <a:srgbClr val="FF0000"/>
              </a:solidFill>
            </a:endParaRPr>
          </a:p>
        </p:txBody>
      </p:sp>
      <p:sp>
        <p:nvSpPr>
          <p:cNvPr id="2" name="Footer Placeholder 1"/>
          <p:cNvSpPr>
            <a:spLocks noGrp="1"/>
          </p:cNvSpPr>
          <p:nvPr>
            <p:ph type="ftr" sz="quarter" idx="11"/>
          </p:nvPr>
        </p:nvSpPr>
        <p:spPr/>
        <p:txBody>
          <a:bodyPr/>
          <a:lstStyle/>
          <a:p>
            <a:r>
              <a:rPr lang="en-US" smtClean="0"/>
              <a:t>THECB 9-25-14</a:t>
            </a:r>
            <a:endParaRPr lang="en-US" dirty="0"/>
          </a:p>
        </p:txBody>
      </p:sp>
      <p:sp>
        <p:nvSpPr>
          <p:cNvPr id="3" name="Slide Number Placeholder 2"/>
          <p:cNvSpPr>
            <a:spLocks noGrp="1"/>
          </p:cNvSpPr>
          <p:nvPr>
            <p:ph type="sldNum" sz="quarter" idx="12"/>
          </p:nvPr>
        </p:nvSpPr>
        <p:spPr/>
        <p:txBody>
          <a:bodyPr/>
          <a:lstStyle/>
          <a:p>
            <a:fld id="{02586ECB-DC0D-4E8E-9148-EE5673427D2D}" type="slidenum">
              <a:rPr lang="en-US" smtClean="0">
                <a:solidFill>
                  <a:prstClr val="white"/>
                </a:solidFill>
              </a:rPr>
              <a:pPr/>
              <a:t>23</a:t>
            </a:fld>
            <a:endParaRPr lang="en-US" dirty="0">
              <a:solidFill>
                <a:prstClr val="white"/>
              </a:solidFill>
            </a:endParaRPr>
          </a:p>
        </p:txBody>
      </p:sp>
    </p:spTree>
    <p:extLst>
      <p:ext uri="{BB962C8B-B14F-4D97-AF65-F5344CB8AC3E}">
        <p14:creationId xmlns:p14="http://schemas.microsoft.com/office/powerpoint/2010/main" val="10777958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9313" y="686957"/>
            <a:ext cx="7886700" cy="560237"/>
          </a:xfrm>
        </p:spPr>
        <p:txBody>
          <a:bodyPr/>
          <a:lstStyle/>
          <a:p>
            <a:r>
              <a:rPr lang="en-US" dirty="0"/>
              <a:t>Developmental Education Type</a:t>
            </a:r>
          </a:p>
        </p:txBody>
      </p:sp>
      <p:sp>
        <p:nvSpPr>
          <p:cNvPr id="5" name="Content Placeholder 4"/>
          <p:cNvSpPr>
            <a:spLocks noGrp="1"/>
          </p:cNvSpPr>
          <p:nvPr>
            <p:ph idx="1"/>
          </p:nvPr>
        </p:nvSpPr>
        <p:spPr>
          <a:xfrm>
            <a:off x="628650" y="1811810"/>
            <a:ext cx="8366909" cy="3988544"/>
          </a:xfrm>
        </p:spPr>
        <p:txBody>
          <a:bodyPr>
            <a:normAutofit fontScale="85000" lnSpcReduction="10000"/>
          </a:bodyPr>
          <a:lstStyle/>
          <a:p>
            <a:pPr marL="0" indent="0">
              <a:buNone/>
            </a:pPr>
            <a:r>
              <a:rPr lang="en-US" b="1" dirty="0" smtClean="0">
                <a:solidFill>
                  <a:srgbClr val="FF0000"/>
                </a:solidFill>
              </a:rPr>
              <a:t>Fall 2014—Institutions may report as they always have OR as they will in spring 2015 </a:t>
            </a:r>
            <a:r>
              <a:rPr lang="en-US" i="1" dirty="0" smtClean="0"/>
              <a:t>CBM 00S, Item #22 (CTC)/#19 (</a:t>
            </a:r>
            <a:r>
              <a:rPr lang="en-US" i="1" dirty="0" err="1" smtClean="0"/>
              <a:t>Univ</a:t>
            </a:r>
            <a:r>
              <a:rPr lang="en-US" i="1" dirty="0"/>
              <a:t>)--Developmental Education Course/Intervention </a:t>
            </a:r>
            <a:r>
              <a:rPr lang="en-US" i="1" dirty="0" smtClean="0"/>
              <a:t>Type and Level.</a:t>
            </a:r>
          </a:p>
          <a:p>
            <a:pPr marL="0" indent="0">
              <a:buNone/>
            </a:pPr>
            <a:endParaRPr lang="en-US" dirty="0" smtClean="0"/>
          </a:p>
          <a:p>
            <a:pPr marL="342900" lvl="1" indent="-342900">
              <a:buNone/>
            </a:pPr>
            <a:r>
              <a:rPr lang="en-US" dirty="0"/>
              <a:t>0 Not a developmental course/intervention  </a:t>
            </a:r>
          </a:p>
          <a:p>
            <a:pPr marL="342900" lvl="1" indent="-342900">
              <a:buNone/>
            </a:pPr>
            <a:r>
              <a:rPr lang="en-US" dirty="0"/>
              <a:t>1 Highest level developmental course</a:t>
            </a:r>
          </a:p>
          <a:p>
            <a:pPr marL="342900" lvl="1" indent="-342900">
              <a:buNone/>
            </a:pPr>
            <a:r>
              <a:rPr lang="en-US" dirty="0"/>
              <a:t>2 Medium level developmental course</a:t>
            </a:r>
          </a:p>
          <a:p>
            <a:pPr marL="342900" lvl="1" indent="-342900">
              <a:buNone/>
            </a:pPr>
            <a:r>
              <a:rPr lang="en-US" dirty="0"/>
              <a:t>3 Lowest level developmental course</a:t>
            </a:r>
          </a:p>
          <a:p>
            <a:pPr marL="342900" lvl="1" indent="-342900">
              <a:buNone/>
            </a:pPr>
            <a:r>
              <a:rPr lang="en-US" dirty="0"/>
              <a:t>4 Highest level developmental intervention</a:t>
            </a:r>
          </a:p>
          <a:p>
            <a:pPr marL="342900" lvl="1" indent="-342900">
              <a:buNone/>
            </a:pPr>
            <a:r>
              <a:rPr lang="en-US" dirty="0"/>
              <a:t>5 Medium level developmental intervention</a:t>
            </a:r>
          </a:p>
          <a:p>
            <a:pPr marL="342900" lvl="1" indent="-342900">
              <a:buNone/>
            </a:pPr>
            <a:r>
              <a:rPr lang="en-US" dirty="0"/>
              <a:t>6 Lowest level developmental intervention</a:t>
            </a:r>
          </a:p>
          <a:p>
            <a:pPr marL="342900" lvl="1" indent="-342900">
              <a:buNone/>
            </a:pPr>
            <a:r>
              <a:rPr lang="en-US" dirty="0">
                <a:solidFill>
                  <a:srgbClr val="FF0000"/>
                </a:solidFill>
              </a:rPr>
              <a:t>7 Self-paced course or intervention (for example, emporium or module-based)</a:t>
            </a:r>
          </a:p>
          <a:p>
            <a:pPr marL="342900" lvl="1" indent="-342900">
              <a:buNone/>
            </a:pPr>
            <a:r>
              <a:rPr lang="en-US" dirty="0">
                <a:solidFill>
                  <a:srgbClr val="FF0000"/>
                </a:solidFill>
              </a:rPr>
              <a:t>8 Co-requisite or paired course or intervention (use this option for both sections of the co-requisite course. Do NOT report students under this option unless concurrently enrolled in both DE and college-level as part of a co-requisite model in the same semester/reporting period)</a:t>
            </a:r>
          </a:p>
          <a:p>
            <a:pPr marL="342900" lvl="1" indent="-342900">
              <a:buNone/>
            </a:pPr>
            <a:endParaRPr lang="en-US" u="sng" dirty="0" smtClean="0">
              <a:solidFill>
                <a:srgbClr val="FF0000"/>
              </a:solidFill>
            </a:endParaRPr>
          </a:p>
        </p:txBody>
      </p:sp>
      <p:sp>
        <p:nvSpPr>
          <p:cNvPr id="2" name="Footer Placeholder 1"/>
          <p:cNvSpPr>
            <a:spLocks noGrp="1"/>
          </p:cNvSpPr>
          <p:nvPr>
            <p:ph type="ftr" sz="quarter" idx="11"/>
          </p:nvPr>
        </p:nvSpPr>
        <p:spPr/>
        <p:txBody>
          <a:bodyPr/>
          <a:lstStyle/>
          <a:p>
            <a:r>
              <a:rPr lang="en-US" smtClean="0"/>
              <a:t>THECB 9-25-14</a:t>
            </a:r>
            <a:endParaRPr lang="en-US" dirty="0"/>
          </a:p>
        </p:txBody>
      </p:sp>
      <p:sp>
        <p:nvSpPr>
          <p:cNvPr id="3" name="Slide Number Placeholder 2"/>
          <p:cNvSpPr>
            <a:spLocks noGrp="1"/>
          </p:cNvSpPr>
          <p:nvPr>
            <p:ph type="sldNum" sz="quarter" idx="12"/>
          </p:nvPr>
        </p:nvSpPr>
        <p:spPr/>
        <p:txBody>
          <a:bodyPr/>
          <a:lstStyle/>
          <a:p>
            <a:fld id="{02586ECB-DC0D-4E8E-9148-EE5673427D2D}" type="slidenum">
              <a:rPr lang="en-US" smtClean="0">
                <a:solidFill>
                  <a:prstClr val="white"/>
                </a:solidFill>
              </a:rPr>
              <a:pPr/>
              <a:t>24</a:t>
            </a:fld>
            <a:endParaRPr lang="en-US" dirty="0">
              <a:solidFill>
                <a:prstClr val="white"/>
              </a:solidFill>
            </a:endParaRPr>
          </a:p>
        </p:txBody>
      </p:sp>
    </p:spTree>
    <p:extLst>
      <p:ext uri="{BB962C8B-B14F-4D97-AF65-F5344CB8AC3E}">
        <p14:creationId xmlns:p14="http://schemas.microsoft.com/office/powerpoint/2010/main" val="35442174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9313" y="686957"/>
            <a:ext cx="7886700" cy="560237"/>
          </a:xfrm>
        </p:spPr>
        <p:txBody>
          <a:bodyPr/>
          <a:lstStyle/>
          <a:p>
            <a:r>
              <a:rPr lang="en-US" dirty="0"/>
              <a:t>Developmental Education Type</a:t>
            </a:r>
          </a:p>
        </p:txBody>
      </p:sp>
      <p:sp>
        <p:nvSpPr>
          <p:cNvPr id="5" name="Content Placeholder 4"/>
          <p:cNvSpPr>
            <a:spLocks noGrp="1"/>
          </p:cNvSpPr>
          <p:nvPr>
            <p:ph idx="1"/>
          </p:nvPr>
        </p:nvSpPr>
        <p:spPr>
          <a:xfrm>
            <a:off x="628650" y="1811810"/>
            <a:ext cx="8366909" cy="3988544"/>
          </a:xfrm>
        </p:spPr>
        <p:txBody>
          <a:bodyPr>
            <a:normAutofit/>
          </a:bodyPr>
          <a:lstStyle/>
          <a:p>
            <a:r>
              <a:rPr lang="en-US" dirty="0" smtClean="0"/>
              <a:t>The Texas Legislature and the CB have supported major </a:t>
            </a:r>
            <a:r>
              <a:rPr lang="en-US" dirty="0"/>
              <a:t>initiatives designed to improve the success of developmental </a:t>
            </a:r>
            <a:r>
              <a:rPr lang="en-US" dirty="0" smtClean="0"/>
              <a:t>education, many focusing on non-traditional, innovative approaches</a:t>
            </a:r>
          </a:p>
          <a:p>
            <a:endParaRPr lang="en-US" dirty="0" smtClean="0"/>
          </a:p>
          <a:p>
            <a:r>
              <a:rPr lang="en-US" dirty="0" smtClean="0"/>
              <a:t>The change to the CBM00S Item</a:t>
            </a:r>
            <a:r>
              <a:rPr lang="pt-BR" dirty="0" smtClean="0"/>
              <a:t> </a:t>
            </a:r>
            <a:r>
              <a:rPr lang="pt-BR" dirty="0"/>
              <a:t>#22 (CTC)/#19 (</a:t>
            </a:r>
            <a:r>
              <a:rPr lang="pt-BR" dirty="0" smtClean="0"/>
              <a:t>Univ) is to provide information related to these initiatives for reporting</a:t>
            </a:r>
          </a:p>
          <a:p>
            <a:pPr lvl="1"/>
            <a:r>
              <a:rPr lang="pt-BR" dirty="0" smtClean="0"/>
              <a:t>Focus is on providing high level information on the type of dev ed, not a detailed classification</a:t>
            </a:r>
          </a:p>
        </p:txBody>
      </p:sp>
      <p:sp>
        <p:nvSpPr>
          <p:cNvPr id="2" name="Footer Placeholder 1"/>
          <p:cNvSpPr>
            <a:spLocks noGrp="1"/>
          </p:cNvSpPr>
          <p:nvPr>
            <p:ph type="ftr" sz="quarter" idx="11"/>
          </p:nvPr>
        </p:nvSpPr>
        <p:spPr/>
        <p:txBody>
          <a:bodyPr/>
          <a:lstStyle/>
          <a:p>
            <a:r>
              <a:rPr lang="en-US" smtClean="0"/>
              <a:t>THECB 9-25-14</a:t>
            </a:r>
            <a:endParaRPr lang="en-US" dirty="0"/>
          </a:p>
        </p:txBody>
      </p:sp>
      <p:sp>
        <p:nvSpPr>
          <p:cNvPr id="3" name="Slide Number Placeholder 2"/>
          <p:cNvSpPr>
            <a:spLocks noGrp="1"/>
          </p:cNvSpPr>
          <p:nvPr>
            <p:ph type="sldNum" sz="quarter" idx="12"/>
          </p:nvPr>
        </p:nvSpPr>
        <p:spPr/>
        <p:txBody>
          <a:bodyPr/>
          <a:lstStyle/>
          <a:p>
            <a:fld id="{02586ECB-DC0D-4E8E-9148-EE5673427D2D}" type="slidenum">
              <a:rPr lang="en-US" smtClean="0">
                <a:solidFill>
                  <a:prstClr val="white"/>
                </a:solidFill>
              </a:rPr>
              <a:pPr/>
              <a:t>25</a:t>
            </a:fld>
            <a:endParaRPr lang="en-US" dirty="0">
              <a:solidFill>
                <a:prstClr val="white"/>
              </a:solidFill>
            </a:endParaRPr>
          </a:p>
        </p:txBody>
      </p:sp>
    </p:spTree>
    <p:extLst>
      <p:ext uri="{BB962C8B-B14F-4D97-AF65-F5344CB8AC3E}">
        <p14:creationId xmlns:p14="http://schemas.microsoft.com/office/powerpoint/2010/main" val="9986793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9313" y="686957"/>
            <a:ext cx="7886700" cy="560237"/>
          </a:xfrm>
        </p:spPr>
        <p:txBody>
          <a:bodyPr/>
          <a:lstStyle/>
          <a:p>
            <a:r>
              <a:rPr lang="en-US" dirty="0"/>
              <a:t>Developmental Education Type</a:t>
            </a:r>
          </a:p>
        </p:txBody>
      </p:sp>
      <p:sp>
        <p:nvSpPr>
          <p:cNvPr id="5" name="Content Placeholder 4"/>
          <p:cNvSpPr>
            <a:spLocks noGrp="1"/>
          </p:cNvSpPr>
          <p:nvPr>
            <p:ph idx="1"/>
          </p:nvPr>
        </p:nvSpPr>
        <p:spPr>
          <a:xfrm>
            <a:off x="628650" y="1811810"/>
            <a:ext cx="8366909" cy="3988544"/>
          </a:xfrm>
        </p:spPr>
        <p:txBody>
          <a:bodyPr>
            <a:normAutofit/>
          </a:bodyPr>
          <a:lstStyle/>
          <a:p>
            <a:r>
              <a:rPr lang="en-US" dirty="0" smtClean="0"/>
              <a:t>A particular dev ed implementation may fit multiple categories, so institutions should use the following prioritization</a:t>
            </a:r>
          </a:p>
          <a:p>
            <a:pPr marL="342900" lvl="1" indent="0">
              <a:buNone/>
            </a:pPr>
            <a:r>
              <a:rPr lang="en-US" dirty="0" smtClean="0"/>
              <a:t>8 - Co-requisite </a:t>
            </a:r>
            <a:r>
              <a:rPr lang="en-US" dirty="0"/>
              <a:t>or paired course or intervention </a:t>
            </a:r>
            <a:r>
              <a:rPr lang="en-US" dirty="0" smtClean="0">
                <a:solidFill>
                  <a:srgbClr val="FF0000"/>
                </a:solidFill>
              </a:rPr>
              <a:t>(first priority)</a:t>
            </a:r>
          </a:p>
          <a:p>
            <a:pPr marL="342900" lvl="1" indent="0">
              <a:buNone/>
            </a:pPr>
            <a:r>
              <a:rPr lang="en-US" dirty="0" smtClean="0"/>
              <a:t>7 - Self-paced </a:t>
            </a:r>
            <a:r>
              <a:rPr lang="en-US" dirty="0"/>
              <a:t>course or </a:t>
            </a:r>
            <a:r>
              <a:rPr lang="en-US" dirty="0" smtClean="0"/>
              <a:t>intervention</a:t>
            </a:r>
          </a:p>
          <a:p>
            <a:pPr marL="342900" lvl="1" indent="0">
              <a:buNone/>
            </a:pPr>
            <a:r>
              <a:rPr lang="en-US" dirty="0" smtClean="0"/>
              <a:t>4 - Developmental </a:t>
            </a:r>
            <a:r>
              <a:rPr lang="en-US" dirty="0"/>
              <a:t>intervention, including </a:t>
            </a:r>
            <a:r>
              <a:rPr lang="en-US" dirty="0" smtClean="0"/>
              <a:t>NCBOs</a:t>
            </a:r>
          </a:p>
          <a:p>
            <a:pPr marL="342900" lvl="1" indent="0">
              <a:buNone/>
            </a:pPr>
            <a:r>
              <a:rPr lang="en-US" dirty="0" smtClean="0"/>
              <a:t>1 - Developmental course</a:t>
            </a:r>
          </a:p>
          <a:p>
            <a:pPr lvl="1"/>
            <a:endParaRPr lang="en-US" dirty="0" smtClean="0"/>
          </a:p>
          <a:p>
            <a:r>
              <a:rPr lang="en-US" dirty="0" smtClean="0"/>
              <a:t>Co-requisite or paired course</a:t>
            </a:r>
          </a:p>
          <a:p>
            <a:pPr lvl="1"/>
            <a:r>
              <a:rPr lang="en-US" dirty="0" smtClean="0"/>
              <a:t>Dev ed and college course taken concurrently</a:t>
            </a:r>
          </a:p>
        </p:txBody>
      </p:sp>
      <p:sp>
        <p:nvSpPr>
          <p:cNvPr id="2" name="Footer Placeholder 1"/>
          <p:cNvSpPr>
            <a:spLocks noGrp="1"/>
          </p:cNvSpPr>
          <p:nvPr>
            <p:ph type="ftr" sz="quarter" idx="11"/>
          </p:nvPr>
        </p:nvSpPr>
        <p:spPr/>
        <p:txBody>
          <a:bodyPr/>
          <a:lstStyle/>
          <a:p>
            <a:r>
              <a:rPr lang="en-US" smtClean="0"/>
              <a:t>THECB 9-25-14</a:t>
            </a:r>
            <a:endParaRPr lang="en-US" dirty="0"/>
          </a:p>
        </p:txBody>
      </p:sp>
      <p:sp>
        <p:nvSpPr>
          <p:cNvPr id="3" name="Slide Number Placeholder 2"/>
          <p:cNvSpPr>
            <a:spLocks noGrp="1"/>
          </p:cNvSpPr>
          <p:nvPr>
            <p:ph type="sldNum" sz="quarter" idx="12"/>
          </p:nvPr>
        </p:nvSpPr>
        <p:spPr/>
        <p:txBody>
          <a:bodyPr/>
          <a:lstStyle/>
          <a:p>
            <a:fld id="{02586ECB-DC0D-4E8E-9148-EE5673427D2D}" type="slidenum">
              <a:rPr lang="en-US" smtClean="0">
                <a:solidFill>
                  <a:prstClr val="white"/>
                </a:solidFill>
              </a:rPr>
              <a:pPr/>
              <a:t>26</a:t>
            </a:fld>
            <a:endParaRPr lang="en-US" dirty="0">
              <a:solidFill>
                <a:prstClr val="white"/>
              </a:solidFill>
            </a:endParaRPr>
          </a:p>
        </p:txBody>
      </p:sp>
    </p:spTree>
    <p:extLst>
      <p:ext uri="{BB962C8B-B14F-4D97-AF65-F5344CB8AC3E}">
        <p14:creationId xmlns:p14="http://schemas.microsoft.com/office/powerpoint/2010/main" val="6342671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73894"/>
            <a:ext cx="7886700" cy="560237"/>
          </a:xfrm>
        </p:spPr>
        <p:txBody>
          <a:bodyPr/>
          <a:lstStyle/>
          <a:p>
            <a:r>
              <a:rPr lang="en-US" dirty="0"/>
              <a:t>TSI and Students in Level One Cert Programs</a:t>
            </a:r>
          </a:p>
        </p:txBody>
      </p:sp>
      <p:sp>
        <p:nvSpPr>
          <p:cNvPr id="2" name="Content Placeholder 1"/>
          <p:cNvSpPr>
            <a:spLocks noGrp="1"/>
          </p:cNvSpPr>
          <p:nvPr>
            <p:ph idx="1"/>
          </p:nvPr>
        </p:nvSpPr>
        <p:spPr/>
        <p:txBody>
          <a:bodyPr>
            <a:normAutofit/>
          </a:bodyPr>
          <a:lstStyle/>
          <a:p>
            <a:r>
              <a:rPr lang="en-US" sz="2400" dirty="0" smtClean="0"/>
              <a:t>Level One Certificate students are exempt from TSI requirements</a:t>
            </a:r>
          </a:p>
          <a:p>
            <a:r>
              <a:rPr lang="en-US" sz="2400" dirty="0" smtClean="0"/>
              <a:t>Workforce, Academic Affairs and Research working on possible updates to </a:t>
            </a:r>
            <a:r>
              <a:rPr lang="en-US" sz="2400" dirty="0"/>
              <a:t>Guidelines for Instructional Programs in Workforce Education (GIPWE)</a:t>
            </a:r>
            <a:endParaRPr lang="en-US" sz="2400" dirty="0">
              <a:solidFill>
                <a:srgbClr val="FF0000"/>
              </a:solidFill>
            </a:endParaRPr>
          </a:p>
        </p:txBody>
      </p:sp>
      <p:sp>
        <p:nvSpPr>
          <p:cNvPr id="3" name="Footer Placeholder 2"/>
          <p:cNvSpPr>
            <a:spLocks noGrp="1"/>
          </p:cNvSpPr>
          <p:nvPr>
            <p:ph type="ftr" sz="quarter" idx="11"/>
          </p:nvPr>
        </p:nvSpPr>
        <p:spPr/>
        <p:txBody>
          <a:bodyPr/>
          <a:lstStyle/>
          <a:p>
            <a:r>
              <a:rPr lang="en-US" smtClean="0"/>
              <a:t>THECB 9-25-14</a:t>
            </a:r>
            <a:endParaRPr lang="en-US" dirty="0"/>
          </a:p>
        </p:txBody>
      </p:sp>
      <p:sp>
        <p:nvSpPr>
          <p:cNvPr id="5" name="Slide Number Placeholder 4"/>
          <p:cNvSpPr>
            <a:spLocks noGrp="1"/>
          </p:cNvSpPr>
          <p:nvPr>
            <p:ph type="sldNum" sz="quarter" idx="12"/>
          </p:nvPr>
        </p:nvSpPr>
        <p:spPr/>
        <p:txBody>
          <a:bodyPr/>
          <a:lstStyle/>
          <a:p>
            <a:fld id="{02586ECB-DC0D-4E8E-9148-EE5673427D2D}" type="slidenum">
              <a:rPr lang="en-US" smtClean="0">
                <a:solidFill>
                  <a:prstClr val="white"/>
                </a:solidFill>
              </a:rPr>
              <a:pPr/>
              <a:t>27</a:t>
            </a:fld>
            <a:endParaRPr lang="en-US" dirty="0">
              <a:solidFill>
                <a:prstClr val="white"/>
              </a:solidFill>
            </a:endParaRPr>
          </a:p>
        </p:txBody>
      </p:sp>
    </p:spTree>
    <p:extLst>
      <p:ext uri="{BB962C8B-B14F-4D97-AF65-F5344CB8AC3E}">
        <p14:creationId xmlns:p14="http://schemas.microsoft.com/office/powerpoint/2010/main" val="33777282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73894"/>
            <a:ext cx="7886700" cy="560237"/>
          </a:xfrm>
        </p:spPr>
        <p:txBody>
          <a:bodyPr/>
          <a:lstStyle/>
          <a:p>
            <a:r>
              <a:rPr lang="en-US" dirty="0" smtClean="0"/>
              <a:t>Holistic Advising</a:t>
            </a:r>
            <a:endParaRPr lang="en-US" dirty="0"/>
          </a:p>
        </p:txBody>
      </p:sp>
      <p:sp>
        <p:nvSpPr>
          <p:cNvPr id="2" name="Content Placeholder 1"/>
          <p:cNvSpPr>
            <a:spLocks noGrp="1"/>
          </p:cNvSpPr>
          <p:nvPr>
            <p:ph idx="1"/>
          </p:nvPr>
        </p:nvSpPr>
        <p:spPr/>
        <p:txBody>
          <a:bodyPr>
            <a:normAutofit/>
          </a:bodyPr>
          <a:lstStyle/>
          <a:p>
            <a:r>
              <a:rPr lang="en-US" sz="2400" dirty="0"/>
              <a:t>Institutions cannot place students who have not met TSI directly into college courses without DE support based on holistic advising.</a:t>
            </a:r>
          </a:p>
          <a:p>
            <a:r>
              <a:rPr lang="en-US" sz="2400" dirty="0"/>
              <a:t>Support can be NCBO reported only on the CBM002 or Funded NCBO reported on the 002, 00S, 001, 0E1, &amp; 004.</a:t>
            </a:r>
          </a:p>
          <a:p>
            <a:r>
              <a:rPr lang="en-US" sz="2400" dirty="0"/>
              <a:t>Support can take many forms, for example, it can be as minimal as a 4 contact hour intervention or as much as a full 3 SCH course depending on the holistic review.</a:t>
            </a:r>
          </a:p>
        </p:txBody>
      </p:sp>
      <p:sp>
        <p:nvSpPr>
          <p:cNvPr id="3" name="Footer Placeholder 2"/>
          <p:cNvSpPr>
            <a:spLocks noGrp="1"/>
          </p:cNvSpPr>
          <p:nvPr>
            <p:ph type="ftr" sz="quarter" idx="11"/>
          </p:nvPr>
        </p:nvSpPr>
        <p:spPr/>
        <p:txBody>
          <a:bodyPr/>
          <a:lstStyle/>
          <a:p>
            <a:r>
              <a:rPr lang="en-US" smtClean="0"/>
              <a:t>THECB 9-25-14</a:t>
            </a:r>
            <a:endParaRPr lang="en-US" dirty="0"/>
          </a:p>
        </p:txBody>
      </p:sp>
      <p:sp>
        <p:nvSpPr>
          <p:cNvPr id="5" name="Slide Number Placeholder 4"/>
          <p:cNvSpPr>
            <a:spLocks noGrp="1"/>
          </p:cNvSpPr>
          <p:nvPr>
            <p:ph type="sldNum" sz="quarter" idx="12"/>
          </p:nvPr>
        </p:nvSpPr>
        <p:spPr/>
        <p:txBody>
          <a:bodyPr/>
          <a:lstStyle/>
          <a:p>
            <a:fld id="{02586ECB-DC0D-4E8E-9148-EE5673427D2D}" type="slidenum">
              <a:rPr lang="en-US" smtClean="0">
                <a:solidFill>
                  <a:prstClr val="white"/>
                </a:solidFill>
              </a:rPr>
              <a:pPr/>
              <a:t>28</a:t>
            </a:fld>
            <a:endParaRPr lang="en-US" dirty="0">
              <a:solidFill>
                <a:prstClr val="white"/>
              </a:solidFill>
            </a:endParaRPr>
          </a:p>
        </p:txBody>
      </p:sp>
    </p:spTree>
    <p:extLst>
      <p:ext uri="{BB962C8B-B14F-4D97-AF65-F5344CB8AC3E}">
        <p14:creationId xmlns:p14="http://schemas.microsoft.com/office/powerpoint/2010/main" val="28826160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3177" y="673894"/>
            <a:ext cx="7886700" cy="560237"/>
          </a:xfrm>
        </p:spPr>
        <p:txBody>
          <a:bodyPr/>
          <a:lstStyle/>
          <a:p>
            <a:r>
              <a:rPr lang="en-US" dirty="0" smtClean="0"/>
              <a:t>ESOL Waiver</a:t>
            </a:r>
            <a:endParaRPr lang="en-US" dirty="0"/>
          </a:p>
        </p:txBody>
      </p:sp>
      <p:sp>
        <p:nvSpPr>
          <p:cNvPr id="2" name="Content Placeholder 1"/>
          <p:cNvSpPr>
            <a:spLocks noGrp="1"/>
          </p:cNvSpPr>
          <p:nvPr>
            <p:ph idx="1"/>
          </p:nvPr>
        </p:nvSpPr>
        <p:spPr>
          <a:xfrm>
            <a:off x="628650" y="1941556"/>
            <a:ext cx="7886700" cy="3548417"/>
          </a:xfrm>
        </p:spPr>
        <p:txBody>
          <a:bodyPr>
            <a:normAutofit fontScale="92500" lnSpcReduction="20000"/>
          </a:bodyPr>
          <a:lstStyle/>
          <a:p>
            <a:pPr marL="0" indent="0">
              <a:buNone/>
            </a:pPr>
            <a:r>
              <a:rPr lang="en-US" i="1" dirty="0"/>
              <a:t>English as a Second Language (ESL)/English for Speakers of Other Languages (ESOL) Waiver</a:t>
            </a:r>
            <a:r>
              <a:rPr lang="en-US" i="1" dirty="0" smtClean="0"/>
              <a:t>:</a:t>
            </a:r>
          </a:p>
          <a:p>
            <a:pPr marL="0" indent="0">
              <a:buNone/>
            </a:pPr>
            <a:endParaRPr lang="en-US" i="1" dirty="0"/>
          </a:p>
          <a:p>
            <a:pPr marL="0" indent="0">
              <a:buNone/>
            </a:pPr>
            <a:r>
              <a:rPr lang="en-US" dirty="0"/>
              <a:t> </a:t>
            </a:r>
            <a:r>
              <a:rPr lang="en-US" dirty="0" smtClean="0"/>
              <a:t>An </a:t>
            </a:r>
            <a:r>
              <a:rPr lang="en-US" dirty="0"/>
              <a:t>institution of higher education may grant a temporary waiver from the TSI assessment for students with demonstrated limited English proficiency in order to provide appropriate ESOL/ESL coursework</a:t>
            </a:r>
            <a:r>
              <a:rPr lang="en-US" dirty="0" smtClean="0"/>
              <a:t>.</a:t>
            </a:r>
          </a:p>
          <a:p>
            <a:pPr marL="0" indent="0">
              <a:buNone/>
            </a:pPr>
            <a:r>
              <a:rPr lang="en-US" dirty="0"/>
              <a:t> </a:t>
            </a:r>
          </a:p>
          <a:p>
            <a:pPr marL="0" indent="0">
              <a:buNone/>
            </a:pPr>
            <a:r>
              <a:rPr lang="en-US" dirty="0"/>
              <a:t>The waiver must be removed prior to the student attempting 15 credit hours of developmental ESOL coursework or attempting entry-level freshman coursework, whichever comes first, at which time the student or must be administered the TSI Assessment</a:t>
            </a:r>
            <a:r>
              <a:rPr lang="en-US" dirty="0" smtClean="0"/>
              <a:t>.</a:t>
            </a:r>
          </a:p>
          <a:p>
            <a:pPr marL="0" indent="0">
              <a:buNone/>
            </a:pPr>
            <a:endParaRPr lang="en-US" dirty="0" smtClean="0"/>
          </a:p>
          <a:p>
            <a:pPr marL="0" indent="0">
              <a:buNone/>
            </a:pPr>
            <a:r>
              <a:rPr lang="en-US" dirty="0" smtClean="0"/>
              <a:t>This waiver is for students with minimal English Language Skills </a:t>
            </a:r>
            <a:endParaRPr lang="en-US" dirty="0"/>
          </a:p>
        </p:txBody>
      </p:sp>
      <p:sp>
        <p:nvSpPr>
          <p:cNvPr id="3" name="Footer Placeholder 2"/>
          <p:cNvSpPr>
            <a:spLocks noGrp="1"/>
          </p:cNvSpPr>
          <p:nvPr>
            <p:ph type="ftr" sz="quarter" idx="11"/>
          </p:nvPr>
        </p:nvSpPr>
        <p:spPr/>
        <p:txBody>
          <a:bodyPr/>
          <a:lstStyle/>
          <a:p>
            <a:r>
              <a:rPr lang="en-US" smtClean="0"/>
              <a:t>THECB 9-25-14</a:t>
            </a:r>
            <a:endParaRPr lang="en-US" dirty="0"/>
          </a:p>
        </p:txBody>
      </p:sp>
      <p:sp>
        <p:nvSpPr>
          <p:cNvPr id="5" name="Slide Number Placeholder 4"/>
          <p:cNvSpPr>
            <a:spLocks noGrp="1"/>
          </p:cNvSpPr>
          <p:nvPr>
            <p:ph type="sldNum" sz="quarter" idx="12"/>
          </p:nvPr>
        </p:nvSpPr>
        <p:spPr/>
        <p:txBody>
          <a:bodyPr/>
          <a:lstStyle/>
          <a:p>
            <a:fld id="{02586ECB-DC0D-4E8E-9148-EE5673427D2D}" type="slidenum">
              <a:rPr lang="en-US" smtClean="0">
                <a:solidFill>
                  <a:prstClr val="white"/>
                </a:solidFill>
              </a:rPr>
              <a:pPr/>
              <a:t>29</a:t>
            </a:fld>
            <a:endParaRPr lang="en-US" dirty="0">
              <a:solidFill>
                <a:prstClr val="white"/>
              </a:solidFill>
            </a:endParaRPr>
          </a:p>
        </p:txBody>
      </p:sp>
    </p:spTree>
    <p:extLst>
      <p:ext uri="{BB962C8B-B14F-4D97-AF65-F5344CB8AC3E}">
        <p14:creationId xmlns:p14="http://schemas.microsoft.com/office/powerpoint/2010/main" val="1811403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Expected TimeLine for Institutions</a:t>
            </a:r>
            <a:endParaRPr lang="en-US" dirty="0"/>
          </a:p>
        </p:txBody>
      </p:sp>
      <p:sp>
        <p:nvSpPr>
          <p:cNvPr id="5" name="Content Placeholder 4"/>
          <p:cNvSpPr>
            <a:spLocks noGrp="1"/>
          </p:cNvSpPr>
          <p:nvPr>
            <p:ph idx="1"/>
          </p:nvPr>
        </p:nvSpPr>
        <p:spPr/>
        <p:txBody>
          <a:bodyPr>
            <a:normAutofit/>
          </a:bodyPr>
          <a:lstStyle/>
          <a:p>
            <a:pPr>
              <a:buFont typeface="Arial" panose="020B0604020202020204" pitchFamily="34" charset="0"/>
              <a:buChar char="•"/>
            </a:pPr>
            <a:r>
              <a:rPr lang="en-US" dirty="0" smtClean="0">
                <a:solidFill>
                  <a:schemeClr val="accent5">
                    <a:lumMod val="75000"/>
                  </a:schemeClr>
                </a:solidFill>
              </a:rPr>
              <a:t>Reporting Changes</a:t>
            </a:r>
          </a:p>
          <a:p>
            <a:pPr lvl="1">
              <a:buFont typeface="Arial" panose="020B0604020202020204" pitchFamily="34" charset="0"/>
              <a:buChar char="•"/>
            </a:pPr>
            <a:r>
              <a:rPr lang="en-US" dirty="0" smtClean="0">
                <a:solidFill>
                  <a:schemeClr val="accent5">
                    <a:lumMod val="75000"/>
                  </a:schemeClr>
                </a:solidFill>
              </a:rPr>
              <a:t>TSIA </a:t>
            </a:r>
            <a:r>
              <a:rPr lang="en-US" dirty="0">
                <a:solidFill>
                  <a:schemeClr val="accent5">
                    <a:lumMod val="75000"/>
                  </a:schemeClr>
                </a:solidFill>
              </a:rPr>
              <a:t>Diagnostic </a:t>
            </a:r>
            <a:r>
              <a:rPr lang="en-US" dirty="0" smtClean="0">
                <a:solidFill>
                  <a:schemeClr val="accent5">
                    <a:lumMod val="75000"/>
                  </a:schemeClr>
                </a:solidFill>
              </a:rPr>
              <a:t>Levels</a:t>
            </a:r>
          </a:p>
          <a:p>
            <a:pPr lvl="1">
              <a:buFont typeface="Arial" panose="020B0604020202020204" pitchFamily="34" charset="0"/>
              <a:buChar char="•"/>
            </a:pPr>
            <a:r>
              <a:rPr lang="en-US" dirty="0" smtClean="0">
                <a:solidFill>
                  <a:schemeClr val="accent5">
                    <a:lumMod val="75000"/>
                  </a:schemeClr>
                </a:solidFill>
              </a:rPr>
              <a:t>Math Readiness</a:t>
            </a:r>
          </a:p>
          <a:p>
            <a:pPr lvl="1">
              <a:buFont typeface="Arial" panose="020B0604020202020204" pitchFamily="34" charset="0"/>
              <a:buChar char="•"/>
            </a:pPr>
            <a:r>
              <a:rPr lang="en-US" dirty="0" smtClean="0">
                <a:solidFill>
                  <a:schemeClr val="accent5">
                    <a:lumMod val="75000"/>
                  </a:schemeClr>
                </a:solidFill>
              </a:rPr>
              <a:t>College Prep Courses</a:t>
            </a:r>
          </a:p>
          <a:p>
            <a:pPr lvl="1">
              <a:buFont typeface="Arial" panose="020B0604020202020204" pitchFamily="34" charset="0"/>
              <a:buChar char="•"/>
            </a:pPr>
            <a:r>
              <a:rPr lang="en-US" dirty="0" smtClean="0">
                <a:solidFill>
                  <a:schemeClr val="accent5">
                    <a:lumMod val="75000"/>
                  </a:schemeClr>
                </a:solidFill>
              </a:rPr>
              <a:t>Dev Ed Type</a:t>
            </a:r>
          </a:p>
          <a:p>
            <a:pPr lvl="1">
              <a:buFont typeface="Arial" panose="020B0604020202020204" pitchFamily="34" charset="0"/>
              <a:buChar char="•"/>
            </a:pPr>
            <a:endParaRPr lang="en-US" dirty="0">
              <a:solidFill>
                <a:schemeClr val="accent5">
                  <a:lumMod val="75000"/>
                </a:schemeClr>
              </a:solidFill>
            </a:endParaRPr>
          </a:p>
          <a:p>
            <a:pPr>
              <a:buFont typeface="Arial" panose="020B0604020202020204" pitchFamily="34" charset="0"/>
              <a:buChar char="•"/>
            </a:pPr>
            <a:r>
              <a:rPr lang="en-US" dirty="0" smtClean="0">
                <a:solidFill>
                  <a:schemeClr val="accent5">
                    <a:lumMod val="75000"/>
                  </a:schemeClr>
                </a:solidFill>
              </a:rPr>
              <a:t>Clarification—No Change Required</a:t>
            </a:r>
          </a:p>
          <a:p>
            <a:pPr lvl="1">
              <a:buFont typeface="Arial" panose="020B0604020202020204" pitchFamily="34" charset="0"/>
              <a:buChar char="•"/>
            </a:pPr>
            <a:r>
              <a:rPr lang="en-US" dirty="0">
                <a:solidFill>
                  <a:schemeClr val="accent5">
                    <a:lumMod val="75000"/>
                  </a:schemeClr>
                </a:solidFill>
              </a:rPr>
              <a:t>TSIA Writing Scores </a:t>
            </a:r>
            <a:endParaRPr lang="en-US" dirty="0" smtClean="0">
              <a:solidFill>
                <a:schemeClr val="accent5">
                  <a:lumMod val="75000"/>
                </a:schemeClr>
              </a:solidFill>
            </a:endParaRPr>
          </a:p>
          <a:p>
            <a:pPr lvl="1">
              <a:buFont typeface="Arial" panose="020B0604020202020204" pitchFamily="34" charset="0"/>
              <a:buChar char="•"/>
            </a:pPr>
            <a:r>
              <a:rPr lang="en-US" dirty="0" smtClean="0">
                <a:solidFill>
                  <a:schemeClr val="accent5">
                    <a:lumMod val="75000"/>
                  </a:schemeClr>
                </a:solidFill>
              </a:rPr>
              <a:t>Interventions/NCBOs </a:t>
            </a:r>
            <a:r>
              <a:rPr lang="en-US" dirty="0">
                <a:solidFill>
                  <a:schemeClr val="accent5">
                    <a:lumMod val="75000"/>
                  </a:schemeClr>
                </a:solidFill>
              </a:rPr>
              <a:t>Reported on the </a:t>
            </a:r>
            <a:r>
              <a:rPr lang="en-US" dirty="0" smtClean="0">
                <a:solidFill>
                  <a:schemeClr val="accent5">
                    <a:lumMod val="75000"/>
                  </a:schemeClr>
                </a:solidFill>
              </a:rPr>
              <a:t>CBM002</a:t>
            </a:r>
          </a:p>
          <a:p>
            <a:pPr lvl="1">
              <a:buFont typeface="Arial" panose="020B0604020202020204" pitchFamily="34" charset="0"/>
              <a:buChar char="•"/>
            </a:pPr>
            <a:r>
              <a:rPr lang="en-US" dirty="0" smtClean="0">
                <a:solidFill>
                  <a:schemeClr val="accent5">
                    <a:lumMod val="75000"/>
                  </a:schemeClr>
                </a:solidFill>
              </a:rPr>
              <a:t>Interventions completed prior to census date</a:t>
            </a:r>
          </a:p>
          <a:p>
            <a:endParaRPr lang="en-US" dirty="0" smtClean="0"/>
          </a:p>
        </p:txBody>
      </p:sp>
      <p:sp>
        <p:nvSpPr>
          <p:cNvPr id="2" name="Footer Placeholder 1"/>
          <p:cNvSpPr>
            <a:spLocks noGrp="1"/>
          </p:cNvSpPr>
          <p:nvPr>
            <p:ph type="ftr" sz="quarter" idx="11"/>
          </p:nvPr>
        </p:nvSpPr>
        <p:spPr/>
        <p:txBody>
          <a:bodyPr/>
          <a:lstStyle/>
          <a:p>
            <a:r>
              <a:rPr lang="en-US" smtClean="0"/>
              <a:t>THECB 9-25-14</a:t>
            </a:r>
            <a:endParaRPr lang="en-US" dirty="0"/>
          </a:p>
        </p:txBody>
      </p:sp>
      <p:sp>
        <p:nvSpPr>
          <p:cNvPr id="3" name="Slide Number Placeholder 2"/>
          <p:cNvSpPr>
            <a:spLocks noGrp="1"/>
          </p:cNvSpPr>
          <p:nvPr>
            <p:ph type="sldNum" sz="quarter" idx="12"/>
          </p:nvPr>
        </p:nvSpPr>
        <p:spPr/>
        <p:txBody>
          <a:bodyPr/>
          <a:lstStyle/>
          <a:p>
            <a:fld id="{02586ECB-DC0D-4E8E-9148-EE5673427D2D}" type="slidenum">
              <a:rPr lang="en-US" smtClean="0">
                <a:solidFill>
                  <a:prstClr val="white"/>
                </a:solidFill>
              </a:rPr>
              <a:pPr/>
              <a:t>3</a:t>
            </a:fld>
            <a:endParaRPr lang="en-US" dirty="0">
              <a:solidFill>
                <a:prstClr val="white"/>
              </a:solidFill>
            </a:endParaRPr>
          </a:p>
        </p:txBody>
      </p:sp>
    </p:spTree>
    <p:extLst>
      <p:ext uri="{BB962C8B-B14F-4D97-AF65-F5344CB8AC3E}">
        <p14:creationId xmlns:p14="http://schemas.microsoft.com/office/powerpoint/2010/main" val="14999448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TSI Assessment (TSIA)</a:t>
            </a:r>
            <a:endParaRPr lang="en-US" dirty="0"/>
          </a:p>
        </p:txBody>
      </p:sp>
      <p:sp>
        <p:nvSpPr>
          <p:cNvPr id="3" name="Content Placeholder 2"/>
          <p:cNvSpPr>
            <a:spLocks noGrp="1"/>
          </p:cNvSpPr>
          <p:nvPr>
            <p:ph idx="1"/>
          </p:nvPr>
        </p:nvSpPr>
        <p:spPr/>
        <p:txBody>
          <a:bodyPr/>
          <a:lstStyle/>
          <a:p>
            <a:r>
              <a:rPr lang="en-US" sz="2400" dirty="0"/>
              <a:t>For first-time-in-college students who have NOT met exemption standards:</a:t>
            </a:r>
          </a:p>
          <a:p>
            <a:pPr lvl="1"/>
            <a:r>
              <a:rPr lang="en-US" sz="2400" dirty="0" smtClean="0"/>
              <a:t>Beginning </a:t>
            </a:r>
            <a:r>
              <a:rPr lang="en-US" sz="2400" dirty="0"/>
              <a:t>spring 2014 the </a:t>
            </a:r>
            <a:r>
              <a:rPr lang="en-US" sz="2400" dirty="0">
                <a:solidFill>
                  <a:schemeClr val="accent5">
                    <a:lumMod val="50000"/>
                  </a:schemeClr>
                </a:solidFill>
              </a:rPr>
              <a:t>only assessment allowed </a:t>
            </a:r>
            <a:r>
              <a:rPr lang="en-US" sz="2400" dirty="0"/>
              <a:t>for initial TSI testing is the </a:t>
            </a:r>
            <a:r>
              <a:rPr lang="en-US" sz="2400" dirty="0">
                <a:solidFill>
                  <a:schemeClr val="accent5">
                    <a:lumMod val="50000"/>
                  </a:schemeClr>
                </a:solidFill>
              </a:rPr>
              <a:t>TSI Assessment (TSIA)</a:t>
            </a:r>
          </a:p>
          <a:p>
            <a:pPr lvl="1"/>
            <a:r>
              <a:rPr lang="en-US" sz="2400" dirty="0"/>
              <a:t>D</a:t>
            </a:r>
            <a:r>
              <a:rPr lang="en-US" sz="2400" dirty="0" smtClean="0"/>
              <a:t>o </a:t>
            </a:r>
            <a:r>
              <a:rPr lang="en-US" sz="2400" dirty="0"/>
              <a:t>NOT report any other assessment than the TSIA for </a:t>
            </a:r>
            <a:r>
              <a:rPr lang="en-US" sz="2400" u="sng" dirty="0"/>
              <a:t>first-time</a:t>
            </a:r>
            <a:r>
              <a:rPr lang="en-US" sz="2400" dirty="0"/>
              <a:t> undergraduate enrollees who are not exempt because other assessments are not allowed for this population </a:t>
            </a:r>
          </a:p>
          <a:p>
            <a:endParaRPr lang="en-US" dirty="0" smtClean="0"/>
          </a:p>
          <a:p>
            <a:pPr marL="0" indent="0">
              <a:buNone/>
            </a:pPr>
            <a:endParaRPr lang="en-US" dirty="0" smtClean="0">
              <a:solidFill>
                <a:schemeClr val="accent5">
                  <a:lumMod val="50000"/>
                </a:schemeClr>
              </a:solidFill>
            </a:endParaRPr>
          </a:p>
          <a:p>
            <a:endParaRPr lang="en-US" dirty="0"/>
          </a:p>
        </p:txBody>
      </p:sp>
      <p:sp>
        <p:nvSpPr>
          <p:cNvPr id="4" name="Footer Placeholder 3"/>
          <p:cNvSpPr>
            <a:spLocks noGrp="1"/>
          </p:cNvSpPr>
          <p:nvPr>
            <p:ph type="ftr" sz="quarter" idx="11"/>
          </p:nvPr>
        </p:nvSpPr>
        <p:spPr/>
        <p:txBody>
          <a:bodyPr/>
          <a:lstStyle/>
          <a:p>
            <a:r>
              <a:rPr lang="en-US" smtClean="0"/>
              <a:t>THECB 9-25-14</a:t>
            </a:r>
            <a:endParaRPr lang="en-US" dirty="0"/>
          </a:p>
        </p:txBody>
      </p:sp>
      <p:sp>
        <p:nvSpPr>
          <p:cNvPr id="5" name="Slide Number Placeholder 4"/>
          <p:cNvSpPr>
            <a:spLocks noGrp="1"/>
          </p:cNvSpPr>
          <p:nvPr>
            <p:ph type="sldNum" sz="quarter" idx="12"/>
          </p:nvPr>
        </p:nvSpPr>
        <p:spPr/>
        <p:txBody>
          <a:bodyPr/>
          <a:lstStyle/>
          <a:p>
            <a:fld id="{02586ECB-DC0D-4E8E-9148-EE5673427D2D}" type="slidenum">
              <a:rPr lang="en-US" smtClean="0">
                <a:solidFill>
                  <a:prstClr val="white"/>
                </a:solidFill>
              </a:rPr>
              <a:pPr/>
              <a:t>30</a:t>
            </a:fld>
            <a:endParaRPr lang="en-US" dirty="0">
              <a:solidFill>
                <a:prstClr val="white"/>
              </a:solidFill>
            </a:endParaRPr>
          </a:p>
        </p:txBody>
      </p:sp>
    </p:spTree>
    <p:extLst>
      <p:ext uri="{BB962C8B-B14F-4D97-AF65-F5344CB8AC3E}">
        <p14:creationId xmlns:p14="http://schemas.microsoft.com/office/powerpoint/2010/main" val="18417042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REPORTING ISSUES</a:t>
            </a:r>
            <a:endParaRPr lang="en-US" dirty="0"/>
          </a:p>
        </p:txBody>
      </p:sp>
      <p:sp>
        <p:nvSpPr>
          <p:cNvPr id="3" name="Content Placeholder 2"/>
          <p:cNvSpPr>
            <a:spLocks noGrp="1"/>
          </p:cNvSpPr>
          <p:nvPr>
            <p:ph idx="1"/>
          </p:nvPr>
        </p:nvSpPr>
        <p:spPr/>
        <p:txBody>
          <a:bodyPr>
            <a:normAutofit/>
          </a:bodyPr>
          <a:lstStyle/>
          <a:p>
            <a:r>
              <a:rPr lang="en-US" dirty="0" smtClean="0"/>
              <a:t>FLEX students are reported in Accountability System for CTCs and will be for universities. Fall flex will is now included in counts for </a:t>
            </a:r>
            <a:r>
              <a:rPr lang="en-US" i="1" dirty="0" smtClean="0"/>
              <a:t>CTG </a:t>
            </a:r>
            <a:r>
              <a:rPr lang="en-US" dirty="0"/>
              <a:t>p</a:t>
            </a:r>
            <a:r>
              <a:rPr lang="en-US" dirty="0" smtClean="0"/>
              <a:t>articipation goal and selected targets </a:t>
            </a:r>
            <a:endParaRPr lang="en-US" dirty="0"/>
          </a:p>
          <a:p>
            <a:r>
              <a:rPr lang="en-US" dirty="0" smtClean="0"/>
              <a:t>Reporting Competency-Based Education</a:t>
            </a:r>
          </a:p>
          <a:p>
            <a:pPr lvl="1"/>
            <a:r>
              <a:rPr lang="en-US" dirty="0" smtClean="0"/>
              <a:t>Contact THECB if you need information</a:t>
            </a:r>
            <a:endParaRPr lang="en-US" dirty="0"/>
          </a:p>
          <a:p>
            <a:r>
              <a:rPr lang="en-US" dirty="0" smtClean="0"/>
              <a:t>First College-Level Course Guidelines</a:t>
            </a:r>
            <a:r>
              <a:rPr lang="en-US" dirty="0"/>
              <a:t> </a:t>
            </a:r>
            <a:r>
              <a:rPr lang="en-US" dirty="0" smtClean="0"/>
              <a:t>are Located in CBM Manual, Appendix Q </a:t>
            </a:r>
            <a:r>
              <a:rPr lang="en-US" dirty="0"/>
              <a:t>available </a:t>
            </a:r>
            <a:r>
              <a:rPr lang="en-US" dirty="0" smtClean="0"/>
              <a:t>at: </a:t>
            </a:r>
            <a:r>
              <a:rPr lang="en-US" u="sng" dirty="0">
                <a:hlinkClick r:id="rId2"/>
              </a:rPr>
              <a:t>http://</a:t>
            </a:r>
            <a:r>
              <a:rPr lang="en-US" u="sng" dirty="0" smtClean="0">
                <a:hlinkClick r:id="rId2"/>
              </a:rPr>
              <a:t>www.txhighereddata.org/ReportingManuals</a:t>
            </a:r>
            <a:r>
              <a:rPr lang="en-US" dirty="0"/>
              <a:t> </a:t>
            </a:r>
          </a:p>
          <a:p>
            <a:pPr lvl="1"/>
            <a:endParaRPr lang="en-US" dirty="0" smtClean="0"/>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THECB 9-25-14</a:t>
            </a:r>
            <a:endParaRPr lang="en-US" dirty="0"/>
          </a:p>
        </p:txBody>
      </p:sp>
      <p:sp>
        <p:nvSpPr>
          <p:cNvPr id="5" name="Slide Number Placeholder 4"/>
          <p:cNvSpPr>
            <a:spLocks noGrp="1"/>
          </p:cNvSpPr>
          <p:nvPr>
            <p:ph type="sldNum" sz="quarter" idx="12"/>
          </p:nvPr>
        </p:nvSpPr>
        <p:spPr/>
        <p:txBody>
          <a:bodyPr/>
          <a:lstStyle/>
          <a:p>
            <a:fld id="{02586ECB-DC0D-4E8E-9148-EE5673427D2D}" type="slidenum">
              <a:rPr lang="en-US" smtClean="0">
                <a:solidFill>
                  <a:prstClr val="white"/>
                </a:solidFill>
              </a:rPr>
              <a:pPr/>
              <a:t>31</a:t>
            </a:fld>
            <a:endParaRPr lang="en-US" dirty="0">
              <a:solidFill>
                <a:prstClr val="white"/>
              </a:solidFill>
            </a:endParaRPr>
          </a:p>
        </p:txBody>
      </p:sp>
      <p:sp>
        <p:nvSpPr>
          <p:cNvPr id="6" name="Rectangle 5"/>
          <p:cNvSpPr/>
          <p:nvPr/>
        </p:nvSpPr>
        <p:spPr>
          <a:xfrm>
            <a:off x="2286000" y="2251755"/>
            <a:ext cx="4572000" cy="300082"/>
          </a:xfrm>
          <a:prstGeom prst="rect">
            <a:avLst/>
          </a:prstGeom>
        </p:spPr>
        <p:txBody>
          <a:bodyPr>
            <a:spAutoFit/>
          </a:bodyPr>
          <a:lstStyle/>
          <a:p>
            <a:pPr lvl="2"/>
            <a:r>
              <a:rPr lang="en-US" sz="1350" dirty="0"/>
              <a:t> </a:t>
            </a:r>
          </a:p>
        </p:txBody>
      </p:sp>
    </p:spTree>
    <p:extLst>
      <p:ext uri="{BB962C8B-B14F-4D97-AF65-F5344CB8AC3E}">
        <p14:creationId xmlns:p14="http://schemas.microsoft.com/office/powerpoint/2010/main" val="35884064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THECB 9-25-14</a:t>
            </a:r>
            <a:endParaRPr lang="en-US" dirty="0"/>
          </a:p>
        </p:txBody>
      </p:sp>
      <p:sp>
        <p:nvSpPr>
          <p:cNvPr id="5" name="Slide Number Placeholder 4"/>
          <p:cNvSpPr>
            <a:spLocks noGrp="1"/>
          </p:cNvSpPr>
          <p:nvPr>
            <p:ph type="sldNum" sz="quarter" idx="12"/>
          </p:nvPr>
        </p:nvSpPr>
        <p:spPr/>
        <p:txBody>
          <a:bodyPr/>
          <a:lstStyle/>
          <a:p>
            <a:fld id="{02586ECB-DC0D-4E8E-9148-EE5673427D2D}" type="slidenum">
              <a:rPr lang="en-US" smtClean="0">
                <a:solidFill>
                  <a:prstClr val="white"/>
                </a:solidFill>
              </a:rPr>
              <a:pPr/>
              <a:t>32</a:t>
            </a:fld>
            <a:endParaRPr lang="en-US" dirty="0">
              <a:solidFill>
                <a:prstClr val="white"/>
              </a:solidFill>
            </a:endParaRPr>
          </a:p>
        </p:txBody>
      </p:sp>
      <p:sp>
        <p:nvSpPr>
          <p:cNvPr id="6" name="TextBox 5"/>
          <p:cNvSpPr txBox="1"/>
          <p:nvPr/>
        </p:nvSpPr>
        <p:spPr>
          <a:xfrm>
            <a:off x="2368731" y="2351313"/>
            <a:ext cx="4702629" cy="1107996"/>
          </a:xfrm>
          <a:prstGeom prst="rect">
            <a:avLst/>
          </a:prstGeom>
          <a:noFill/>
        </p:spPr>
        <p:txBody>
          <a:bodyPr wrap="square" rtlCol="0">
            <a:spAutoFit/>
          </a:bodyPr>
          <a:lstStyle/>
          <a:p>
            <a:r>
              <a:rPr lang="en-US" sz="6600" b="1" dirty="0" smtClean="0">
                <a:solidFill>
                  <a:schemeClr val="accent5">
                    <a:lumMod val="75000"/>
                  </a:schemeClr>
                </a:solidFill>
              </a:rPr>
              <a:t>Questions?</a:t>
            </a:r>
            <a:endParaRPr lang="en-US" sz="6600" b="1" dirty="0">
              <a:solidFill>
                <a:schemeClr val="accent5">
                  <a:lumMod val="75000"/>
                </a:schemeClr>
              </a:solidFill>
            </a:endParaRPr>
          </a:p>
        </p:txBody>
      </p:sp>
    </p:spTree>
    <p:extLst>
      <p:ext uri="{BB962C8B-B14F-4D97-AF65-F5344CB8AC3E}">
        <p14:creationId xmlns:p14="http://schemas.microsoft.com/office/powerpoint/2010/main" val="36852990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Contact</a:t>
            </a:r>
            <a:endParaRPr lang="en-US" dirty="0"/>
          </a:p>
        </p:txBody>
      </p:sp>
      <p:sp>
        <p:nvSpPr>
          <p:cNvPr id="5" name="Content Placeholder 4"/>
          <p:cNvSpPr>
            <a:spLocks noGrp="1"/>
          </p:cNvSpPr>
          <p:nvPr>
            <p:ph idx="1"/>
          </p:nvPr>
        </p:nvSpPr>
        <p:spPr/>
        <p:txBody>
          <a:bodyPr>
            <a:normAutofit lnSpcReduction="10000"/>
          </a:bodyPr>
          <a:lstStyle/>
          <a:p>
            <a:pPr marL="0" indent="0">
              <a:buNone/>
            </a:pPr>
            <a:r>
              <a:rPr lang="en-US" sz="2400" dirty="0"/>
              <a:t>Julie Eklund</a:t>
            </a:r>
            <a:br>
              <a:rPr lang="en-US" sz="2400" dirty="0"/>
            </a:br>
            <a:r>
              <a:rPr lang="en-US" sz="2400" dirty="0"/>
              <a:t>Deputy Assistant Commissioner</a:t>
            </a:r>
          </a:p>
          <a:p>
            <a:pPr marL="0" indent="0">
              <a:buNone/>
            </a:pPr>
            <a:r>
              <a:rPr lang="en-US" sz="2400" dirty="0"/>
              <a:t>Planning and Accountability</a:t>
            </a:r>
          </a:p>
          <a:p>
            <a:pPr marL="0" indent="0">
              <a:buNone/>
            </a:pPr>
            <a:r>
              <a:rPr lang="en-US" sz="2400" dirty="0"/>
              <a:t>Julie.Eklund@thecb.state.tx.us</a:t>
            </a:r>
          </a:p>
          <a:p>
            <a:pPr marL="0" indent="0">
              <a:buNone/>
            </a:pPr>
            <a:r>
              <a:rPr lang="en-US" sz="2400" dirty="0"/>
              <a:t>(512) 427-6546</a:t>
            </a:r>
          </a:p>
          <a:p>
            <a:pPr marL="0" indent="0">
              <a:buNone/>
            </a:pPr>
            <a:endParaRPr lang="en-US" sz="2400" dirty="0"/>
          </a:p>
          <a:p>
            <a:pPr marL="0" indent="0">
              <a:buNone/>
            </a:pPr>
            <a:r>
              <a:rPr lang="en-US" sz="2400" dirty="0" smtClean="0"/>
              <a:t>Jana </a:t>
            </a:r>
            <a:r>
              <a:rPr lang="en-US" sz="2400" dirty="0"/>
              <a:t>Cossairt</a:t>
            </a:r>
            <a:br>
              <a:rPr lang="en-US" sz="2400" dirty="0"/>
            </a:br>
            <a:r>
              <a:rPr lang="en-US" sz="2400" dirty="0"/>
              <a:t>Program Director, </a:t>
            </a:r>
            <a:r>
              <a:rPr lang="en-US" sz="2400" dirty="0" smtClean="0"/>
              <a:t>Planning</a:t>
            </a:r>
          </a:p>
          <a:p>
            <a:pPr marL="0" indent="0">
              <a:buNone/>
            </a:pPr>
            <a:r>
              <a:rPr lang="en-US" sz="2400" dirty="0"/>
              <a:t>Planning and Accountability</a:t>
            </a:r>
          </a:p>
          <a:p>
            <a:pPr marL="0" indent="0">
              <a:buNone/>
            </a:pPr>
            <a:r>
              <a:rPr lang="en-US" sz="2400" dirty="0" smtClean="0"/>
              <a:t>Jana.Cossairt@thecb.state.tx.us </a:t>
            </a:r>
            <a:r>
              <a:rPr lang="en-US" sz="2400" dirty="0"/>
              <a:t/>
            </a:r>
            <a:br>
              <a:rPr lang="en-US" sz="2400" dirty="0"/>
            </a:br>
            <a:r>
              <a:rPr lang="en-US" sz="2400" dirty="0"/>
              <a:t>(512) 427-6546</a:t>
            </a:r>
          </a:p>
          <a:p>
            <a:pPr marL="0" indent="0">
              <a:buNone/>
            </a:pPr>
            <a:endParaRPr lang="en-US" sz="2400" dirty="0" smtClean="0"/>
          </a:p>
          <a:p>
            <a:pPr marL="0" indent="0">
              <a:buNone/>
            </a:pPr>
            <a:endParaRPr lang="en-US" dirty="0"/>
          </a:p>
        </p:txBody>
      </p:sp>
      <p:sp>
        <p:nvSpPr>
          <p:cNvPr id="2" name="Footer Placeholder 1"/>
          <p:cNvSpPr>
            <a:spLocks noGrp="1"/>
          </p:cNvSpPr>
          <p:nvPr>
            <p:ph type="ftr" sz="quarter" idx="11"/>
          </p:nvPr>
        </p:nvSpPr>
        <p:spPr/>
        <p:txBody>
          <a:bodyPr/>
          <a:lstStyle/>
          <a:p>
            <a:r>
              <a:rPr lang="en-US" smtClean="0"/>
              <a:t>THECB 9-25-14</a:t>
            </a:r>
            <a:endParaRPr lang="en-US" dirty="0"/>
          </a:p>
        </p:txBody>
      </p:sp>
      <p:sp>
        <p:nvSpPr>
          <p:cNvPr id="3" name="Slide Number Placeholder 2"/>
          <p:cNvSpPr>
            <a:spLocks noGrp="1"/>
          </p:cNvSpPr>
          <p:nvPr>
            <p:ph type="sldNum" sz="quarter" idx="12"/>
          </p:nvPr>
        </p:nvSpPr>
        <p:spPr/>
        <p:txBody>
          <a:bodyPr/>
          <a:lstStyle/>
          <a:p>
            <a:fld id="{02586ECB-DC0D-4E8E-9148-EE5673427D2D}" type="slidenum">
              <a:rPr lang="en-US" smtClean="0">
                <a:solidFill>
                  <a:prstClr val="white"/>
                </a:solidFill>
              </a:rPr>
              <a:pPr/>
              <a:t>33</a:t>
            </a:fld>
            <a:endParaRPr lang="en-US" dirty="0">
              <a:solidFill>
                <a:prstClr val="white"/>
              </a:solidFill>
            </a:endParaRPr>
          </a:p>
        </p:txBody>
      </p:sp>
    </p:spTree>
    <p:extLst>
      <p:ext uri="{BB962C8B-B14F-4D97-AF65-F5344CB8AC3E}">
        <p14:creationId xmlns:p14="http://schemas.microsoft.com/office/powerpoint/2010/main" val="813115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1242" y="616857"/>
            <a:ext cx="7886700" cy="630194"/>
          </a:xfrm>
        </p:spPr>
        <p:txBody>
          <a:bodyPr>
            <a:noAutofit/>
          </a:bodyPr>
          <a:lstStyle/>
          <a:p>
            <a:r>
              <a:rPr lang="en-US" dirty="0" smtClean="0"/>
              <a:t>TSI </a:t>
            </a:r>
            <a:r>
              <a:rPr lang="en-US" dirty="0"/>
              <a:t>Assessment ABE Diagnostic </a:t>
            </a:r>
            <a:r>
              <a:rPr lang="en-US" dirty="0" smtClean="0"/>
              <a:t>Levels</a:t>
            </a:r>
            <a:endParaRPr lang="en-US" dirty="0"/>
          </a:p>
        </p:txBody>
      </p:sp>
      <p:sp>
        <p:nvSpPr>
          <p:cNvPr id="5" name="Content Placeholder 4"/>
          <p:cNvSpPr>
            <a:spLocks noGrp="1"/>
          </p:cNvSpPr>
          <p:nvPr>
            <p:ph idx="1"/>
          </p:nvPr>
        </p:nvSpPr>
        <p:spPr>
          <a:xfrm>
            <a:off x="627106" y="1784008"/>
            <a:ext cx="8166272" cy="4284283"/>
          </a:xfrm>
        </p:spPr>
        <p:txBody>
          <a:bodyPr>
            <a:normAutofit lnSpcReduction="10000"/>
          </a:bodyPr>
          <a:lstStyle/>
          <a:p>
            <a:pPr marL="0" indent="0">
              <a:buNone/>
            </a:pPr>
            <a:r>
              <a:rPr lang="en-US" sz="1800" b="1" dirty="0" smtClean="0"/>
              <a:t>Three New Items for TSIA ABE Diagnostic Levels</a:t>
            </a:r>
          </a:p>
          <a:p>
            <a:pPr marL="0" indent="0">
              <a:buNone/>
            </a:pPr>
            <a:endParaRPr lang="en-US" sz="1800" b="1" dirty="0" smtClean="0"/>
          </a:p>
          <a:p>
            <a:pPr marL="0" indent="0">
              <a:buNone/>
            </a:pPr>
            <a:r>
              <a:rPr lang="en-US" sz="1800" i="1" u="sng" dirty="0" smtClean="0">
                <a:solidFill>
                  <a:srgbClr val="FF0000"/>
                </a:solidFill>
              </a:rPr>
              <a:t>CBM </a:t>
            </a:r>
            <a:r>
              <a:rPr lang="en-US" sz="1800" i="1" u="sng" dirty="0">
                <a:solidFill>
                  <a:srgbClr val="FF0000"/>
                </a:solidFill>
              </a:rPr>
              <a:t>002, </a:t>
            </a:r>
            <a:r>
              <a:rPr lang="en-US" sz="1800" i="1" u="sng" dirty="0" smtClean="0">
                <a:solidFill>
                  <a:srgbClr val="FF0000"/>
                </a:solidFill>
              </a:rPr>
              <a:t>New Items #80, #</a:t>
            </a:r>
            <a:r>
              <a:rPr lang="en-US" sz="1800" i="1" u="sng" dirty="0">
                <a:solidFill>
                  <a:srgbClr val="FF0000"/>
                </a:solidFill>
              </a:rPr>
              <a:t>81</a:t>
            </a:r>
            <a:r>
              <a:rPr lang="en-US" sz="1800" i="1" u="sng" dirty="0" smtClean="0">
                <a:solidFill>
                  <a:srgbClr val="FF0000"/>
                </a:solidFill>
              </a:rPr>
              <a:t>, #82--TSIA </a:t>
            </a:r>
            <a:r>
              <a:rPr lang="en-US" sz="1800" i="1" u="sng" dirty="0">
                <a:solidFill>
                  <a:srgbClr val="FF0000"/>
                </a:solidFill>
              </a:rPr>
              <a:t>ABE Diagnostic Level </a:t>
            </a:r>
            <a:r>
              <a:rPr lang="en-US" sz="1800" i="1" u="sng" dirty="0" smtClean="0">
                <a:solidFill>
                  <a:srgbClr val="FF0000"/>
                </a:solidFill>
              </a:rPr>
              <a:t>Score </a:t>
            </a:r>
            <a:r>
              <a:rPr lang="en-US" sz="1800" i="1" u="sng" dirty="0">
                <a:solidFill>
                  <a:srgbClr val="FF0000"/>
                </a:solidFill>
              </a:rPr>
              <a:t>in math/reading/writing </a:t>
            </a:r>
            <a:r>
              <a:rPr lang="en-US" sz="1800" i="1" u="sng" dirty="0" smtClean="0">
                <a:solidFill>
                  <a:srgbClr val="FF0000"/>
                </a:solidFill>
              </a:rPr>
              <a:t>(report </a:t>
            </a:r>
            <a:r>
              <a:rPr lang="en-US" sz="1800" i="1" u="sng" dirty="0">
                <a:solidFill>
                  <a:srgbClr val="FF0000"/>
                </a:solidFill>
              </a:rPr>
              <a:t>0 for all students who did not take the ABE diagnostic portion of the TSI Assessment for initial placement purposes).  </a:t>
            </a:r>
            <a:endParaRPr lang="en-US" sz="1800" u="sng" dirty="0">
              <a:solidFill>
                <a:srgbClr val="FF0000"/>
              </a:solidFill>
            </a:endParaRPr>
          </a:p>
          <a:p>
            <a:pPr marL="0" indent="0">
              <a:buNone/>
            </a:pPr>
            <a:endParaRPr lang="en-US" u="sng" dirty="0" smtClean="0">
              <a:solidFill>
                <a:srgbClr val="FF0000"/>
              </a:solidFill>
            </a:endParaRPr>
          </a:p>
          <a:p>
            <a:pPr marL="0" indent="0">
              <a:buNone/>
            </a:pPr>
            <a:r>
              <a:rPr lang="en-US" u="sng" dirty="0" smtClean="0">
                <a:solidFill>
                  <a:srgbClr val="FF0000"/>
                </a:solidFill>
              </a:rPr>
              <a:t>0 </a:t>
            </a:r>
            <a:r>
              <a:rPr lang="en-US" u="sng" dirty="0">
                <a:solidFill>
                  <a:srgbClr val="FF0000"/>
                </a:solidFill>
              </a:rPr>
              <a:t>Not </a:t>
            </a:r>
            <a:r>
              <a:rPr lang="en-US" u="sng" dirty="0" smtClean="0">
                <a:solidFill>
                  <a:srgbClr val="FF0000"/>
                </a:solidFill>
              </a:rPr>
              <a:t>applicable  </a:t>
            </a:r>
          </a:p>
          <a:p>
            <a:pPr marL="0" indent="0">
              <a:buNone/>
            </a:pPr>
            <a:r>
              <a:rPr lang="en-US" u="sng" dirty="0" smtClean="0">
                <a:solidFill>
                  <a:srgbClr val="FF0000"/>
                </a:solidFill>
              </a:rPr>
              <a:t>1 Level One</a:t>
            </a:r>
          </a:p>
          <a:p>
            <a:pPr marL="0" indent="0">
              <a:buNone/>
            </a:pPr>
            <a:r>
              <a:rPr lang="en-US" u="sng" dirty="0" smtClean="0">
                <a:solidFill>
                  <a:srgbClr val="FF0000"/>
                </a:solidFill>
              </a:rPr>
              <a:t>2 Level Two</a:t>
            </a:r>
          </a:p>
          <a:p>
            <a:pPr marL="0" indent="0">
              <a:buNone/>
            </a:pPr>
            <a:r>
              <a:rPr lang="en-US" u="sng" dirty="0" smtClean="0">
                <a:solidFill>
                  <a:srgbClr val="FF0000"/>
                </a:solidFill>
              </a:rPr>
              <a:t>3 Level Three </a:t>
            </a:r>
          </a:p>
          <a:p>
            <a:pPr marL="0" indent="0">
              <a:buNone/>
            </a:pPr>
            <a:r>
              <a:rPr lang="en-US" u="sng" dirty="0" smtClean="0">
                <a:solidFill>
                  <a:srgbClr val="FF0000"/>
                </a:solidFill>
              </a:rPr>
              <a:t>4 Level Four</a:t>
            </a:r>
          </a:p>
          <a:p>
            <a:pPr marL="0" indent="0">
              <a:buNone/>
            </a:pPr>
            <a:r>
              <a:rPr lang="en-US" u="sng" dirty="0" smtClean="0">
                <a:solidFill>
                  <a:srgbClr val="FF0000"/>
                </a:solidFill>
              </a:rPr>
              <a:t>5 Level Five</a:t>
            </a:r>
          </a:p>
          <a:p>
            <a:pPr marL="0" indent="0">
              <a:buNone/>
            </a:pPr>
            <a:r>
              <a:rPr lang="en-US" u="sng" dirty="0" smtClean="0">
                <a:solidFill>
                  <a:srgbClr val="FF0000"/>
                </a:solidFill>
              </a:rPr>
              <a:t>6 Level Six</a:t>
            </a:r>
          </a:p>
          <a:p>
            <a:pPr marL="0" indent="0">
              <a:buNone/>
            </a:pPr>
            <a:endParaRPr lang="en-US" u="sng" dirty="0">
              <a:solidFill>
                <a:srgbClr val="FF0000"/>
              </a:solidFill>
            </a:endParaRPr>
          </a:p>
        </p:txBody>
      </p:sp>
      <p:sp>
        <p:nvSpPr>
          <p:cNvPr id="2" name="Footer Placeholder 1"/>
          <p:cNvSpPr>
            <a:spLocks noGrp="1"/>
          </p:cNvSpPr>
          <p:nvPr>
            <p:ph type="ftr" sz="quarter" idx="11"/>
          </p:nvPr>
        </p:nvSpPr>
        <p:spPr/>
        <p:txBody>
          <a:bodyPr/>
          <a:lstStyle/>
          <a:p>
            <a:r>
              <a:rPr lang="en-US" smtClean="0"/>
              <a:t>THECB 9-25-14</a:t>
            </a:r>
            <a:endParaRPr lang="en-US" dirty="0"/>
          </a:p>
        </p:txBody>
      </p:sp>
      <p:sp>
        <p:nvSpPr>
          <p:cNvPr id="3" name="Slide Number Placeholder 2"/>
          <p:cNvSpPr>
            <a:spLocks noGrp="1"/>
          </p:cNvSpPr>
          <p:nvPr>
            <p:ph type="sldNum" sz="quarter" idx="12"/>
          </p:nvPr>
        </p:nvSpPr>
        <p:spPr/>
        <p:txBody>
          <a:bodyPr/>
          <a:lstStyle/>
          <a:p>
            <a:fld id="{02586ECB-DC0D-4E8E-9148-EE5673427D2D}" type="slidenum">
              <a:rPr lang="en-US" smtClean="0">
                <a:solidFill>
                  <a:prstClr val="white"/>
                </a:solidFill>
              </a:rPr>
              <a:pPr/>
              <a:t>4</a:t>
            </a:fld>
            <a:endParaRPr lang="en-US" dirty="0">
              <a:solidFill>
                <a:prstClr val="white"/>
              </a:solidFill>
            </a:endParaRPr>
          </a:p>
        </p:txBody>
      </p:sp>
    </p:spTree>
    <p:extLst>
      <p:ext uri="{BB962C8B-B14F-4D97-AF65-F5344CB8AC3E}">
        <p14:creationId xmlns:p14="http://schemas.microsoft.com/office/powerpoint/2010/main" val="4143388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0810"/>
            <a:ext cx="8229600" cy="971915"/>
          </a:xfrm>
        </p:spPr>
        <p:txBody>
          <a:bodyPr/>
          <a:lstStyle/>
          <a:p>
            <a:r>
              <a:rPr lang="en-US" dirty="0"/>
              <a:t>TSIA Writing Scores </a:t>
            </a:r>
            <a:r>
              <a:rPr lang="en-US" dirty="0" smtClean="0"/>
              <a:t>(Clarification)</a:t>
            </a:r>
            <a:endParaRPr lang="en-US" dirty="0"/>
          </a:p>
        </p:txBody>
      </p:sp>
      <p:sp>
        <p:nvSpPr>
          <p:cNvPr id="5" name="Content Placeholder 4"/>
          <p:cNvSpPr>
            <a:spLocks noGrp="1"/>
          </p:cNvSpPr>
          <p:nvPr>
            <p:ph idx="1"/>
          </p:nvPr>
        </p:nvSpPr>
        <p:spPr>
          <a:xfrm>
            <a:off x="457200" y="1600204"/>
            <a:ext cx="8229600" cy="4756150"/>
          </a:xfrm>
        </p:spPr>
        <p:txBody>
          <a:bodyPr>
            <a:normAutofit fontScale="85000" lnSpcReduction="10000"/>
          </a:bodyPr>
          <a:lstStyle/>
          <a:p>
            <a:r>
              <a:rPr lang="en-US" dirty="0"/>
              <a:t>For the writing portion of the </a:t>
            </a:r>
            <a:r>
              <a:rPr lang="en-US" dirty="0" smtClean="0"/>
              <a:t>TSIA</a:t>
            </a:r>
          </a:p>
          <a:p>
            <a:pPr lvl="1">
              <a:lnSpc>
                <a:spcPct val="120000"/>
              </a:lnSpc>
              <a:spcAft>
                <a:spcPts val="600"/>
              </a:spcAft>
              <a:buFont typeface="Arial" panose="020B0604020202020204" pitchFamily="34" charset="0"/>
              <a:buChar char="•"/>
            </a:pPr>
            <a:r>
              <a:rPr lang="en-US" dirty="0" smtClean="0"/>
              <a:t>To </a:t>
            </a:r>
            <a:r>
              <a:rPr lang="en-US" dirty="0"/>
              <a:t>meet TSI, the student must make 1) a 5 on the essay or 2) a 4 on the essay AND a 363 or higher on the multiple </a:t>
            </a:r>
            <a:r>
              <a:rPr lang="en-US" dirty="0" smtClean="0"/>
              <a:t>choice</a:t>
            </a:r>
          </a:p>
          <a:p>
            <a:pPr>
              <a:lnSpc>
                <a:spcPct val="120000"/>
              </a:lnSpc>
              <a:spcAft>
                <a:spcPts val="600"/>
              </a:spcAft>
              <a:buFont typeface="Arial" panose="020B0604020202020204" pitchFamily="34" charset="0"/>
              <a:buChar char="•"/>
            </a:pPr>
            <a:r>
              <a:rPr lang="en-US" dirty="0" smtClean="0"/>
              <a:t>Students </a:t>
            </a:r>
            <a:r>
              <a:rPr lang="en-US" dirty="0"/>
              <a:t>can complete the multiple choice and essay portion of the TSIA writing test on separate </a:t>
            </a:r>
            <a:r>
              <a:rPr lang="en-US" dirty="0" smtClean="0"/>
              <a:t>days</a:t>
            </a:r>
          </a:p>
          <a:p>
            <a:pPr>
              <a:lnSpc>
                <a:spcPct val="120000"/>
              </a:lnSpc>
              <a:spcAft>
                <a:spcPts val="600"/>
              </a:spcAft>
              <a:buFont typeface="Arial" panose="020B0604020202020204" pitchFamily="34" charset="0"/>
              <a:buChar char="•"/>
            </a:pPr>
            <a:r>
              <a:rPr lang="en-US" dirty="0"/>
              <a:t>TSIA essay and multiple choice writing scores from different sittings can be used to meet </a:t>
            </a:r>
            <a:r>
              <a:rPr lang="en-US" dirty="0" smtClean="0"/>
              <a:t>TSI</a:t>
            </a:r>
          </a:p>
          <a:p>
            <a:pPr>
              <a:lnSpc>
                <a:spcPct val="120000"/>
              </a:lnSpc>
              <a:spcAft>
                <a:spcPts val="600"/>
              </a:spcAft>
              <a:buFont typeface="Arial" panose="020B0604020202020204" pitchFamily="34" charset="0"/>
              <a:buChar char="•"/>
            </a:pPr>
            <a:r>
              <a:rPr lang="en-US" dirty="0"/>
              <a:t>Institutions should report the scores used at the time of placement when the student initially entered the institution before any instruction. If scores from different sittings were used for placement, then these scores should be reported</a:t>
            </a:r>
            <a:r>
              <a:rPr lang="en-US" dirty="0" smtClean="0"/>
              <a:t>.</a:t>
            </a:r>
          </a:p>
          <a:p>
            <a:pPr>
              <a:lnSpc>
                <a:spcPct val="120000"/>
              </a:lnSpc>
              <a:spcAft>
                <a:spcPts val="600"/>
              </a:spcAft>
            </a:pPr>
            <a:r>
              <a:rPr lang="en-US" dirty="0"/>
              <a:t>TSIA essay and multiple choice writing scores from different sittings can be used to meet TSI from the point that the TSIA was first </a:t>
            </a:r>
            <a:r>
              <a:rPr lang="en-US" dirty="0" smtClean="0"/>
              <a:t>implemented. TSIA </a:t>
            </a:r>
            <a:r>
              <a:rPr lang="en-US" dirty="0"/>
              <a:t>writing scores may </a:t>
            </a:r>
            <a:r>
              <a:rPr lang="en-US" u="sng" dirty="0"/>
              <a:t>not</a:t>
            </a:r>
            <a:r>
              <a:rPr lang="en-US" dirty="0"/>
              <a:t> be combined with scores from earlier assessments to meet TSI.</a:t>
            </a:r>
            <a:endParaRPr lang="en-US" dirty="0" smtClean="0"/>
          </a:p>
        </p:txBody>
      </p:sp>
      <p:sp>
        <p:nvSpPr>
          <p:cNvPr id="2" name="Footer Placeholder 1"/>
          <p:cNvSpPr>
            <a:spLocks noGrp="1"/>
          </p:cNvSpPr>
          <p:nvPr>
            <p:ph type="ftr" sz="quarter" idx="11"/>
          </p:nvPr>
        </p:nvSpPr>
        <p:spPr/>
        <p:txBody>
          <a:bodyPr/>
          <a:lstStyle/>
          <a:p>
            <a:r>
              <a:rPr lang="en-US" smtClean="0"/>
              <a:t>THECB 9-25-14</a:t>
            </a:r>
            <a:endParaRPr lang="en-US" dirty="0"/>
          </a:p>
        </p:txBody>
      </p:sp>
      <p:sp>
        <p:nvSpPr>
          <p:cNvPr id="3" name="Slide Number Placeholder 2"/>
          <p:cNvSpPr>
            <a:spLocks noGrp="1"/>
          </p:cNvSpPr>
          <p:nvPr>
            <p:ph type="sldNum" sz="quarter" idx="12"/>
          </p:nvPr>
        </p:nvSpPr>
        <p:spPr/>
        <p:txBody>
          <a:bodyPr/>
          <a:lstStyle/>
          <a:p>
            <a:fld id="{02586ECB-DC0D-4E8E-9148-EE5673427D2D}" type="slidenum">
              <a:rPr lang="en-US" smtClean="0">
                <a:solidFill>
                  <a:prstClr val="white"/>
                </a:solidFill>
              </a:rPr>
              <a:pPr/>
              <a:t>5</a:t>
            </a:fld>
            <a:endParaRPr lang="en-US" dirty="0">
              <a:solidFill>
                <a:prstClr val="white"/>
              </a:solidFill>
            </a:endParaRPr>
          </a:p>
        </p:txBody>
      </p:sp>
    </p:spTree>
    <p:extLst>
      <p:ext uri="{BB962C8B-B14F-4D97-AF65-F5344CB8AC3E}">
        <p14:creationId xmlns:p14="http://schemas.microsoft.com/office/powerpoint/2010/main" val="1902092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0810"/>
            <a:ext cx="8229600" cy="971915"/>
          </a:xfrm>
        </p:spPr>
        <p:txBody>
          <a:bodyPr/>
          <a:lstStyle/>
          <a:p>
            <a:r>
              <a:rPr lang="en-US" dirty="0" smtClean="0"/>
              <a:t>Reporting Interventions on </a:t>
            </a:r>
            <a:r>
              <a:rPr lang="en-US" dirty="0"/>
              <a:t>the CBM002</a:t>
            </a:r>
            <a:br>
              <a:rPr lang="en-US" dirty="0"/>
            </a:br>
            <a:r>
              <a:rPr lang="en-US" dirty="0"/>
              <a:t>(Clarification)</a:t>
            </a:r>
          </a:p>
        </p:txBody>
      </p:sp>
      <p:sp>
        <p:nvSpPr>
          <p:cNvPr id="5" name="Content Placeholder 4"/>
          <p:cNvSpPr>
            <a:spLocks noGrp="1"/>
          </p:cNvSpPr>
          <p:nvPr>
            <p:ph idx="1"/>
          </p:nvPr>
        </p:nvSpPr>
        <p:spPr>
          <a:xfrm>
            <a:off x="457200" y="1600204"/>
            <a:ext cx="8229600" cy="4756150"/>
          </a:xfrm>
        </p:spPr>
        <p:txBody>
          <a:bodyPr>
            <a:normAutofit/>
          </a:bodyPr>
          <a:lstStyle/>
          <a:p>
            <a:pPr marL="0" indent="0">
              <a:buNone/>
            </a:pPr>
            <a:r>
              <a:rPr lang="en-US" i="1" dirty="0" smtClean="0"/>
              <a:t>CBM002, Item </a:t>
            </a:r>
            <a:r>
              <a:rPr lang="en-US" i="1" dirty="0"/>
              <a:t>#23 Participation in Alternative/Non-course-based Method for Developmental </a:t>
            </a:r>
            <a:r>
              <a:rPr lang="en-US" i="1" dirty="0" smtClean="0"/>
              <a:t>Education Math </a:t>
            </a:r>
            <a:r>
              <a:rPr lang="en-US" i="1" dirty="0"/>
              <a:t>this Reporting Period. </a:t>
            </a:r>
            <a:endParaRPr lang="en-US" i="1" dirty="0" smtClean="0"/>
          </a:p>
          <a:p>
            <a:r>
              <a:rPr lang="en-US" dirty="0" smtClean="0"/>
              <a:t>0 </a:t>
            </a:r>
            <a:r>
              <a:rPr lang="en-US" dirty="0"/>
              <a:t>Not applicable (did not participate</a:t>
            </a:r>
            <a:r>
              <a:rPr lang="en-US" dirty="0" smtClean="0"/>
              <a:t>)</a:t>
            </a:r>
            <a:endParaRPr lang="en-US" dirty="0"/>
          </a:p>
          <a:p>
            <a:r>
              <a:rPr lang="en-US" dirty="0"/>
              <a:t>1 Yes, participated and satisfied TSI obligation for math in the semester </a:t>
            </a:r>
            <a:r>
              <a:rPr lang="en-US" dirty="0" smtClean="0"/>
              <a:t>being reported</a:t>
            </a:r>
            <a:endParaRPr lang="en-US" dirty="0"/>
          </a:p>
          <a:p>
            <a:r>
              <a:rPr lang="en-US" dirty="0"/>
              <a:t>2 Yes, participated but did not satisfy TSI obligation for math in the </a:t>
            </a:r>
            <a:r>
              <a:rPr lang="en-US" dirty="0" smtClean="0"/>
              <a:t>semester being reported</a:t>
            </a:r>
          </a:p>
          <a:p>
            <a:endParaRPr lang="en-US" dirty="0"/>
          </a:p>
          <a:p>
            <a:endParaRPr lang="en-US" dirty="0" smtClean="0"/>
          </a:p>
        </p:txBody>
      </p:sp>
      <p:sp>
        <p:nvSpPr>
          <p:cNvPr id="2" name="Footer Placeholder 1"/>
          <p:cNvSpPr>
            <a:spLocks noGrp="1"/>
          </p:cNvSpPr>
          <p:nvPr>
            <p:ph type="ftr" sz="quarter" idx="11"/>
          </p:nvPr>
        </p:nvSpPr>
        <p:spPr/>
        <p:txBody>
          <a:bodyPr/>
          <a:lstStyle/>
          <a:p>
            <a:r>
              <a:rPr lang="en-US" dirty="0" smtClean="0"/>
              <a:t>THECB 9-25-14</a:t>
            </a:r>
            <a:endParaRPr lang="en-US" dirty="0"/>
          </a:p>
        </p:txBody>
      </p:sp>
      <p:sp>
        <p:nvSpPr>
          <p:cNvPr id="3" name="Slide Number Placeholder 2"/>
          <p:cNvSpPr>
            <a:spLocks noGrp="1"/>
          </p:cNvSpPr>
          <p:nvPr>
            <p:ph type="sldNum" sz="quarter" idx="12"/>
          </p:nvPr>
        </p:nvSpPr>
        <p:spPr/>
        <p:txBody>
          <a:bodyPr/>
          <a:lstStyle/>
          <a:p>
            <a:fld id="{02586ECB-DC0D-4E8E-9148-EE5673427D2D}" type="slidenum">
              <a:rPr lang="en-US" smtClean="0">
                <a:solidFill>
                  <a:prstClr val="white"/>
                </a:solidFill>
              </a:rPr>
              <a:pPr/>
              <a:t>6</a:t>
            </a:fld>
            <a:endParaRPr lang="en-US" dirty="0">
              <a:solidFill>
                <a:prstClr val="white"/>
              </a:solidFill>
            </a:endParaRPr>
          </a:p>
        </p:txBody>
      </p:sp>
      <p:sp>
        <p:nvSpPr>
          <p:cNvPr id="6" name="TextBox 5"/>
          <p:cNvSpPr txBox="1"/>
          <p:nvPr/>
        </p:nvSpPr>
        <p:spPr>
          <a:xfrm>
            <a:off x="1332594" y="4419211"/>
            <a:ext cx="6148069" cy="1200329"/>
          </a:xfrm>
          <a:prstGeom prst="rect">
            <a:avLst/>
          </a:prstGeom>
          <a:solidFill>
            <a:schemeClr val="accent5">
              <a:lumMod val="40000"/>
              <a:lumOff val="60000"/>
            </a:schemeClr>
          </a:solidFill>
          <a:ln>
            <a:solidFill>
              <a:schemeClr val="tx1"/>
            </a:solidFill>
          </a:ln>
        </p:spPr>
        <p:txBody>
          <a:bodyPr wrap="square" rtlCol="0">
            <a:spAutoFit/>
          </a:bodyPr>
          <a:lstStyle/>
          <a:p>
            <a:pPr marL="285750" indent="-285750">
              <a:buFont typeface="Arial" panose="020B0604020202020204" pitchFamily="34" charset="0"/>
              <a:buChar char="•"/>
            </a:pPr>
            <a:r>
              <a:rPr lang="en-US" dirty="0"/>
              <a:t>Institutions </a:t>
            </a:r>
            <a:r>
              <a:rPr lang="en-US" u="sng" dirty="0"/>
              <a:t>may</a:t>
            </a:r>
            <a:r>
              <a:rPr lang="en-US" dirty="0"/>
              <a:t> report interventions that they also reported on the CBM00S</a:t>
            </a:r>
          </a:p>
          <a:p>
            <a:pPr marL="285750" indent="-285750">
              <a:buFont typeface="Arial" panose="020B0604020202020204" pitchFamily="34" charset="0"/>
              <a:buChar char="•"/>
            </a:pPr>
            <a:r>
              <a:rPr lang="en-US" dirty="0"/>
              <a:t>Institutions are only </a:t>
            </a:r>
            <a:r>
              <a:rPr lang="en-US" u="sng" dirty="0"/>
              <a:t>required</a:t>
            </a:r>
            <a:r>
              <a:rPr lang="en-US" dirty="0"/>
              <a:t> to report interventions that are NOT reported on the CBM00S</a:t>
            </a:r>
          </a:p>
        </p:txBody>
      </p:sp>
    </p:spTree>
    <p:extLst>
      <p:ext uri="{BB962C8B-B14F-4D97-AF65-F5344CB8AC3E}">
        <p14:creationId xmlns:p14="http://schemas.microsoft.com/office/powerpoint/2010/main" val="462603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0810"/>
            <a:ext cx="8229600" cy="971915"/>
          </a:xfrm>
        </p:spPr>
        <p:txBody>
          <a:bodyPr>
            <a:normAutofit/>
          </a:bodyPr>
          <a:lstStyle/>
          <a:p>
            <a:r>
              <a:rPr lang="en-US" dirty="0" smtClean="0"/>
              <a:t>Reporting Interventions Completed Prior To Census Date on </a:t>
            </a:r>
            <a:r>
              <a:rPr lang="en-US" dirty="0"/>
              <a:t>the </a:t>
            </a:r>
            <a:r>
              <a:rPr lang="en-US" dirty="0" smtClean="0"/>
              <a:t>CBM002 (Clarification</a:t>
            </a:r>
            <a:r>
              <a:rPr lang="en-US" dirty="0"/>
              <a:t>)</a:t>
            </a:r>
          </a:p>
        </p:txBody>
      </p:sp>
      <p:sp>
        <p:nvSpPr>
          <p:cNvPr id="5" name="Content Placeholder 4"/>
          <p:cNvSpPr>
            <a:spLocks noGrp="1"/>
          </p:cNvSpPr>
          <p:nvPr>
            <p:ph idx="1"/>
          </p:nvPr>
        </p:nvSpPr>
        <p:spPr>
          <a:xfrm>
            <a:off x="457200" y="1600204"/>
            <a:ext cx="8229600" cy="4756150"/>
          </a:xfrm>
        </p:spPr>
        <p:txBody>
          <a:bodyPr>
            <a:normAutofit/>
          </a:bodyPr>
          <a:lstStyle/>
          <a:p>
            <a:pPr marL="0" indent="0">
              <a:buNone/>
            </a:pPr>
            <a:r>
              <a:rPr lang="en-US" dirty="0" smtClean="0"/>
              <a:t>When institutions provide FTIC students with developmental education interventions that are completed </a:t>
            </a:r>
            <a:r>
              <a:rPr lang="en-US" u="sng" dirty="0" smtClean="0"/>
              <a:t>prior to</a:t>
            </a:r>
            <a:r>
              <a:rPr lang="en-US" dirty="0" smtClean="0"/>
              <a:t> the census date…</a:t>
            </a:r>
            <a:endParaRPr lang="en-US" dirty="0"/>
          </a:p>
          <a:p>
            <a:r>
              <a:rPr lang="en-US" dirty="0" smtClean="0"/>
              <a:t>Students should be </a:t>
            </a:r>
            <a:r>
              <a:rPr lang="en-US" dirty="0"/>
              <a:t>reported not satisfied as of census </a:t>
            </a:r>
            <a:r>
              <a:rPr lang="en-US" dirty="0" smtClean="0"/>
              <a:t>date</a:t>
            </a:r>
          </a:p>
          <a:p>
            <a:pPr lvl="1"/>
            <a:r>
              <a:rPr lang="en-US" dirty="0" smtClean="0"/>
              <a:t>0 on the CBMO02 Item #20/#40/#60</a:t>
            </a:r>
          </a:p>
          <a:p>
            <a:r>
              <a:rPr lang="en-US" dirty="0" smtClean="0"/>
              <a:t>Students should be reported as having met at the institution during the semester</a:t>
            </a:r>
          </a:p>
          <a:p>
            <a:pPr lvl="1"/>
            <a:r>
              <a:rPr lang="en-US" dirty="0" smtClean="0"/>
              <a:t>1 or 3 on </a:t>
            </a:r>
            <a:r>
              <a:rPr lang="en-US" dirty="0"/>
              <a:t>CBMO02 Item </a:t>
            </a:r>
            <a:r>
              <a:rPr lang="en-US" dirty="0" smtClean="0"/>
              <a:t>#24 or a 1 on Item #44 or #64</a:t>
            </a:r>
          </a:p>
          <a:p>
            <a:endParaRPr lang="en-US" dirty="0"/>
          </a:p>
          <a:p>
            <a:endParaRPr lang="en-US" dirty="0" smtClean="0"/>
          </a:p>
        </p:txBody>
      </p:sp>
      <p:sp>
        <p:nvSpPr>
          <p:cNvPr id="2" name="Footer Placeholder 1"/>
          <p:cNvSpPr>
            <a:spLocks noGrp="1"/>
          </p:cNvSpPr>
          <p:nvPr>
            <p:ph type="ftr" sz="quarter" idx="11"/>
          </p:nvPr>
        </p:nvSpPr>
        <p:spPr/>
        <p:txBody>
          <a:bodyPr/>
          <a:lstStyle/>
          <a:p>
            <a:r>
              <a:rPr lang="en-US" smtClean="0"/>
              <a:t>THECB 9-25-14</a:t>
            </a:r>
            <a:endParaRPr lang="en-US" dirty="0"/>
          </a:p>
        </p:txBody>
      </p:sp>
      <p:sp>
        <p:nvSpPr>
          <p:cNvPr id="3" name="Slide Number Placeholder 2"/>
          <p:cNvSpPr>
            <a:spLocks noGrp="1"/>
          </p:cNvSpPr>
          <p:nvPr>
            <p:ph type="sldNum" sz="quarter" idx="12"/>
          </p:nvPr>
        </p:nvSpPr>
        <p:spPr/>
        <p:txBody>
          <a:bodyPr/>
          <a:lstStyle/>
          <a:p>
            <a:fld id="{02586ECB-DC0D-4E8E-9148-EE5673427D2D}" type="slidenum">
              <a:rPr lang="en-US" smtClean="0">
                <a:solidFill>
                  <a:prstClr val="white"/>
                </a:solidFill>
              </a:rPr>
              <a:pPr/>
              <a:t>7</a:t>
            </a:fld>
            <a:endParaRPr lang="en-US" dirty="0">
              <a:solidFill>
                <a:prstClr val="white"/>
              </a:solidFill>
            </a:endParaRPr>
          </a:p>
        </p:txBody>
      </p:sp>
    </p:spTree>
    <p:extLst>
      <p:ext uri="{BB962C8B-B14F-4D97-AF65-F5344CB8AC3E}">
        <p14:creationId xmlns:p14="http://schemas.microsoft.com/office/powerpoint/2010/main" val="2097706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New rules approved related to math </a:t>
            </a:r>
            <a:r>
              <a:rPr lang="en-US" dirty="0" smtClean="0"/>
              <a:t>readiness</a:t>
            </a:r>
            <a:endParaRPr lang="en-US" dirty="0"/>
          </a:p>
        </p:txBody>
      </p:sp>
      <p:sp>
        <p:nvSpPr>
          <p:cNvPr id="3" name="Content Placeholder 2"/>
          <p:cNvSpPr>
            <a:spLocks noGrp="1"/>
          </p:cNvSpPr>
          <p:nvPr>
            <p:ph idx="1"/>
          </p:nvPr>
        </p:nvSpPr>
        <p:spPr/>
        <p:txBody>
          <a:bodyPr>
            <a:normAutofit/>
          </a:bodyPr>
          <a:lstStyle/>
          <a:p>
            <a:pPr marL="0" indent="0">
              <a:buNone/>
            </a:pPr>
            <a:r>
              <a:rPr lang="en-US" dirty="0"/>
              <a:t>§4.59 Determination of Readiness to Perform Entry-Level Freshman Coursework</a:t>
            </a:r>
          </a:p>
          <a:p>
            <a:pPr marL="0" indent="0">
              <a:buNone/>
            </a:pPr>
            <a:r>
              <a:rPr lang="en-US" dirty="0"/>
              <a:t>(a) – (c) No Change</a:t>
            </a:r>
          </a:p>
          <a:p>
            <a:pPr marL="0" indent="0">
              <a:buNone/>
            </a:pPr>
            <a:r>
              <a:rPr lang="en-US" dirty="0"/>
              <a:t>(d) An institution shall, as soon as practicable and feasible, indicate a student's</a:t>
            </a:r>
          </a:p>
          <a:p>
            <a:pPr marL="0" indent="0">
              <a:buNone/>
            </a:pPr>
            <a:r>
              <a:rPr lang="en-US" dirty="0"/>
              <a:t>readiness in reading, mathematics, and writing on the transcript of each student.</a:t>
            </a:r>
          </a:p>
          <a:p>
            <a:pPr marL="0" indent="0">
              <a:buNone/>
            </a:pPr>
            <a:r>
              <a:rPr lang="en-US" u="sng" dirty="0" smtClean="0"/>
              <a:t>(</a:t>
            </a:r>
            <a:r>
              <a:rPr lang="en-US" u="sng" dirty="0"/>
              <a:t>1) Student readiness in mathematics is indicated as either:</a:t>
            </a:r>
          </a:p>
          <a:p>
            <a:pPr marL="0" indent="0">
              <a:buNone/>
            </a:pPr>
            <a:r>
              <a:rPr lang="en-US" u="sng" dirty="0" smtClean="0"/>
              <a:t>(</a:t>
            </a:r>
            <a:r>
              <a:rPr lang="en-US" u="sng" dirty="0"/>
              <a:t>A) ready for any entry-level freshman mathematics coursework, or</a:t>
            </a:r>
          </a:p>
          <a:p>
            <a:pPr marL="0" indent="0">
              <a:buNone/>
            </a:pPr>
            <a:r>
              <a:rPr lang="en-US" u="sng" dirty="0" smtClean="0"/>
              <a:t>(</a:t>
            </a:r>
            <a:r>
              <a:rPr lang="en-US" u="sng" dirty="0"/>
              <a:t>B) ready only for non-Algebra intensive courses, including MATH </a:t>
            </a:r>
            <a:r>
              <a:rPr lang="en-US" u="sng" dirty="0" smtClean="0"/>
              <a:t>1332/1342/1442 </a:t>
            </a:r>
            <a:r>
              <a:rPr lang="en-US" u="sng" dirty="0"/>
              <a:t>(</a:t>
            </a:r>
            <a:r>
              <a:rPr lang="en-US" u="sng" dirty="0" smtClean="0"/>
              <a:t>or their </a:t>
            </a:r>
            <a:r>
              <a:rPr lang="en-US" u="sng" dirty="0"/>
              <a:t>local </a:t>
            </a:r>
            <a:r>
              <a:rPr lang="en-US" u="sng" dirty="0" smtClean="0"/>
              <a:t>equivalent)</a:t>
            </a:r>
            <a:endParaRPr lang="en-US" u="sng" dirty="0"/>
          </a:p>
        </p:txBody>
      </p:sp>
      <p:sp>
        <p:nvSpPr>
          <p:cNvPr id="4" name="Footer Placeholder 3"/>
          <p:cNvSpPr>
            <a:spLocks noGrp="1"/>
          </p:cNvSpPr>
          <p:nvPr>
            <p:ph type="ftr" sz="quarter" idx="11"/>
          </p:nvPr>
        </p:nvSpPr>
        <p:spPr/>
        <p:txBody>
          <a:bodyPr/>
          <a:lstStyle/>
          <a:p>
            <a:r>
              <a:rPr lang="en-US" smtClean="0"/>
              <a:t>THECB 9-25-14</a:t>
            </a:r>
            <a:endParaRPr lang="en-US" dirty="0"/>
          </a:p>
        </p:txBody>
      </p:sp>
      <p:sp>
        <p:nvSpPr>
          <p:cNvPr id="5" name="Slide Number Placeholder 4"/>
          <p:cNvSpPr>
            <a:spLocks noGrp="1"/>
          </p:cNvSpPr>
          <p:nvPr>
            <p:ph type="sldNum" sz="quarter" idx="12"/>
          </p:nvPr>
        </p:nvSpPr>
        <p:spPr/>
        <p:txBody>
          <a:bodyPr/>
          <a:lstStyle/>
          <a:p>
            <a:fld id="{02586ECB-DC0D-4E8E-9148-EE5673427D2D}" type="slidenum">
              <a:rPr lang="en-US" smtClean="0">
                <a:solidFill>
                  <a:prstClr val="white"/>
                </a:solidFill>
              </a:rPr>
              <a:pPr/>
              <a:t>8</a:t>
            </a:fld>
            <a:endParaRPr lang="en-US" dirty="0">
              <a:solidFill>
                <a:prstClr val="white"/>
              </a:solidFill>
            </a:endParaRPr>
          </a:p>
        </p:txBody>
      </p:sp>
    </p:spTree>
    <p:extLst>
      <p:ext uri="{BB962C8B-B14F-4D97-AF65-F5344CB8AC3E}">
        <p14:creationId xmlns:p14="http://schemas.microsoft.com/office/powerpoint/2010/main" val="3514994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New rules approved related to math readiness</a:t>
            </a:r>
            <a:br>
              <a:rPr lang="en-US" dirty="0"/>
            </a:br>
            <a:r>
              <a:rPr lang="en-US" dirty="0" smtClean="0"/>
              <a:t>(Cont.)</a:t>
            </a:r>
            <a:endParaRPr lang="en-US" dirty="0"/>
          </a:p>
        </p:txBody>
      </p:sp>
      <p:sp>
        <p:nvSpPr>
          <p:cNvPr id="3" name="Content Placeholder 2"/>
          <p:cNvSpPr>
            <a:spLocks noGrp="1"/>
          </p:cNvSpPr>
          <p:nvPr>
            <p:ph idx="1"/>
          </p:nvPr>
        </p:nvSpPr>
        <p:spPr/>
        <p:txBody>
          <a:bodyPr>
            <a:normAutofit/>
          </a:bodyPr>
          <a:lstStyle/>
          <a:p>
            <a:pPr marL="0" indent="0">
              <a:buNone/>
            </a:pPr>
            <a:r>
              <a:rPr lang="en-US" dirty="0"/>
              <a:t>§4.58 Advisement and Plan for Academic Success</a:t>
            </a:r>
          </a:p>
          <a:p>
            <a:pPr marL="0" indent="0">
              <a:buNone/>
            </a:pPr>
            <a:r>
              <a:rPr lang="en-US" dirty="0"/>
              <a:t>(a) – (c) No Change</a:t>
            </a:r>
          </a:p>
          <a:p>
            <a:pPr marL="0" indent="0">
              <a:buNone/>
            </a:pPr>
            <a:r>
              <a:rPr lang="en-US" dirty="0"/>
              <a:t>(d) </a:t>
            </a:r>
            <a:r>
              <a:rPr lang="en-US" u="sng" dirty="0"/>
              <a:t>Students enrolled in a mathematics pathway model (e.g., New Mathways </a:t>
            </a:r>
            <a:r>
              <a:rPr lang="en-US" u="sng" dirty="0" smtClean="0"/>
              <a:t>Project, modular/Emporium </a:t>
            </a:r>
            <a:r>
              <a:rPr lang="en-US" u="sng" dirty="0"/>
              <a:t>models, etc.) must be clearly informed of the consequences </a:t>
            </a:r>
            <a:r>
              <a:rPr lang="en-US" u="sng" dirty="0" smtClean="0"/>
              <a:t>of successful </a:t>
            </a:r>
            <a:r>
              <a:rPr lang="en-US" u="sng" dirty="0"/>
              <a:t>completion of this model which will result in meeting the mathematics </a:t>
            </a:r>
            <a:r>
              <a:rPr lang="en-US" u="sng" dirty="0" smtClean="0"/>
              <a:t>college readiness </a:t>
            </a:r>
            <a:r>
              <a:rPr lang="en-US" u="sng" dirty="0"/>
              <a:t>standard only for specific college credit courses and that changing </a:t>
            </a:r>
            <a:r>
              <a:rPr lang="en-US" u="sng" dirty="0" smtClean="0"/>
              <a:t>degree plans </a:t>
            </a:r>
            <a:r>
              <a:rPr lang="en-US" u="sng" dirty="0"/>
              <a:t>may require additional developmental </a:t>
            </a:r>
            <a:r>
              <a:rPr lang="en-US" u="sng" dirty="0" smtClean="0"/>
              <a:t>education coursework/interventions</a:t>
            </a:r>
            <a:r>
              <a:rPr lang="en-US" u="sng" dirty="0"/>
              <a:t>.</a:t>
            </a:r>
          </a:p>
        </p:txBody>
      </p:sp>
      <p:sp>
        <p:nvSpPr>
          <p:cNvPr id="4" name="Footer Placeholder 3"/>
          <p:cNvSpPr>
            <a:spLocks noGrp="1"/>
          </p:cNvSpPr>
          <p:nvPr>
            <p:ph type="ftr" sz="quarter" idx="11"/>
          </p:nvPr>
        </p:nvSpPr>
        <p:spPr/>
        <p:txBody>
          <a:bodyPr/>
          <a:lstStyle/>
          <a:p>
            <a:r>
              <a:rPr lang="en-US" smtClean="0"/>
              <a:t>THECB 9-25-14</a:t>
            </a:r>
            <a:endParaRPr lang="en-US" dirty="0"/>
          </a:p>
        </p:txBody>
      </p:sp>
      <p:sp>
        <p:nvSpPr>
          <p:cNvPr id="5" name="Slide Number Placeholder 4"/>
          <p:cNvSpPr>
            <a:spLocks noGrp="1"/>
          </p:cNvSpPr>
          <p:nvPr>
            <p:ph type="sldNum" sz="quarter" idx="12"/>
          </p:nvPr>
        </p:nvSpPr>
        <p:spPr/>
        <p:txBody>
          <a:bodyPr/>
          <a:lstStyle/>
          <a:p>
            <a:fld id="{02586ECB-DC0D-4E8E-9148-EE5673427D2D}" type="slidenum">
              <a:rPr lang="en-US" smtClean="0">
                <a:solidFill>
                  <a:prstClr val="white"/>
                </a:solidFill>
              </a:rPr>
              <a:pPr/>
              <a:t>9</a:t>
            </a:fld>
            <a:endParaRPr lang="en-US" dirty="0">
              <a:solidFill>
                <a:prstClr val="white"/>
              </a:solidFill>
            </a:endParaRPr>
          </a:p>
        </p:txBody>
      </p:sp>
    </p:spTree>
    <p:extLst>
      <p:ext uri="{BB962C8B-B14F-4D97-AF65-F5344CB8AC3E}">
        <p14:creationId xmlns:p14="http://schemas.microsoft.com/office/powerpoint/2010/main" val="2218773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THECB colors">
      <a:dk1>
        <a:sysClr val="windowText" lastClr="000000"/>
      </a:dk1>
      <a:lt1>
        <a:sysClr val="window" lastClr="FFFFFF"/>
      </a:lt1>
      <a:dk2>
        <a:srgbClr val="0070B7"/>
      </a:dk2>
      <a:lt2>
        <a:srgbClr val="CADCE9"/>
      </a:lt2>
      <a:accent1>
        <a:srgbClr val="0070B7"/>
      </a:accent1>
      <a:accent2>
        <a:srgbClr val="007E69"/>
      </a:accent2>
      <a:accent3>
        <a:srgbClr val="CD9E10"/>
      </a:accent3>
      <a:accent4>
        <a:srgbClr val="7D4D9A"/>
      </a:accent4>
      <a:accent5>
        <a:srgbClr val="73BAAC"/>
      </a:accent5>
      <a:accent6>
        <a:srgbClr val="848C8B"/>
      </a:accent6>
      <a:hlink>
        <a:srgbClr val="147C6A"/>
      </a:hlink>
      <a:folHlink>
        <a:srgbClr val="147D6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HECB colors">
    <a:dk1>
      <a:sysClr val="windowText" lastClr="000000"/>
    </a:dk1>
    <a:lt1>
      <a:sysClr val="window" lastClr="FFFFFF"/>
    </a:lt1>
    <a:dk2>
      <a:srgbClr val="0070B7"/>
    </a:dk2>
    <a:lt2>
      <a:srgbClr val="CADCE9"/>
    </a:lt2>
    <a:accent1>
      <a:srgbClr val="0070B7"/>
    </a:accent1>
    <a:accent2>
      <a:srgbClr val="007E69"/>
    </a:accent2>
    <a:accent3>
      <a:srgbClr val="CD9E10"/>
    </a:accent3>
    <a:accent4>
      <a:srgbClr val="7D4D9A"/>
    </a:accent4>
    <a:accent5>
      <a:srgbClr val="73BAAC"/>
    </a:accent5>
    <a:accent6>
      <a:srgbClr val="848C8B"/>
    </a:accent6>
    <a:hlink>
      <a:srgbClr val="147C6A"/>
    </a:hlink>
    <a:folHlink>
      <a:srgbClr val="147D6A"/>
    </a:folHlink>
  </a:clrScheme>
</a:themeOverride>
</file>

<file path=docProps/app.xml><?xml version="1.0" encoding="utf-8"?>
<Properties xmlns="http://schemas.openxmlformats.org/officeDocument/2006/extended-properties" xmlns:vt="http://schemas.openxmlformats.org/officeDocument/2006/docPropsVTypes">
  <TotalTime>1815</TotalTime>
  <Words>2959</Words>
  <Application>Microsoft Office PowerPoint</Application>
  <PresentationFormat>On-screen Show (4:3)</PresentationFormat>
  <Paragraphs>347</Paragraphs>
  <Slides>33</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3_Office Theme</vt:lpstr>
      <vt:lpstr>CBM002 and CBM00S Manual Changes for Fall 2014</vt:lpstr>
      <vt:lpstr>Agenda</vt:lpstr>
      <vt:lpstr>Expected TimeLine for Institutions</vt:lpstr>
      <vt:lpstr>TSI Assessment ABE Diagnostic Levels</vt:lpstr>
      <vt:lpstr>TSIA Writing Scores (Clarification)</vt:lpstr>
      <vt:lpstr>Reporting Interventions on the CBM002 (Clarification)</vt:lpstr>
      <vt:lpstr>Reporting Interventions Completed Prior To Census Date on the CBM002 (Clarification)</vt:lpstr>
      <vt:lpstr>New rules approved related to math readiness</vt:lpstr>
      <vt:lpstr>New rules approved related to math readiness (Cont.)</vt:lpstr>
      <vt:lpstr>New rules approved related to math readiness (Cont.)</vt:lpstr>
      <vt:lpstr>Reporting math readiness</vt:lpstr>
      <vt:lpstr>Reporting math readiness</vt:lpstr>
      <vt:lpstr>Reporting math readiness</vt:lpstr>
      <vt:lpstr>Reporting math readiness</vt:lpstr>
      <vt:lpstr>Reporting math readiness</vt:lpstr>
      <vt:lpstr>New Rules for College Prep Courses</vt:lpstr>
      <vt:lpstr>New Rules for College Prep Courses (cont.)</vt:lpstr>
      <vt:lpstr>Reporting Waivers for College Prep Courses</vt:lpstr>
      <vt:lpstr>Reporting Waivers for College Prep Courses</vt:lpstr>
      <vt:lpstr>Reporting Waivers for College Prep Courses</vt:lpstr>
      <vt:lpstr>Reporting Waivers for College Prep Courses</vt:lpstr>
      <vt:lpstr>Developmental Education Type</vt:lpstr>
      <vt:lpstr>Developmental Education Type</vt:lpstr>
      <vt:lpstr>Developmental Education Type</vt:lpstr>
      <vt:lpstr>Developmental Education Type</vt:lpstr>
      <vt:lpstr>Developmental Education Type</vt:lpstr>
      <vt:lpstr>TSI and Students in Level One Cert Programs</vt:lpstr>
      <vt:lpstr>Holistic Advising</vt:lpstr>
      <vt:lpstr>ESOL Waiver</vt:lpstr>
      <vt:lpstr>Reporting TSI Assessment (TSIA)</vt:lpstr>
      <vt:lpstr>OTHER REPORTING ISSUES</vt:lpstr>
      <vt:lpstr>PowerPoint Presentation</vt:lpstr>
      <vt:lpstr>Contact</vt:lpstr>
    </vt:vector>
  </TitlesOfParts>
  <Company>THECB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CBM002 and CBM00S Manual Changes for Fall 2014 Webinar Presentation</dc:title>
  <dc:subject>CBM Reporting</dc:subject>
  <dc:creator>Planning and Accountability</dc:creator>
  <cp:keywords>CBM002, CBM00S, CBM reporting</cp:keywords>
  <cp:lastModifiedBy>Cossairt, Jana</cp:lastModifiedBy>
  <cp:revision>125</cp:revision>
  <cp:lastPrinted>2014-09-24T18:22:07Z</cp:lastPrinted>
  <dcterms:created xsi:type="dcterms:W3CDTF">2014-07-14T21:12:15Z</dcterms:created>
  <dcterms:modified xsi:type="dcterms:W3CDTF">2014-09-24T21:13:38Z</dcterms:modified>
</cp:coreProperties>
</file>