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89" r:id="rId2"/>
  </p:sldMasterIdLst>
  <p:notesMasterIdLst>
    <p:notesMasterId r:id="rId87"/>
  </p:notesMasterIdLst>
  <p:handoutMasterIdLst>
    <p:handoutMasterId r:id="rId88"/>
  </p:handoutMasterIdLst>
  <p:sldIdLst>
    <p:sldId id="267" r:id="rId3"/>
    <p:sldId id="353" r:id="rId4"/>
    <p:sldId id="359" r:id="rId5"/>
    <p:sldId id="384" r:id="rId6"/>
    <p:sldId id="385" r:id="rId7"/>
    <p:sldId id="393" r:id="rId8"/>
    <p:sldId id="394" r:id="rId9"/>
    <p:sldId id="395" r:id="rId10"/>
    <p:sldId id="403" r:id="rId11"/>
    <p:sldId id="391" r:id="rId12"/>
    <p:sldId id="392" r:id="rId13"/>
    <p:sldId id="396" r:id="rId14"/>
    <p:sldId id="404" r:id="rId15"/>
    <p:sldId id="397" r:id="rId16"/>
    <p:sldId id="401" r:id="rId17"/>
    <p:sldId id="402" r:id="rId18"/>
    <p:sldId id="463" r:id="rId19"/>
    <p:sldId id="464" r:id="rId20"/>
    <p:sldId id="405" r:id="rId21"/>
    <p:sldId id="387" r:id="rId22"/>
    <p:sldId id="386" r:id="rId23"/>
    <p:sldId id="407" r:id="rId24"/>
    <p:sldId id="408" r:id="rId25"/>
    <p:sldId id="365" r:id="rId26"/>
    <p:sldId id="366" r:id="rId27"/>
    <p:sldId id="388" r:id="rId28"/>
    <p:sldId id="389" r:id="rId29"/>
    <p:sldId id="411" r:id="rId30"/>
    <p:sldId id="410" r:id="rId31"/>
    <p:sldId id="367" r:id="rId32"/>
    <p:sldId id="438" r:id="rId33"/>
    <p:sldId id="412" r:id="rId34"/>
    <p:sldId id="413" r:id="rId35"/>
    <p:sldId id="368" r:id="rId36"/>
    <p:sldId id="414" r:id="rId37"/>
    <p:sldId id="415" r:id="rId38"/>
    <p:sldId id="398" r:id="rId39"/>
    <p:sldId id="416" r:id="rId40"/>
    <p:sldId id="417" r:id="rId41"/>
    <p:sldId id="371" r:id="rId42"/>
    <p:sldId id="372" r:id="rId43"/>
    <p:sldId id="439" r:id="rId44"/>
    <p:sldId id="418" r:id="rId45"/>
    <p:sldId id="419" r:id="rId46"/>
    <p:sldId id="375" r:id="rId47"/>
    <p:sldId id="440" r:id="rId48"/>
    <p:sldId id="445" r:id="rId49"/>
    <p:sldId id="448" r:id="rId50"/>
    <p:sldId id="449" r:id="rId51"/>
    <p:sldId id="452" r:id="rId52"/>
    <p:sldId id="453" r:id="rId53"/>
    <p:sldId id="454" r:id="rId54"/>
    <p:sldId id="455" r:id="rId55"/>
    <p:sldId id="446" r:id="rId56"/>
    <p:sldId id="447" r:id="rId57"/>
    <p:sldId id="443" r:id="rId58"/>
    <p:sldId id="444" r:id="rId59"/>
    <p:sldId id="450" r:id="rId60"/>
    <p:sldId id="451" r:id="rId61"/>
    <p:sldId id="456" r:id="rId62"/>
    <p:sldId id="457" r:id="rId63"/>
    <p:sldId id="458" r:id="rId64"/>
    <p:sldId id="459" r:id="rId65"/>
    <p:sldId id="460" r:id="rId66"/>
    <p:sldId id="420" r:id="rId67"/>
    <p:sldId id="421" r:id="rId68"/>
    <p:sldId id="380" r:id="rId69"/>
    <p:sldId id="381" r:id="rId70"/>
    <p:sldId id="422" r:id="rId71"/>
    <p:sldId id="424" r:id="rId72"/>
    <p:sldId id="382" r:id="rId73"/>
    <p:sldId id="465" r:id="rId74"/>
    <p:sldId id="441" r:id="rId75"/>
    <p:sldId id="428" r:id="rId76"/>
    <p:sldId id="429" r:id="rId77"/>
    <p:sldId id="430" r:id="rId78"/>
    <p:sldId id="431" r:id="rId79"/>
    <p:sldId id="432" r:id="rId80"/>
    <p:sldId id="433" r:id="rId81"/>
    <p:sldId id="434" r:id="rId82"/>
    <p:sldId id="435" r:id="rId83"/>
    <p:sldId id="436" r:id="rId84"/>
    <p:sldId id="437" r:id="rId85"/>
    <p:sldId id="442" r:id="rId8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9999"/>
    <a:srgbClr val="006666"/>
    <a:srgbClr val="339966"/>
    <a:srgbClr val="00CC99"/>
    <a:srgbClr val="2C9445"/>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0426" autoAdjust="0"/>
  </p:normalViewPr>
  <p:slideViewPr>
    <p:cSldViewPr>
      <p:cViewPr varScale="1">
        <p:scale>
          <a:sx n="67" d="100"/>
          <a:sy n="67" d="100"/>
        </p:scale>
        <p:origin x="462" y="60"/>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198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viewProps" Target="viewProp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4565D8F-AF03-4A21-8659-551A14EE6797}" type="datetimeFigureOut">
              <a:rPr lang="en-US"/>
              <a:pPr>
                <a:defRPr/>
              </a:pPr>
              <a:t>9/9/2015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3D96FA1-6899-44EE-BE93-F3DC66BDAA4F}" type="slidenum">
              <a:rPr lang="en-US"/>
              <a:pPr>
                <a:defRPr/>
              </a:pPr>
              <a:t>‹#›</a:t>
            </a:fld>
            <a:endParaRPr lang="en-US" dirty="0"/>
          </a:p>
        </p:txBody>
      </p:sp>
    </p:spTree>
    <p:extLst>
      <p:ext uri="{BB962C8B-B14F-4D97-AF65-F5344CB8AC3E}">
        <p14:creationId xmlns:p14="http://schemas.microsoft.com/office/powerpoint/2010/main" val="37660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D5A6F7B-7309-46F4-86A0-76B906B06B9B}" type="slidenum">
              <a:rPr lang="en-US"/>
              <a:pPr>
                <a:defRPr/>
              </a:pPr>
              <a:t>‹#›</a:t>
            </a:fld>
            <a:endParaRPr lang="en-US" dirty="0"/>
          </a:p>
        </p:txBody>
      </p:sp>
    </p:spTree>
    <p:extLst>
      <p:ext uri="{BB962C8B-B14F-4D97-AF65-F5344CB8AC3E}">
        <p14:creationId xmlns:p14="http://schemas.microsoft.com/office/powerpoint/2010/main" val="10706335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1</a:t>
            </a:fld>
            <a:endParaRPr lang="en-US" altLang="en-US" smtClean="0">
              <a:solidFill>
                <a:srgbClr val="000000"/>
              </a:solidFill>
            </a:endParaRPr>
          </a:p>
        </p:txBody>
      </p:sp>
    </p:spTree>
    <p:extLst>
      <p:ext uri="{BB962C8B-B14F-4D97-AF65-F5344CB8AC3E}">
        <p14:creationId xmlns:p14="http://schemas.microsoft.com/office/powerpoint/2010/main" val="3655895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708823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247465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20</a:t>
            </a:fld>
            <a:endParaRPr lang="en-US" altLang="en-US" smtClean="0">
              <a:solidFill>
                <a:srgbClr val="000000"/>
              </a:solidFill>
            </a:endParaRPr>
          </a:p>
        </p:txBody>
      </p:sp>
    </p:spTree>
    <p:extLst>
      <p:ext uri="{BB962C8B-B14F-4D97-AF65-F5344CB8AC3E}">
        <p14:creationId xmlns:p14="http://schemas.microsoft.com/office/powerpoint/2010/main" val="3633607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135994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smtClean="0"/>
              <a:t>Page 1.3 in Reporting Manual</a:t>
            </a:r>
          </a:p>
          <a:p>
            <a:pPr eaLnBrk="1" hangingPunct="1">
              <a:spcBef>
                <a:spcPct val="0"/>
              </a:spcBef>
            </a:pPr>
            <a:r>
              <a:rPr lang="en-US" altLang="en-US" sz="1100" dirty="0" smtClean="0">
                <a:latin typeface="Arial" panose="020B0604020202020204" pitchFamily="34" charset="0"/>
                <a:cs typeface="Arial" panose="020B0604020202020204" pitchFamily="34" charset="0"/>
              </a:rPr>
              <a:t>If an institution does charge a student who exceeds the limit then the institution must have a process where the student</a:t>
            </a:r>
            <a:r>
              <a:rPr lang="en-US" altLang="en-US" sz="1100" baseline="0" dirty="0" smtClean="0">
                <a:latin typeface="Arial" panose="020B0604020202020204" pitchFamily="34" charset="0"/>
                <a:cs typeface="Arial" panose="020B0604020202020204" pitchFamily="34" charset="0"/>
              </a:rPr>
              <a:t> can request a release of their academic history to the institution. SCH Release </a:t>
            </a: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940328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smtClean="0"/>
              <a:t>Page 1.3 </a:t>
            </a:r>
            <a:r>
              <a:rPr lang="en-US" sz="2000" smtClean="0"/>
              <a:t>in Reporting Manual</a:t>
            </a: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2728423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26</a:t>
            </a:fld>
            <a:endParaRPr lang="en-US" altLang="en-US" smtClean="0">
              <a:solidFill>
                <a:srgbClr val="000000"/>
              </a:solidFill>
            </a:endParaRPr>
          </a:p>
        </p:txBody>
      </p:sp>
    </p:spTree>
    <p:extLst>
      <p:ext uri="{BB962C8B-B14F-4D97-AF65-F5344CB8AC3E}">
        <p14:creationId xmlns:p14="http://schemas.microsoft.com/office/powerpoint/2010/main" val="100266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97605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smtClean="0"/>
              <a:t>Page 1.3 in Reporting Manual</a:t>
            </a:r>
          </a:p>
          <a:p>
            <a:pPr eaLnBrk="1" hangingPunct="1">
              <a:spcBef>
                <a:spcPct val="0"/>
              </a:spcBef>
            </a:pPr>
            <a:r>
              <a:rPr lang="en-US" altLang="en-US" sz="1100" dirty="0" smtClean="0">
                <a:latin typeface="Arial" panose="020B0604020202020204" pitchFamily="34" charset="0"/>
                <a:cs typeface="Arial" panose="020B0604020202020204" pitchFamily="34" charset="0"/>
              </a:rPr>
              <a:t>If an institution does charge a student who exceeds the limit then the institution must have a process where the student</a:t>
            </a:r>
            <a:r>
              <a:rPr lang="en-US" altLang="en-US" sz="1100" baseline="0" dirty="0" smtClean="0">
                <a:latin typeface="Arial" panose="020B0604020202020204" pitchFamily="34" charset="0"/>
                <a:cs typeface="Arial" panose="020B0604020202020204" pitchFamily="34" charset="0"/>
              </a:rPr>
              <a:t> can request a release of their academic history to the institution. SCH Release </a:t>
            </a: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17875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2028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50E9C42-A16B-48F3-A4F3-5EC448DD0AAD}" type="slidenum">
              <a:rPr lang="en-US" altLang="en-US" smtClean="0"/>
              <a:pPr fontAlgn="base">
                <a:spcBef>
                  <a:spcPct val="0"/>
                </a:spcBef>
                <a:spcAft>
                  <a:spcPct val="0"/>
                </a:spcAft>
              </a:pPr>
              <a:t>2</a:t>
            </a:fld>
            <a:endParaRPr lang="en-US" alt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Tree>
    <p:extLst>
      <p:ext uri="{BB962C8B-B14F-4D97-AF65-F5344CB8AC3E}">
        <p14:creationId xmlns:p14="http://schemas.microsoft.com/office/powerpoint/2010/main" val="897860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701660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32</a:t>
            </a:fld>
            <a:endParaRPr lang="en-US" altLang="en-US" smtClean="0">
              <a:solidFill>
                <a:srgbClr val="000000"/>
              </a:solidFill>
            </a:endParaRPr>
          </a:p>
        </p:txBody>
      </p:sp>
    </p:spTree>
    <p:extLst>
      <p:ext uri="{BB962C8B-B14F-4D97-AF65-F5344CB8AC3E}">
        <p14:creationId xmlns:p14="http://schemas.microsoft.com/office/powerpoint/2010/main" val="1153783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62926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35</a:t>
            </a:fld>
            <a:endParaRPr lang="en-US" altLang="en-US" smtClean="0">
              <a:solidFill>
                <a:srgbClr val="000000"/>
              </a:solidFill>
            </a:endParaRPr>
          </a:p>
        </p:txBody>
      </p:sp>
    </p:spTree>
    <p:extLst>
      <p:ext uri="{BB962C8B-B14F-4D97-AF65-F5344CB8AC3E}">
        <p14:creationId xmlns:p14="http://schemas.microsoft.com/office/powerpoint/2010/main" val="3040076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784410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38</a:t>
            </a:fld>
            <a:endParaRPr lang="en-US" altLang="en-US" smtClean="0">
              <a:solidFill>
                <a:srgbClr val="000000"/>
              </a:solidFill>
            </a:endParaRPr>
          </a:p>
        </p:txBody>
      </p:sp>
    </p:spTree>
    <p:extLst>
      <p:ext uri="{BB962C8B-B14F-4D97-AF65-F5344CB8AC3E}">
        <p14:creationId xmlns:p14="http://schemas.microsoft.com/office/powerpoint/2010/main" val="498211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321895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4381025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43</a:t>
            </a:fld>
            <a:endParaRPr lang="en-US" altLang="en-US" smtClean="0">
              <a:solidFill>
                <a:srgbClr val="000000"/>
              </a:solidFill>
            </a:endParaRPr>
          </a:p>
        </p:txBody>
      </p:sp>
    </p:spTree>
    <p:extLst>
      <p:ext uri="{BB962C8B-B14F-4D97-AF65-F5344CB8AC3E}">
        <p14:creationId xmlns:p14="http://schemas.microsoft.com/office/powerpoint/2010/main" val="3199918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992891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4</a:t>
            </a:fld>
            <a:endParaRPr lang="en-US" altLang="en-US" smtClean="0">
              <a:solidFill>
                <a:srgbClr val="000000"/>
              </a:solidFill>
            </a:endParaRPr>
          </a:p>
        </p:txBody>
      </p:sp>
    </p:spTree>
    <p:extLst>
      <p:ext uri="{BB962C8B-B14F-4D97-AF65-F5344CB8AC3E}">
        <p14:creationId xmlns:p14="http://schemas.microsoft.com/office/powerpoint/2010/main" val="2932106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2895009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panose="020B0604020202020204" pitchFamily="34" charset="0"/>
              </a:defRPr>
            </a:lvl1pPr>
            <a:lvl2pPr marL="742950" indent="-285750" eaLnBrk="0" hangingPunct="0">
              <a:spcBef>
                <a:spcPct val="30000"/>
              </a:spcBef>
              <a:defRPr kumimoji="1" sz="1200">
                <a:solidFill>
                  <a:schemeClr val="tx1"/>
                </a:solidFill>
                <a:latin typeface="Arial" panose="020B0604020202020204" pitchFamily="34" charset="0"/>
              </a:defRPr>
            </a:lvl2pPr>
            <a:lvl3pPr marL="1143000" indent="-228600" eaLnBrk="0" hangingPunct="0">
              <a:spcBef>
                <a:spcPct val="30000"/>
              </a:spcBef>
              <a:defRPr kumimoji="1" sz="1200">
                <a:solidFill>
                  <a:schemeClr val="tx1"/>
                </a:solidFill>
                <a:latin typeface="Arial" panose="020B0604020202020204" pitchFamily="34" charset="0"/>
              </a:defRPr>
            </a:lvl3pPr>
            <a:lvl4pPr marL="1600200" indent="-228600" eaLnBrk="0" hangingPunct="0">
              <a:spcBef>
                <a:spcPct val="30000"/>
              </a:spcBef>
              <a:defRPr kumimoji="1" sz="1200">
                <a:solidFill>
                  <a:schemeClr val="tx1"/>
                </a:solidFill>
                <a:latin typeface="Arial" panose="020B0604020202020204" pitchFamily="34" charset="0"/>
              </a:defRPr>
            </a:lvl4pPr>
            <a:lvl5pPr marL="2057400" indent="-228600" eaLnBrk="0" hangingPunct="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DB33FE60-2480-48A4-9338-4249EF98C2FE}" type="slidenum">
              <a:rPr kumimoji="0" lang="en-US" altLang="en-US">
                <a:solidFill>
                  <a:srgbClr val="000000"/>
                </a:solidFill>
                <a:latin typeface="Times New Roman" panose="02020603050405020304" pitchFamily="18" charset="0"/>
              </a:rPr>
              <a:pPr>
                <a:spcBef>
                  <a:spcPct val="0"/>
                </a:spcBef>
              </a:pPr>
              <a:t>47</a:t>
            </a:fld>
            <a:endParaRPr kumimoji="0"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221105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48</a:t>
            </a:fld>
            <a:endParaRPr lang="en-US" altLang="en-US" smtClean="0">
              <a:solidFill>
                <a:srgbClr val="000000"/>
              </a:solidFill>
            </a:endParaRPr>
          </a:p>
        </p:txBody>
      </p:sp>
    </p:spTree>
    <p:extLst>
      <p:ext uri="{BB962C8B-B14F-4D97-AF65-F5344CB8AC3E}">
        <p14:creationId xmlns:p14="http://schemas.microsoft.com/office/powerpoint/2010/main" val="1304807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1603606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smtClean="0">
                <a:latin typeface="Arial" panose="020B0604020202020204" pitchFamily="34" charset="0"/>
                <a:cs typeface="Arial" panose="020B0604020202020204" pitchFamily="34" charset="0"/>
              </a:rPr>
              <a:t>For the faculty salary report,</a:t>
            </a:r>
          </a:p>
          <a:p>
            <a:pPr eaLnBrk="1" hangingPunct="1">
              <a:spcBef>
                <a:spcPct val="0"/>
              </a:spcBef>
            </a:pPr>
            <a:r>
              <a:rPr lang="en-US" altLang="en-US" sz="1100" dirty="0" smtClean="0">
                <a:latin typeface="Arial" panose="020B0604020202020204" pitchFamily="34" charset="0"/>
                <a:cs typeface="Arial" panose="020B0604020202020204" pitchFamily="34" charset="0"/>
              </a:rPr>
              <a:t>Fall salaries are</a:t>
            </a:r>
            <a:r>
              <a:rPr lang="en-US" altLang="en-US" sz="1100" baseline="0" dirty="0" smtClean="0">
                <a:latin typeface="Arial" panose="020B0604020202020204" pitchFamily="34" charset="0"/>
                <a:cs typeface="Arial" panose="020B0604020202020204" pitchFamily="34" charset="0"/>
              </a:rPr>
              <a:t> doubled to represent a full year. Sometimes this can cause issues when one-time payments are made in the fall.</a:t>
            </a:r>
            <a:endParaRPr lang="en-US" altLang="en-US" sz="1100" dirty="0" smtClean="0">
              <a:latin typeface="Arial" panose="020B0604020202020204" pitchFamily="34" charset="0"/>
              <a:cs typeface="Arial" panose="020B0604020202020204" pitchFamily="34" charset="0"/>
            </a:endParaRPr>
          </a:p>
          <a:p>
            <a:pPr eaLnBrk="1" hangingPunct="1">
              <a:spcBef>
                <a:spcPct val="0"/>
              </a:spcBef>
            </a:pPr>
            <a:r>
              <a:rPr lang="en-US" altLang="en-US" sz="1100" dirty="0" smtClean="0">
                <a:latin typeface="Arial" panose="020B0604020202020204" pitchFamily="34" charset="0"/>
                <a:cs typeface="Arial" panose="020B0604020202020204" pitchFamily="34" charset="0"/>
              </a:rPr>
              <a:t>University</a:t>
            </a:r>
            <a:r>
              <a:rPr lang="en-US" altLang="en-US" sz="1100" baseline="0" dirty="0" smtClean="0">
                <a:latin typeface="Arial" panose="020B0604020202020204" pitchFamily="34" charset="0"/>
                <a:cs typeface="Arial" panose="020B0604020202020204" pitchFamily="34" charset="0"/>
              </a:rPr>
              <a:t> FTE salaries include all faculty with some percent of time for instruction and administration. Flex entry faculty are not included.</a:t>
            </a:r>
          </a:p>
          <a:p>
            <a:pPr eaLnBrk="1" hangingPunct="1">
              <a:spcBef>
                <a:spcPct val="0"/>
              </a:spcBef>
            </a:pPr>
            <a:r>
              <a:rPr lang="en-US" altLang="en-US" sz="1100" baseline="0" dirty="0" smtClean="0">
                <a:latin typeface="Arial" panose="020B0604020202020204" pitchFamily="34" charset="0"/>
                <a:cs typeface="Arial" panose="020B0604020202020204" pitchFamily="34" charset="0"/>
              </a:rPr>
              <a:t>Community college FTE salaries include only regular faculty teaching 100 percent of time.</a:t>
            </a: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40655978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3721539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28567462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3906808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54</a:t>
            </a:fld>
            <a:endParaRPr lang="en-US" altLang="en-US" smtClean="0">
              <a:solidFill>
                <a:srgbClr val="000000"/>
              </a:solidFill>
            </a:endParaRPr>
          </a:p>
        </p:txBody>
      </p:sp>
    </p:spTree>
    <p:extLst>
      <p:ext uri="{BB962C8B-B14F-4D97-AF65-F5344CB8AC3E}">
        <p14:creationId xmlns:p14="http://schemas.microsoft.com/office/powerpoint/2010/main" val="30125720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41277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2824872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56</a:t>
            </a:fld>
            <a:endParaRPr lang="en-US" altLang="en-US" smtClean="0">
              <a:solidFill>
                <a:srgbClr val="000000"/>
              </a:solidFill>
            </a:endParaRPr>
          </a:p>
        </p:txBody>
      </p:sp>
    </p:spTree>
    <p:extLst>
      <p:ext uri="{BB962C8B-B14F-4D97-AF65-F5344CB8AC3E}">
        <p14:creationId xmlns:p14="http://schemas.microsoft.com/office/powerpoint/2010/main" val="14985097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053291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58</a:t>
            </a:fld>
            <a:endParaRPr lang="en-US" altLang="en-US" smtClean="0">
              <a:solidFill>
                <a:srgbClr val="000000"/>
              </a:solidFill>
            </a:endParaRPr>
          </a:p>
        </p:txBody>
      </p:sp>
    </p:spTree>
    <p:extLst>
      <p:ext uri="{BB962C8B-B14F-4D97-AF65-F5344CB8AC3E}">
        <p14:creationId xmlns:p14="http://schemas.microsoft.com/office/powerpoint/2010/main" val="12025204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784913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smtClean="0">
                <a:latin typeface="Arial" panose="020B0604020202020204" pitchFamily="34" charset="0"/>
                <a:cs typeface="Arial" panose="020B0604020202020204" pitchFamily="34" charset="0"/>
              </a:rPr>
              <a:t>For the faculty salary report,</a:t>
            </a:r>
          </a:p>
          <a:p>
            <a:pPr eaLnBrk="1" hangingPunct="1">
              <a:spcBef>
                <a:spcPct val="0"/>
              </a:spcBef>
            </a:pPr>
            <a:r>
              <a:rPr lang="en-US" altLang="en-US" sz="1100" dirty="0" smtClean="0">
                <a:latin typeface="Arial" panose="020B0604020202020204" pitchFamily="34" charset="0"/>
                <a:cs typeface="Arial" panose="020B0604020202020204" pitchFamily="34" charset="0"/>
              </a:rPr>
              <a:t>Fall salaries are</a:t>
            </a:r>
            <a:r>
              <a:rPr lang="en-US" altLang="en-US" sz="1100" baseline="0" dirty="0" smtClean="0">
                <a:latin typeface="Arial" panose="020B0604020202020204" pitchFamily="34" charset="0"/>
                <a:cs typeface="Arial" panose="020B0604020202020204" pitchFamily="34" charset="0"/>
              </a:rPr>
              <a:t> doubled to represent a full year. Sometimes this can cause issues when one-time payments are made in the fall.</a:t>
            </a:r>
            <a:endParaRPr lang="en-US" altLang="en-US" sz="1100" dirty="0" smtClean="0">
              <a:latin typeface="Arial" panose="020B0604020202020204" pitchFamily="34" charset="0"/>
              <a:cs typeface="Arial" panose="020B0604020202020204" pitchFamily="34" charset="0"/>
            </a:endParaRPr>
          </a:p>
          <a:p>
            <a:pPr eaLnBrk="1" hangingPunct="1">
              <a:spcBef>
                <a:spcPct val="0"/>
              </a:spcBef>
            </a:pPr>
            <a:r>
              <a:rPr lang="en-US" altLang="en-US" sz="1100" dirty="0" smtClean="0">
                <a:latin typeface="Arial" panose="020B0604020202020204" pitchFamily="34" charset="0"/>
                <a:cs typeface="Arial" panose="020B0604020202020204" pitchFamily="34" charset="0"/>
              </a:rPr>
              <a:t>University</a:t>
            </a:r>
            <a:r>
              <a:rPr lang="en-US" altLang="en-US" sz="1100" baseline="0" dirty="0" smtClean="0">
                <a:latin typeface="Arial" panose="020B0604020202020204" pitchFamily="34" charset="0"/>
                <a:cs typeface="Arial" panose="020B0604020202020204" pitchFamily="34" charset="0"/>
              </a:rPr>
              <a:t> FTE salaries include all faculty with some percent of time for instruction and administration. Flex entry faculty are not included.</a:t>
            </a:r>
          </a:p>
          <a:p>
            <a:pPr eaLnBrk="1" hangingPunct="1">
              <a:spcBef>
                <a:spcPct val="0"/>
              </a:spcBef>
            </a:pPr>
            <a:r>
              <a:rPr lang="en-US" altLang="en-US" sz="1100" baseline="0" dirty="0" smtClean="0">
                <a:latin typeface="Arial" panose="020B0604020202020204" pitchFamily="34" charset="0"/>
                <a:cs typeface="Arial" panose="020B0604020202020204" pitchFamily="34" charset="0"/>
              </a:rPr>
              <a:t>Community college FTE salaries include only regular faculty teaching 100 percent of time.</a:t>
            </a: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30701697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13873835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35433096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49845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14937328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65</a:t>
            </a:fld>
            <a:endParaRPr lang="en-US" altLang="en-US" smtClean="0">
              <a:solidFill>
                <a:srgbClr val="000000"/>
              </a:solidFill>
            </a:endParaRPr>
          </a:p>
        </p:txBody>
      </p:sp>
    </p:spTree>
    <p:extLst>
      <p:ext uri="{BB962C8B-B14F-4D97-AF65-F5344CB8AC3E}">
        <p14:creationId xmlns:p14="http://schemas.microsoft.com/office/powerpoint/2010/main" val="1392680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8</a:t>
            </a:fld>
            <a:endParaRPr lang="en-US" altLang="en-US" smtClean="0">
              <a:solidFill>
                <a:srgbClr val="000000"/>
              </a:solidFill>
            </a:endParaRPr>
          </a:p>
        </p:txBody>
      </p:sp>
    </p:spTree>
    <p:extLst>
      <p:ext uri="{BB962C8B-B14F-4D97-AF65-F5344CB8AC3E}">
        <p14:creationId xmlns:p14="http://schemas.microsoft.com/office/powerpoint/2010/main" val="293267324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360471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69</a:t>
            </a:fld>
            <a:endParaRPr lang="en-US" altLang="en-US" smtClean="0">
              <a:solidFill>
                <a:srgbClr val="000000"/>
              </a:solidFill>
            </a:endParaRPr>
          </a:p>
        </p:txBody>
      </p:sp>
    </p:spTree>
    <p:extLst>
      <p:ext uri="{BB962C8B-B14F-4D97-AF65-F5344CB8AC3E}">
        <p14:creationId xmlns:p14="http://schemas.microsoft.com/office/powerpoint/2010/main" val="1959551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2309311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smtClean="0"/>
              <a:t>Page 1.3 in Reporting Manual</a:t>
            </a:r>
          </a:p>
          <a:p>
            <a:pPr eaLnBrk="1" hangingPunct="1">
              <a:spcBef>
                <a:spcPct val="0"/>
              </a:spcBef>
            </a:pPr>
            <a:r>
              <a:rPr lang="en-US" altLang="en-US" sz="1100" dirty="0" smtClean="0">
                <a:latin typeface="Arial" panose="020B0604020202020204" pitchFamily="34" charset="0"/>
                <a:cs typeface="Arial" panose="020B0604020202020204" pitchFamily="34" charset="0"/>
              </a:rPr>
              <a:t>If an institution does charge a student who exceeds the limit then the institution must have a process where the student</a:t>
            </a:r>
            <a:r>
              <a:rPr lang="en-US" altLang="en-US" sz="1100" baseline="0" dirty="0" smtClean="0">
                <a:latin typeface="Arial" panose="020B0604020202020204" pitchFamily="34" charset="0"/>
                <a:cs typeface="Arial" panose="020B0604020202020204" pitchFamily="34" charset="0"/>
              </a:rPr>
              <a:t> can request a release of their academic history to the institution. SCH Release </a:t>
            </a: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8255289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0868934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74</a:t>
            </a:fld>
            <a:endParaRPr lang="en-US" altLang="en-US" smtClean="0">
              <a:solidFill>
                <a:srgbClr val="000000"/>
              </a:solidFill>
            </a:endParaRPr>
          </a:p>
        </p:txBody>
      </p:sp>
    </p:spTree>
    <p:extLst>
      <p:ext uri="{BB962C8B-B14F-4D97-AF65-F5344CB8AC3E}">
        <p14:creationId xmlns:p14="http://schemas.microsoft.com/office/powerpoint/2010/main" val="27762322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392549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78</a:t>
            </a:fld>
            <a:endParaRPr lang="en-US" altLang="en-US" smtClean="0">
              <a:solidFill>
                <a:srgbClr val="000000"/>
              </a:solidFill>
            </a:endParaRPr>
          </a:p>
        </p:txBody>
      </p:sp>
    </p:spTree>
    <p:extLst>
      <p:ext uri="{BB962C8B-B14F-4D97-AF65-F5344CB8AC3E}">
        <p14:creationId xmlns:p14="http://schemas.microsoft.com/office/powerpoint/2010/main" val="37104335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14250069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81</a:t>
            </a:fld>
            <a:endParaRPr lang="en-US" altLang="en-US" smtClean="0">
              <a:solidFill>
                <a:srgbClr val="000000"/>
              </a:solidFill>
            </a:endParaRPr>
          </a:p>
        </p:txBody>
      </p:sp>
    </p:spTree>
    <p:extLst>
      <p:ext uri="{BB962C8B-B14F-4D97-AF65-F5344CB8AC3E}">
        <p14:creationId xmlns:p14="http://schemas.microsoft.com/office/powerpoint/2010/main" val="93890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8486419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2579838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368874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12</a:t>
            </a:fld>
            <a:endParaRPr lang="en-US" altLang="en-US" smtClean="0">
              <a:solidFill>
                <a:srgbClr val="000000"/>
              </a:solidFill>
            </a:endParaRPr>
          </a:p>
        </p:txBody>
      </p:sp>
    </p:spTree>
    <p:extLst>
      <p:ext uri="{BB962C8B-B14F-4D97-AF65-F5344CB8AC3E}">
        <p14:creationId xmlns:p14="http://schemas.microsoft.com/office/powerpoint/2010/main" val="750636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15</a:t>
            </a:r>
          </a:p>
        </p:txBody>
      </p:sp>
    </p:spTree>
    <p:extLst>
      <p:ext uri="{BB962C8B-B14F-4D97-AF65-F5344CB8AC3E}">
        <p14:creationId xmlns:p14="http://schemas.microsoft.com/office/powerpoint/2010/main" val="3989946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15</a:t>
            </a:fld>
            <a:endParaRPr lang="en-US" altLang="en-US" smtClean="0">
              <a:solidFill>
                <a:srgbClr val="000000"/>
              </a:solidFill>
            </a:endParaRPr>
          </a:p>
        </p:txBody>
      </p:sp>
    </p:spTree>
    <p:extLst>
      <p:ext uri="{BB962C8B-B14F-4D97-AF65-F5344CB8AC3E}">
        <p14:creationId xmlns:p14="http://schemas.microsoft.com/office/powerpoint/2010/main" val="1059962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4917"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70520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3328"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2756513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defTabSz="914400">
              <a:defRPr/>
            </a:lvl1pPr>
          </a:lstStyle>
          <a:p>
            <a:pPr>
              <a:defRPr/>
            </a:pPr>
            <a:endParaRPr lang="en-US"/>
          </a:p>
        </p:txBody>
      </p:sp>
      <p:sp>
        <p:nvSpPr>
          <p:cNvPr id="6" name="Slide Number Placeholder 5"/>
          <p:cNvSpPr>
            <a:spLocks noGrp="1"/>
          </p:cNvSpPr>
          <p:nvPr>
            <p:ph type="sldNum" sz="quarter" idx="11"/>
          </p:nvPr>
        </p:nvSpPr>
        <p:spPr/>
        <p:txBody>
          <a:bodyPr/>
          <a:lstStyle>
            <a:lvl1pPr defTabSz="914400">
              <a:defRPr/>
            </a:lvl1pPr>
          </a:lstStyle>
          <a:p>
            <a:pPr>
              <a:defRPr/>
            </a:pPr>
            <a:fld id="{927A0C6D-401E-4429-A274-9C2068E06B9D}" type="slidenum">
              <a:rPr lang="en-US"/>
              <a:pPr>
                <a:defRPr/>
              </a:pPr>
              <a:t>‹#›</a:t>
            </a:fld>
            <a:endParaRPr lang="en-US" dirty="0"/>
          </a:p>
        </p:txBody>
      </p:sp>
    </p:spTree>
    <p:extLst>
      <p:ext uri="{BB962C8B-B14F-4D97-AF65-F5344CB8AC3E}">
        <p14:creationId xmlns:p14="http://schemas.microsoft.com/office/powerpoint/2010/main" val="508539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defTabSz="914400">
              <a:defRPr/>
            </a:lvl1pPr>
          </a:lstStyle>
          <a:p>
            <a:pPr>
              <a:defRPr/>
            </a:pPr>
            <a:endParaRPr lang="en-US"/>
          </a:p>
        </p:txBody>
      </p:sp>
      <p:sp>
        <p:nvSpPr>
          <p:cNvPr id="5" name="Slide Number Placeholder 5"/>
          <p:cNvSpPr>
            <a:spLocks noGrp="1"/>
          </p:cNvSpPr>
          <p:nvPr>
            <p:ph type="sldNum" sz="quarter" idx="11"/>
          </p:nvPr>
        </p:nvSpPr>
        <p:spPr/>
        <p:txBody>
          <a:bodyPr/>
          <a:lstStyle>
            <a:lvl1pPr defTabSz="914400">
              <a:defRPr/>
            </a:lvl1pPr>
          </a:lstStyle>
          <a:p>
            <a:pPr>
              <a:defRPr/>
            </a:pPr>
            <a:fld id="{7DC9F6AD-7903-463F-926D-EA7A2EF35B83}" type="slidenum">
              <a:rPr lang="en-US"/>
              <a:pPr>
                <a:defRPr/>
              </a:pPr>
              <a:t>‹#›</a:t>
            </a:fld>
            <a:endParaRPr lang="en-US" dirty="0"/>
          </a:p>
        </p:txBody>
      </p:sp>
    </p:spTree>
    <p:extLst>
      <p:ext uri="{BB962C8B-B14F-4D97-AF65-F5344CB8AC3E}">
        <p14:creationId xmlns:p14="http://schemas.microsoft.com/office/powerpoint/2010/main" val="4291332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defTabSz="914400">
              <a:defRPr/>
            </a:lvl1pPr>
          </a:lstStyle>
          <a:p>
            <a:pPr>
              <a:defRPr/>
            </a:pPr>
            <a:endParaRPr lang="en-US"/>
          </a:p>
        </p:txBody>
      </p:sp>
      <p:sp>
        <p:nvSpPr>
          <p:cNvPr id="7" name="Slide Number Placeholder 6"/>
          <p:cNvSpPr>
            <a:spLocks noGrp="1"/>
          </p:cNvSpPr>
          <p:nvPr>
            <p:ph type="sldNum" sz="quarter" idx="11"/>
          </p:nvPr>
        </p:nvSpPr>
        <p:spPr/>
        <p:txBody>
          <a:bodyPr/>
          <a:lstStyle>
            <a:lvl1pPr defTabSz="914400">
              <a:defRPr/>
            </a:lvl1pPr>
          </a:lstStyle>
          <a:p>
            <a:pPr>
              <a:defRPr/>
            </a:pPr>
            <a:fld id="{B57216DE-793E-4720-A187-9150F95351D5}" type="slidenum">
              <a:rPr lang="en-US"/>
              <a:pPr>
                <a:defRPr/>
              </a:pPr>
              <a:t>‹#›</a:t>
            </a:fld>
            <a:endParaRPr lang="en-US" dirty="0"/>
          </a:p>
        </p:txBody>
      </p:sp>
    </p:spTree>
    <p:extLst>
      <p:ext uri="{BB962C8B-B14F-4D97-AF65-F5344CB8AC3E}">
        <p14:creationId xmlns:p14="http://schemas.microsoft.com/office/powerpoint/2010/main" val="801824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defTabSz="914400">
              <a:defRPr/>
            </a:lvl1pPr>
          </a:lstStyle>
          <a:p>
            <a:pPr>
              <a:defRPr/>
            </a:pPr>
            <a:endParaRPr lang="en-US"/>
          </a:p>
        </p:txBody>
      </p:sp>
      <p:sp>
        <p:nvSpPr>
          <p:cNvPr id="5" name="Slide Number Placeholder 4"/>
          <p:cNvSpPr>
            <a:spLocks noGrp="1"/>
          </p:cNvSpPr>
          <p:nvPr>
            <p:ph type="sldNum" sz="quarter" idx="11"/>
          </p:nvPr>
        </p:nvSpPr>
        <p:spPr/>
        <p:txBody>
          <a:bodyPr/>
          <a:lstStyle>
            <a:lvl1pPr defTabSz="914400">
              <a:defRPr/>
            </a:lvl1pPr>
          </a:lstStyle>
          <a:p>
            <a:pPr>
              <a:defRPr/>
            </a:pPr>
            <a:fld id="{1297ECF6-521E-41DB-9B32-372F68A1A80D}" type="slidenum">
              <a:rPr lang="en-US"/>
              <a:pPr>
                <a:defRPr/>
              </a:pPr>
              <a:t>‹#›</a:t>
            </a:fld>
            <a:endParaRPr lang="en-US" dirty="0"/>
          </a:p>
        </p:txBody>
      </p:sp>
    </p:spTree>
    <p:extLst>
      <p:ext uri="{BB962C8B-B14F-4D97-AF65-F5344CB8AC3E}">
        <p14:creationId xmlns:p14="http://schemas.microsoft.com/office/powerpoint/2010/main" val="1923174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defTabSz="914400">
              <a:defRPr/>
            </a:lvl1pPr>
          </a:lstStyle>
          <a:p>
            <a:pPr>
              <a:defRPr/>
            </a:pPr>
            <a:endParaRPr lang="en-US"/>
          </a:p>
        </p:txBody>
      </p:sp>
      <p:sp>
        <p:nvSpPr>
          <p:cNvPr id="3" name="Slide Number Placeholder 3"/>
          <p:cNvSpPr>
            <a:spLocks noGrp="1"/>
          </p:cNvSpPr>
          <p:nvPr>
            <p:ph type="sldNum" sz="quarter" idx="11"/>
          </p:nvPr>
        </p:nvSpPr>
        <p:spPr/>
        <p:txBody>
          <a:bodyPr/>
          <a:lstStyle>
            <a:lvl1pPr defTabSz="914400">
              <a:defRPr/>
            </a:lvl1pPr>
          </a:lstStyle>
          <a:p>
            <a:pPr>
              <a:defRPr/>
            </a:pPr>
            <a:fld id="{3EDDC33F-091E-4E63-B5F9-0E58931E034F}" type="slidenum">
              <a:rPr lang="en-US"/>
              <a:pPr>
                <a:defRPr/>
              </a:pPr>
              <a:t>‹#›</a:t>
            </a:fld>
            <a:endParaRPr lang="en-US" dirty="0"/>
          </a:p>
        </p:txBody>
      </p:sp>
    </p:spTree>
    <p:extLst>
      <p:ext uri="{BB962C8B-B14F-4D97-AF65-F5344CB8AC3E}">
        <p14:creationId xmlns:p14="http://schemas.microsoft.com/office/powerpoint/2010/main" val="191857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3328"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1771918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defTabSz="914400">
              <a:defRPr/>
            </a:lvl1pPr>
          </a:lstStyle>
          <a:p>
            <a:pPr>
              <a:defRPr/>
            </a:pPr>
            <a:endParaRPr lang="en-US"/>
          </a:p>
        </p:txBody>
      </p:sp>
      <p:sp>
        <p:nvSpPr>
          <p:cNvPr id="6" name="Slide Number Placeholder 5"/>
          <p:cNvSpPr>
            <a:spLocks noGrp="1"/>
          </p:cNvSpPr>
          <p:nvPr>
            <p:ph type="sldNum" sz="quarter" idx="11"/>
          </p:nvPr>
        </p:nvSpPr>
        <p:spPr/>
        <p:txBody>
          <a:bodyPr/>
          <a:lstStyle>
            <a:lvl1pPr defTabSz="914400">
              <a:defRPr/>
            </a:lvl1pPr>
          </a:lstStyle>
          <a:p>
            <a:pPr>
              <a:defRPr/>
            </a:pPr>
            <a:fld id="{A2B5D3BA-5945-4446-879A-22C217E79451}" type="slidenum">
              <a:rPr lang="en-US"/>
              <a:pPr>
                <a:defRPr/>
              </a:pPr>
              <a:t>‹#›</a:t>
            </a:fld>
            <a:endParaRPr lang="en-US" dirty="0"/>
          </a:p>
        </p:txBody>
      </p:sp>
    </p:spTree>
    <p:extLst>
      <p:ext uri="{BB962C8B-B14F-4D97-AF65-F5344CB8AC3E}">
        <p14:creationId xmlns:p14="http://schemas.microsoft.com/office/powerpoint/2010/main" val="2654560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defTabSz="914400">
              <a:defRPr/>
            </a:lvl1pPr>
          </a:lstStyle>
          <a:p>
            <a:pPr>
              <a:defRPr/>
            </a:pPr>
            <a:endParaRPr lang="en-US"/>
          </a:p>
        </p:txBody>
      </p:sp>
      <p:sp>
        <p:nvSpPr>
          <p:cNvPr id="5" name="Slide Number Placeholder 5"/>
          <p:cNvSpPr>
            <a:spLocks noGrp="1"/>
          </p:cNvSpPr>
          <p:nvPr>
            <p:ph type="sldNum" sz="quarter" idx="11"/>
          </p:nvPr>
        </p:nvSpPr>
        <p:spPr/>
        <p:txBody>
          <a:bodyPr/>
          <a:lstStyle>
            <a:lvl1pPr defTabSz="914400">
              <a:defRPr/>
            </a:lvl1pPr>
          </a:lstStyle>
          <a:p>
            <a:pPr>
              <a:defRPr/>
            </a:pPr>
            <a:fld id="{432FF3EC-BFD4-46A9-AE50-1B52F9BC1491}" type="slidenum">
              <a:rPr lang="en-US"/>
              <a:pPr>
                <a:defRPr/>
              </a:pPr>
              <a:t>‹#›</a:t>
            </a:fld>
            <a:endParaRPr lang="en-US" dirty="0"/>
          </a:p>
        </p:txBody>
      </p:sp>
    </p:spTree>
    <p:extLst>
      <p:ext uri="{BB962C8B-B14F-4D97-AF65-F5344CB8AC3E}">
        <p14:creationId xmlns:p14="http://schemas.microsoft.com/office/powerpoint/2010/main" val="20980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defTabSz="914400">
              <a:defRPr/>
            </a:lvl1pPr>
          </a:lstStyle>
          <a:p>
            <a:pPr>
              <a:defRPr/>
            </a:pPr>
            <a:endParaRPr lang="en-US"/>
          </a:p>
        </p:txBody>
      </p:sp>
      <p:sp>
        <p:nvSpPr>
          <p:cNvPr id="7" name="Slide Number Placeholder 6"/>
          <p:cNvSpPr>
            <a:spLocks noGrp="1"/>
          </p:cNvSpPr>
          <p:nvPr>
            <p:ph type="sldNum" sz="quarter" idx="11"/>
          </p:nvPr>
        </p:nvSpPr>
        <p:spPr/>
        <p:txBody>
          <a:bodyPr/>
          <a:lstStyle>
            <a:lvl1pPr defTabSz="914400">
              <a:defRPr/>
            </a:lvl1pPr>
          </a:lstStyle>
          <a:p>
            <a:pPr>
              <a:defRPr/>
            </a:pPr>
            <a:fld id="{A84C046C-B105-4CF9-A744-DB91E7A1BA9B}" type="slidenum">
              <a:rPr lang="en-US"/>
              <a:pPr>
                <a:defRPr/>
              </a:pPr>
              <a:t>‹#›</a:t>
            </a:fld>
            <a:endParaRPr lang="en-US" dirty="0"/>
          </a:p>
        </p:txBody>
      </p:sp>
    </p:spTree>
    <p:extLst>
      <p:ext uri="{BB962C8B-B14F-4D97-AF65-F5344CB8AC3E}">
        <p14:creationId xmlns:p14="http://schemas.microsoft.com/office/powerpoint/2010/main" val="174435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defTabSz="914400">
              <a:defRPr/>
            </a:lvl1pPr>
          </a:lstStyle>
          <a:p>
            <a:pPr>
              <a:defRPr/>
            </a:pPr>
            <a:endParaRPr lang="en-US"/>
          </a:p>
        </p:txBody>
      </p:sp>
      <p:sp>
        <p:nvSpPr>
          <p:cNvPr id="5" name="Slide Number Placeholder 4"/>
          <p:cNvSpPr>
            <a:spLocks noGrp="1"/>
          </p:cNvSpPr>
          <p:nvPr>
            <p:ph type="sldNum" sz="quarter" idx="11"/>
          </p:nvPr>
        </p:nvSpPr>
        <p:spPr/>
        <p:txBody>
          <a:bodyPr/>
          <a:lstStyle>
            <a:lvl1pPr defTabSz="914400">
              <a:defRPr/>
            </a:lvl1pPr>
          </a:lstStyle>
          <a:p>
            <a:pPr>
              <a:defRPr/>
            </a:pPr>
            <a:fld id="{EC7A7D5C-55D5-4C61-A820-D392240F6C9F}" type="slidenum">
              <a:rPr lang="en-US"/>
              <a:pPr>
                <a:defRPr/>
              </a:pPr>
              <a:t>‹#›</a:t>
            </a:fld>
            <a:endParaRPr lang="en-US" dirty="0"/>
          </a:p>
        </p:txBody>
      </p:sp>
    </p:spTree>
    <p:extLst>
      <p:ext uri="{BB962C8B-B14F-4D97-AF65-F5344CB8AC3E}">
        <p14:creationId xmlns:p14="http://schemas.microsoft.com/office/powerpoint/2010/main" val="50513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defTabSz="914400">
              <a:defRPr/>
            </a:lvl1pPr>
          </a:lstStyle>
          <a:p>
            <a:pPr>
              <a:defRPr/>
            </a:pPr>
            <a:endParaRPr lang="en-US"/>
          </a:p>
        </p:txBody>
      </p:sp>
      <p:sp>
        <p:nvSpPr>
          <p:cNvPr id="3" name="Slide Number Placeholder 3"/>
          <p:cNvSpPr>
            <a:spLocks noGrp="1"/>
          </p:cNvSpPr>
          <p:nvPr>
            <p:ph type="sldNum" sz="quarter" idx="11"/>
          </p:nvPr>
        </p:nvSpPr>
        <p:spPr/>
        <p:txBody>
          <a:bodyPr/>
          <a:lstStyle>
            <a:lvl1pPr defTabSz="914400">
              <a:defRPr/>
            </a:lvl1pPr>
          </a:lstStyle>
          <a:p>
            <a:pPr>
              <a:defRPr/>
            </a:pPr>
            <a:fld id="{261E7E81-D902-4D85-AF1B-6783F9A63DDB}" type="slidenum">
              <a:rPr lang="en-US"/>
              <a:pPr>
                <a:defRPr/>
              </a:pPr>
              <a:t>‹#›</a:t>
            </a:fld>
            <a:endParaRPr lang="en-US" dirty="0"/>
          </a:p>
        </p:txBody>
      </p:sp>
    </p:spTree>
    <p:extLst>
      <p:ext uri="{BB962C8B-B14F-4D97-AF65-F5344CB8AC3E}">
        <p14:creationId xmlns:p14="http://schemas.microsoft.com/office/powerpoint/2010/main" val="366478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US" noProof="0" dirty="0" smtClean="0"/>
          </a:p>
        </p:txBody>
      </p:sp>
      <p:sp>
        <p:nvSpPr>
          <p:cNvPr id="4" name="Rectangle 44"/>
          <p:cNvSpPr>
            <a:spLocks noGrp="1" noChangeArrowheads="1"/>
          </p:cNvSpPr>
          <p:nvPr>
            <p:ph type="dt" sz="half" idx="10"/>
          </p:nvPr>
        </p:nvSpPr>
        <p:spPr>
          <a:xfrm>
            <a:off x="6727825" y="6408738"/>
            <a:ext cx="1919288"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Rectangle 45"/>
          <p:cNvSpPr>
            <a:spLocks noGrp="1" noChangeArrowheads="1"/>
          </p:cNvSpPr>
          <p:nvPr>
            <p:ph type="ftr" sz="quarter" idx="11"/>
          </p:nvPr>
        </p:nvSpPr>
        <p:spPr/>
        <p:txBody>
          <a:bodyPr/>
          <a:lstStyle>
            <a:lvl1pPr defTabSz="914400">
              <a:defRPr/>
            </a:lvl1pPr>
          </a:lstStyle>
          <a:p>
            <a:pPr>
              <a:defRPr/>
            </a:pPr>
            <a:r>
              <a:rPr lang="en-US"/>
              <a:t>THECB 10/2013</a:t>
            </a:r>
          </a:p>
        </p:txBody>
      </p:sp>
      <p:sp>
        <p:nvSpPr>
          <p:cNvPr id="6" name="Rectangle 46"/>
          <p:cNvSpPr>
            <a:spLocks noGrp="1" noChangeArrowheads="1"/>
          </p:cNvSpPr>
          <p:nvPr>
            <p:ph type="sldNum" sz="quarter" idx="12"/>
          </p:nvPr>
        </p:nvSpPr>
        <p:spPr/>
        <p:txBody>
          <a:bodyPr/>
          <a:lstStyle>
            <a:lvl1pPr defTabSz="914400">
              <a:defRPr>
                <a:solidFill>
                  <a:schemeClr val="bg1"/>
                </a:solidFill>
              </a:defRPr>
            </a:lvl1pPr>
          </a:lstStyle>
          <a:p>
            <a:pPr>
              <a:defRPr/>
            </a:pPr>
            <a:fld id="{4B422AF5-D2A1-4C80-825B-B6FD794F1F17}" type="slidenum">
              <a:rPr lang="en-US"/>
              <a:pPr>
                <a:defRPr/>
              </a:pPr>
              <a:t>‹#›</a:t>
            </a:fld>
            <a:endParaRPr lang="en-US" dirty="0"/>
          </a:p>
        </p:txBody>
      </p:sp>
    </p:spTree>
    <p:extLst>
      <p:ext uri="{BB962C8B-B14F-4D97-AF65-F5344CB8AC3E}">
        <p14:creationId xmlns:p14="http://schemas.microsoft.com/office/powerpoint/2010/main" val="383291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4917"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6305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274638"/>
            <a:ext cx="8229600" cy="971550"/>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57200" y="6356350"/>
            <a:ext cx="5562600" cy="492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05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8051800" y="6483350"/>
            <a:ext cx="955675" cy="238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a:solidFill>
                  <a:prstClr val="white"/>
                </a:solidFill>
                <a:latin typeface="+mn-lt"/>
              </a:defRPr>
            </a:lvl1pPr>
          </a:lstStyle>
          <a:p>
            <a:pPr>
              <a:defRPr/>
            </a:pPr>
            <a:fld id="{9A46230D-D369-4E87-A6B3-493FE27AA719}" type="slidenum">
              <a:rPr lang="en-US"/>
              <a:pPr>
                <a:defRPr/>
              </a:pPr>
              <a:t>‹#›</a:t>
            </a:fld>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6350"/>
            <a:ext cx="9144000" cy="136525"/>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Lst>
  <p:hf hdr="0" ftr="0" dt="0"/>
  <p:txStyles>
    <p:titleStyle>
      <a:lvl1pPr algn="l" defTabSz="457200" rtl="0" eaLnBrk="0" fontAlgn="base" hangingPunct="0">
        <a:spcBef>
          <a:spcPct val="0"/>
        </a:spcBef>
        <a:spcAft>
          <a:spcPct val="0"/>
        </a:spcAft>
        <a:defRPr sz="3600" b="1" kern="1200" cap="all">
          <a:solidFill>
            <a:srgbClr val="1D8E7D"/>
          </a:solidFill>
          <a:latin typeface="+mj-lt"/>
          <a:ea typeface="+mj-ea"/>
          <a:cs typeface="+mj-cs"/>
        </a:defRPr>
      </a:lvl1pPr>
      <a:lvl2pPr algn="l" defTabSz="457200" rtl="0" eaLnBrk="0" fontAlgn="base" hangingPunct="0">
        <a:spcBef>
          <a:spcPct val="0"/>
        </a:spcBef>
        <a:spcAft>
          <a:spcPct val="0"/>
        </a:spcAft>
        <a:defRPr sz="3600" b="1">
          <a:solidFill>
            <a:srgbClr val="1D8E7D"/>
          </a:solidFill>
          <a:latin typeface="Calibri" panose="020F0502020204030204" pitchFamily="34" charset="0"/>
        </a:defRPr>
      </a:lvl2pPr>
      <a:lvl3pPr algn="l" defTabSz="457200" rtl="0" eaLnBrk="0" fontAlgn="base" hangingPunct="0">
        <a:spcBef>
          <a:spcPct val="0"/>
        </a:spcBef>
        <a:spcAft>
          <a:spcPct val="0"/>
        </a:spcAft>
        <a:defRPr sz="3600" b="1">
          <a:solidFill>
            <a:srgbClr val="1D8E7D"/>
          </a:solidFill>
          <a:latin typeface="Calibri" panose="020F0502020204030204" pitchFamily="34" charset="0"/>
        </a:defRPr>
      </a:lvl3pPr>
      <a:lvl4pPr algn="l" defTabSz="457200" rtl="0" eaLnBrk="0" fontAlgn="base" hangingPunct="0">
        <a:spcBef>
          <a:spcPct val="0"/>
        </a:spcBef>
        <a:spcAft>
          <a:spcPct val="0"/>
        </a:spcAft>
        <a:defRPr sz="3600" b="1">
          <a:solidFill>
            <a:srgbClr val="1D8E7D"/>
          </a:solidFill>
          <a:latin typeface="Calibri" panose="020F0502020204030204" pitchFamily="34" charset="0"/>
        </a:defRPr>
      </a:lvl4pPr>
      <a:lvl5pPr algn="l" defTabSz="457200" rtl="0" eaLnBrk="0" fontAlgn="base" hangingPunct="0">
        <a:spcBef>
          <a:spcPct val="0"/>
        </a:spcBef>
        <a:spcAft>
          <a:spcPct val="0"/>
        </a:spcAft>
        <a:defRPr sz="3600" b="1">
          <a:solidFill>
            <a:srgbClr val="1D8E7D"/>
          </a:solidFill>
          <a:latin typeface="Calibri" panose="020F0502020204030204" pitchFamily="34" charset="0"/>
        </a:defRPr>
      </a:lvl5pPr>
      <a:lvl6pPr marL="457200" algn="l" defTabSz="457200" rtl="0" fontAlgn="base">
        <a:spcBef>
          <a:spcPct val="0"/>
        </a:spcBef>
        <a:spcAft>
          <a:spcPct val="0"/>
        </a:spcAft>
        <a:defRPr sz="3600" b="1">
          <a:solidFill>
            <a:srgbClr val="1D8E7D"/>
          </a:solidFill>
          <a:latin typeface="Calibri" panose="020F0502020204030204" pitchFamily="34" charset="0"/>
        </a:defRPr>
      </a:lvl6pPr>
      <a:lvl7pPr marL="914400" algn="l" defTabSz="457200" rtl="0" fontAlgn="base">
        <a:spcBef>
          <a:spcPct val="0"/>
        </a:spcBef>
        <a:spcAft>
          <a:spcPct val="0"/>
        </a:spcAft>
        <a:defRPr sz="3600" b="1">
          <a:solidFill>
            <a:srgbClr val="1D8E7D"/>
          </a:solidFill>
          <a:latin typeface="Calibri" panose="020F0502020204030204" pitchFamily="34" charset="0"/>
        </a:defRPr>
      </a:lvl7pPr>
      <a:lvl8pPr marL="1371600" algn="l" defTabSz="457200" rtl="0" fontAlgn="base">
        <a:spcBef>
          <a:spcPct val="0"/>
        </a:spcBef>
        <a:spcAft>
          <a:spcPct val="0"/>
        </a:spcAft>
        <a:defRPr sz="3600" b="1">
          <a:solidFill>
            <a:srgbClr val="1D8E7D"/>
          </a:solidFill>
          <a:latin typeface="Calibri" panose="020F0502020204030204" pitchFamily="34" charset="0"/>
        </a:defRPr>
      </a:lvl8pPr>
      <a:lvl9pPr marL="1828800" algn="l" defTabSz="457200" rtl="0" fontAlgn="base">
        <a:spcBef>
          <a:spcPct val="0"/>
        </a:spcBef>
        <a:spcAft>
          <a:spcPct val="0"/>
        </a:spcAft>
        <a:defRPr sz="3600" b="1">
          <a:solidFill>
            <a:srgbClr val="1D8E7D"/>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274638"/>
            <a:ext cx="8229600" cy="971550"/>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57200" y="6356350"/>
            <a:ext cx="5562600" cy="492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05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8051800" y="6483350"/>
            <a:ext cx="955675" cy="238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a:solidFill>
                  <a:prstClr val="white"/>
                </a:solidFill>
                <a:latin typeface="+mn-lt"/>
              </a:defRPr>
            </a:lvl1pPr>
          </a:lstStyle>
          <a:p>
            <a:pPr>
              <a:defRPr/>
            </a:pPr>
            <a:fld id="{FECE6BD5-1277-4FC5-BA5F-ED8D0E4AFEA7}" type="slidenum">
              <a:rPr lang="en-US"/>
              <a:pPr>
                <a:defRPr/>
              </a:pPr>
              <a:t>‹#›</a:t>
            </a:fld>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6350"/>
            <a:ext cx="9144000" cy="136525"/>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Lst>
  <p:hf hdr="0" ftr="0" dt="0"/>
  <p:txStyles>
    <p:titleStyle>
      <a:lvl1pPr algn="l" defTabSz="457200" rtl="0" eaLnBrk="0" fontAlgn="base" hangingPunct="0">
        <a:spcBef>
          <a:spcPct val="0"/>
        </a:spcBef>
        <a:spcAft>
          <a:spcPct val="0"/>
        </a:spcAft>
        <a:defRPr sz="3600" b="1" kern="1200" cap="all">
          <a:solidFill>
            <a:srgbClr val="1D8E7D"/>
          </a:solidFill>
          <a:latin typeface="+mj-lt"/>
          <a:ea typeface="+mj-ea"/>
          <a:cs typeface="+mj-cs"/>
        </a:defRPr>
      </a:lvl1pPr>
      <a:lvl2pPr algn="l" defTabSz="457200" rtl="0" eaLnBrk="0" fontAlgn="base" hangingPunct="0">
        <a:spcBef>
          <a:spcPct val="0"/>
        </a:spcBef>
        <a:spcAft>
          <a:spcPct val="0"/>
        </a:spcAft>
        <a:defRPr sz="3600" b="1">
          <a:solidFill>
            <a:srgbClr val="1D8E7D"/>
          </a:solidFill>
          <a:latin typeface="Calibri" panose="020F0502020204030204" pitchFamily="34" charset="0"/>
        </a:defRPr>
      </a:lvl2pPr>
      <a:lvl3pPr algn="l" defTabSz="457200" rtl="0" eaLnBrk="0" fontAlgn="base" hangingPunct="0">
        <a:spcBef>
          <a:spcPct val="0"/>
        </a:spcBef>
        <a:spcAft>
          <a:spcPct val="0"/>
        </a:spcAft>
        <a:defRPr sz="3600" b="1">
          <a:solidFill>
            <a:srgbClr val="1D8E7D"/>
          </a:solidFill>
          <a:latin typeface="Calibri" panose="020F0502020204030204" pitchFamily="34" charset="0"/>
        </a:defRPr>
      </a:lvl3pPr>
      <a:lvl4pPr algn="l" defTabSz="457200" rtl="0" eaLnBrk="0" fontAlgn="base" hangingPunct="0">
        <a:spcBef>
          <a:spcPct val="0"/>
        </a:spcBef>
        <a:spcAft>
          <a:spcPct val="0"/>
        </a:spcAft>
        <a:defRPr sz="3600" b="1">
          <a:solidFill>
            <a:srgbClr val="1D8E7D"/>
          </a:solidFill>
          <a:latin typeface="Calibri" panose="020F0502020204030204" pitchFamily="34" charset="0"/>
        </a:defRPr>
      </a:lvl4pPr>
      <a:lvl5pPr algn="l" defTabSz="457200" rtl="0" eaLnBrk="0" fontAlgn="base" hangingPunct="0">
        <a:spcBef>
          <a:spcPct val="0"/>
        </a:spcBef>
        <a:spcAft>
          <a:spcPct val="0"/>
        </a:spcAft>
        <a:defRPr sz="3600" b="1">
          <a:solidFill>
            <a:srgbClr val="1D8E7D"/>
          </a:solidFill>
          <a:latin typeface="Calibri" panose="020F0502020204030204" pitchFamily="34" charset="0"/>
        </a:defRPr>
      </a:lvl5pPr>
      <a:lvl6pPr marL="457200" algn="l" defTabSz="457200" rtl="0" fontAlgn="base">
        <a:spcBef>
          <a:spcPct val="0"/>
        </a:spcBef>
        <a:spcAft>
          <a:spcPct val="0"/>
        </a:spcAft>
        <a:defRPr sz="3600" b="1">
          <a:solidFill>
            <a:srgbClr val="1D8E7D"/>
          </a:solidFill>
          <a:latin typeface="Calibri" panose="020F0502020204030204" pitchFamily="34" charset="0"/>
        </a:defRPr>
      </a:lvl6pPr>
      <a:lvl7pPr marL="914400" algn="l" defTabSz="457200" rtl="0" fontAlgn="base">
        <a:spcBef>
          <a:spcPct val="0"/>
        </a:spcBef>
        <a:spcAft>
          <a:spcPct val="0"/>
        </a:spcAft>
        <a:defRPr sz="3600" b="1">
          <a:solidFill>
            <a:srgbClr val="1D8E7D"/>
          </a:solidFill>
          <a:latin typeface="Calibri" panose="020F0502020204030204" pitchFamily="34" charset="0"/>
        </a:defRPr>
      </a:lvl7pPr>
      <a:lvl8pPr marL="1371600" algn="l" defTabSz="457200" rtl="0" fontAlgn="base">
        <a:spcBef>
          <a:spcPct val="0"/>
        </a:spcBef>
        <a:spcAft>
          <a:spcPct val="0"/>
        </a:spcAft>
        <a:defRPr sz="3600" b="1">
          <a:solidFill>
            <a:srgbClr val="1D8E7D"/>
          </a:solidFill>
          <a:latin typeface="Calibri" panose="020F0502020204030204" pitchFamily="34" charset="0"/>
        </a:defRPr>
      </a:lvl8pPr>
      <a:lvl9pPr marL="1828800" algn="l" defTabSz="457200" rtl="0" fontAlgn="base">
        <a:spcBef>
          <a:spcPct val="0"/>
        </a:spcBef>
        <a:spcAft>
          <a:spcPct val="0"/>
        </a:spcAft>
        <a:defRPr sz="3600" b="1">
          <a:solidFill>
            <a:srgbClr val="1D8E7D"/>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533400"/>
            <a:ext cx="5867400" cy="685800"/>
          </a:xfrm>
        </p:spPr>
        <p:txBody>
          <a:bodyPr wrap="square" numCol="1" compatLnSpc="1">
            <a:prstTxWarp prst="textNoShape">
              <a:avLst/>
            </a:prstTxWarp>
          </a:bodyPr>
          <a:lstStyle/>
          <a:p>
            <a:pPr eaLnBrk="1" hangingPunct="1">
              <a:lnSpc>
                <a:spcPct val="100000"/>
              </a:lnSpc>
            </a:pPr>
            <a:r>
              <a:rPr lang="en-US" altLang="en-US" sz="3600" i="1" cap="none" dirty="0" smtClean="0"/>
              <a:t>CBM Manual Training</a:t>
            </a:r>
            <a:endParaRPr lang="en-US" altLang="en-US" sz="2400" b="0" i="1" cap="none" dirty="0" smtClean="0"/>
          </a:p>
        </p:txBody>
      </p:sp>
      <p:sp>
        <p:nvSpPr>
          <p:cNvPr id="20483" name="Subtitle 4"/>
          <p:cNvSpPr>
            <a:spLocks noGrp="1"/>
          </p:cNvSpPr>
          <p:nvPr>
            <p:ph type="subTitle" idx="1"/>
          </p:nvPr>
        </p:nvSpPr>
        <p:spPr>
          <a:xfrm>
            <a:off x="609600" y="1371600"/>
            <a:ext cx="5454650" cy="4953000"/>
          </a:xfrm>
        </p:spPr>
        <p:txBody>
          <a:bodyPr/>
          <a:lstStyle/>
          <a:p>
            <a:pPr eaLnBrk="1" hangingPunct="1"/>
            <a:r>
              <a:rPr lang="en-US" altLang="en-US" sz="2000" b="1" dirty="0" smtClean="0"/>
              <a:t>Julie Eklund</a:t>
            </a:r>
          </a:p>
          <a:p>
            <a:pPr eaLnBrk="1" hangingPunct="1"/>
            <a:r>
              <a:rPr lang="en-US" altLang="en-US" sz="1800" dirty="0" smtClean="0"/>
              <a:t>Interim Assistant Commissioner, Strategic Planning and Funding</a:t>
            </a:r>
          </a:p>
          <a:p>
            <a:pPr eaLnBrk="1" hangingPunct="1"/>
            <a:r>
              <a:rPr lang="en-US" altLang="en-US" sz="2000" b="1" dirty="0" smtClean="0"/>
              <a:t>Doug Parker</a:t>
            </a:r>
          </a:p>
          <a:p>
            <a:pPr eaLnBrk="1" hangingPunct="1"/>
            <a:r>
              <a:rPr lang="en-US" altLang="en-US" sz="1800" dirty="0" smtClean="0"/>
              <a:t>Director, Educational Data Center</a:t>
            </a:r>
          </a:p>
          <a:p>
            <a:pPr eaLnBrk="1" hangingPunct="1"/>
            <a:r>
              <a:rPr lang="en-US" altLang="en-US" sz="2000" b="1" dirty="0" smtClean="0"/>
              <a:t>Paul Turcotte</a:t>
            </a:r>
          </a:p>
          <a:p>
            <a:pPr eaLnBrk="1" hangingPunct="1"/>
            <a:r>
              <a:rPr lang="en-US" altLang="en-US" sz="2000" dirty="0" smtClean="0"/>
              <a:t>Program Director, Funding</a:t>
            </a:r>
          </a:p>
          <a:p>
            <a:pPr eaLnBrk="1" hangingPunct="1"/>
            <a:r>
              <a:rPr lang="en-US" altLang="en-US" sz="2000" b="1" dirty="0" smtClean="0"/>
              <a:t>Jana Cossairt</a:t>
            </a:r>
          </a:p>
          <a:p>
            <a:pPr eaLnBrk="1" hangingPunct="1"/>
            <a:r>
              <a:rPr lang="en-US" altLang="en-US" sz="2000" dirty="0"/>
              <a:t>Program </a:t>
            </a:r>
            <a:r>
              <a:rPr lang="en-US" altLang="en-US" sz="2000" dirty="0" smtClean="0"/>
              <a:t>Director, Strategic Planning</a:t>
            </a:r>
            <a:endParaRPr lang="en-US" altLang="en-US" sz="2000" dirty="0"/>
          </a:p>
          <a:p>
            <a:pPr eaLnBrk="1" hangingPunct="1"/>
            <a:r>
              <a:rPr lang="en-US" altLang="en-US" sz="2000" b="1" dirty="0" smtClean="0"/>
              <a:t>Anissa Wagner</a:t>
            </a:r>
            <a:endParaRPr lang="en-US" altLang="en-US" sz="2000" b="1" dirty="0"/>
          </a:p>
          <a:p>
            <a:pPr eaLnBrk="1" hangingPunct="1"/>
            <a:r>
              <a:rPr lang="en-US" altLang="en-US" sz="2000" dirty="0" smtClean="0"/>
              <a:t>Data Analyst, </a:t>
            </a:r>
            <a:r>
              <a:rPr lang="en-US" altLang="en-US" sz="2000" dirty="0"/>
              <a:t>Educational Data </a:t>
            </a:r>
            <a:r>
              <a:rPr lang="en-US" altLang="en-US" sz="2000" dirty="0" smtClean="0"/>
              <a:t>Center</a:t>
            </a:r>
          </a:p>
          <a:p>
            <a:pPr eaLnBrk="1" hangingPunct="1"/>
            <a:endParaRPr lang="en-US" altLang="en-US" sz="2000" dirty="0"/>
          </a:p>
          <a:p>
            <a:pPr eaLnBrk="1" hangingPunct="1"/>
            <a:r>
              <a:rPr lang="en-US" altLang="en-US" sz="1600" dirty="0" smtClean="0"/>
              <a:t>During the presentation, questions may be sent via email to:</a:t>
            </a:r>
            <a:endParaRPr lang="en-US" altLang="en-US" sz="1600" dirty="0"/>
          </a:p>
          <a:p>
            <a:pPr eaLnBrk="1" hangingPunct="1"/>
            <a:r>
              <a:rPr lang="en-US" altLang="en-US" sz="1600" b="1" i="0" dirty="0" smtClean="0"/>
              <a:t>Jana.Cossairt@thecb.state.tx.us</a:t>
            </a:r>
          </a:p>
          <a:p>
            <a:pPr eaLnBrk="1" hangingPunct="1"/>
            <a:endParaRPr lang="en-US" altLang="en-US" sz="1800" dirty="0" smtClean="0"/>
          </a:p>
        </p:txBody>
      </p:sp>
      <p:sp>
        <p:nvSpPr>
          <p:cNvPr id="6" name="TextBox 5"/>
          <p:cNvSpPr txBox="1"/>
          <p:nvPr/>
        </p:nvSpPr>
        <p:spPr>
          <a:xfrm>
            <a:off x="6172200" y="4916488"/>
            <a:ext cx="2590800" cy="369887"/>
          </a:xfrm>
          <a:prstGeom prst="rect">
            <a:avLst/>
          </a:prstGeom>
          <a:noFill/>
        </p:spPr>
        <p:txBody>
          <a:bodyPr wrap="square">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July 15, 2015</a:t>
            </a:r>
            <a:endParaRPr lang="en-US" b="1" dirty="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10</a:t>
            </a:fld>
            <a:endParaRPr lang="en-US" dirty="0"/>
          </a:p>
        </p:txBody>
      </p:sp>
      <p:sp>
        <p:nvSpPr>
          <p:cNvPr id="3" name="Rectangle 2"/>
          <p:cNvSpPr/>
          <p:nvPr/>
        </p:nvSpPr>
        <p:spPr>
          <a:xfrm>
            <a:off x="152400" y="269670"/>
            <a:ext cx="8763000" cy="5555367"/>
          </a:xfrm>
          <a:prstGeom prst="rect">
            <a:avLst/>
          </a:prstGeom>
        </p:spPr>
        <p:txBody>
          <a:bodyPr wrap="square">
            <a:spAutoFit/>
          </a:bodyPr>
          <a:lstStyle/>
          <a:p>
            <a:r>
              <a:rPr lang="en-US" dirty="0" smtClean="0">
                <a:solidFill>
                  <a:prstClr val="black"/>
                </a:solidFill>
              </a:rPr>
              <a:t>HRI CBM008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Item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 Always ‘8’ – Numeric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Faculty </a:t>
            </a:r>
            <a:r>
              <a:rPr lang="en-US" sz="1100" dirty="0">
                <a:solidFill>
                  <a:prstClr val="black"/>
                </a:solidFill>
                <a:latin typeface="Arial" panose="020B0604020202020204" pitchFamily="34" charset="0"/>
                <a:cs typeface="Arial" panose="020B0604020202020204" pitchFamily="34" charset="0"/>
              </a:rPr>
              <a:t>Identification Number – Numeric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Last </a:t>
            </a:r>
            <a:r>
              <a:rPr lang="en-US" sz="1100" dirty="0">
                <a:solidFill>
                  <a:prstClr val="black"/>
                </a:solidFill>
                <a:latin typeface="Arial" panose="020B0604020202020204" pitchFamily="34" charset="0"/>
                <a:cs typeface="Arial" panose="020B0604020202020204" pitchFamily="34" charset="0"/>
              </a:rPr>
              <a:t>Name – Alpha 			</a:t>
            </a:r>
            <a:r>
              <a:rPr lang="en-US" sz="1100" dirty="0" smtClean="0">
                <a:solidFill>
                  <a:prstClr val="black"/>
                </a:solidFill>
                <a:latin typeface="Arial" panose="020B0604020202020204" pitchFamily="34" charset="0"/>
                <a:cs typeface="Arial" panose="020B0604020202020204" pitchFamily="34" charset="0"/>
              </a:rPr>
              <a:t>17</a:t>
            </a:r>
            <a:r>
              <a:rPr lang="en-US" sz="1100" dirty="0">
                <a:solidFill>
                  <a:prstClr val="black"/>
                </a:solidFill>
                <a:latin typeface="Arial" panose="020B0604020202020204" pitchFamily="34" charset="0"/>
                <a:cs typeface="Arial" panose="020B0604020202020204" pitchFamily="34" charset="0"/>
              </a:rPr>
              <a:t>	10</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First </a:t>
            </a:r>
            <a:r>
              <a:rPr lang="en-US" sz="1100" dirty="0">
                <a:solidFill>
                  <a:prstClr val="black"/>
                </a:solidFill>
                <a:latin typeface="Arial" panose="020B0604020202020204" pitchFamily="34" charset="0"/>
                <a:cs typeface="Arial" panose="020B0604020202020204" pitchFamily="34" charset="0"/>
              </a:rPr>
              <a:t>Name Initial – Alpha 			</a:t>
            </a:r>
            <a:r>
              <a:rPr lang="en-US" sz="1100" dirty="0" smtClean="0">
                <a:solidFill>
                  <a:prstClr val="black"/>
                </a:solidFill>
                <a:latin typeface="Arial" panose="020B0604020202020204" pitchFamily="34" charset="0"/>
                <a:cs typeface="Arial" panose="020B0604020202020204" pitchFamily="34" charset="0"/>
              </a:rPr>
              <a:t>27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Middle </a:t>
            </a:r>
            <a:r>
              <a:rPr lang="en-US" sz="1100" dirty="0">
                <a:solidFill>
                  <a:prstClr val="black"/>
                </a:solidFill>
                <a:latin typeface="Arial" panose="020B0604020202020204" pitchFamily="34" charset="0"/>
                <a:cs typeface="Arial" panose="020B0604020202020204" pitchFamily="34" charset="0"/>
              </a:rPr>
              <a:t>Name Initial – Alpha or blank		</a:t>
            </a:r>
            <a:r>
              <a:rPr lang="en-US" sz="1100" dirty="0" smtClean="0">
                <a:solidFill>
                  <a:prstClr val="black"/>
                </a:solidFill>
                <a:latin typeface="Arial" panose="020B0604020202020204" pitchFamily="34" charset="0"/>
                <a:cs typeface="Arial" panose="020B0604020202020204" pitchFamily="34" charset="0"/>
              </a:rPr>
              <a:t>28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Rank </a:t>
            </a:r>
            <a:r>
              <a:rPr lang="en-US" sz="1100" dirty="0">
                <a:solidFill>
                  <a:prstClr val="black"/>
                </a:solidFill>
                <a:latin typeface="Arial" panose="020B0604020202020204" pitchFamily="34" charset="0"/>
                <a:cs typeface="Arial" panose="020B0604020202020204" pitchFamily="34" charset="0"/>
              </a:rPr>
              <a:t>– Numeric 			</a:t>
            </a:r>
            <a:r>
              <a:rPr lang="en-US" sz="1100" dirty="0" smtClean="0">
                <a:solidFill>
                  <a:prstClr val="black"/>
                </a:solidFill>
                <a:latin typeface="Arial" panose="020B0604020202020204" pitchFamily="34" charset="0"/>
                <a:cs typeface="Arial" panose="020B0604020202020204" pitchFamily="34" charset="0"/>
              </a:rPr>
              <a:t>29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Tenure </a:t>
            </a:r>
            <a:r>
              <a:rPr lang="en-US" sz="1100" dirty="0">
                <a:solidFill>
                  <a:prstClr val="black"/>
                </a:solidFill>
                <a:latin typeface="Arial" panose="020B0604020202020204" pitchFamily="34" charset="0"/>
                <a:cs typeface="Arial" panose="020B0604020202020204" pitchFamily="34" charset="0"/>
              </a:rPr>
              <a:t>- ‘0’, ‘1’ or ‘2’ – Numeric 		</a:t>
            </a:r>
            <a:r>
              <a:rPr lang="en-US" sz="1100" dirty="0" smtClean="0">
                <a:solidFill>
                  <a:prstClr val="black"/>
                </a:solidFill>
                <a:latin typeface="Arial" panose="020B0604020202020204" pitchFamily="34" charset="0"/>
                <a:cs typeface="Arial" panose="020B0604020202020204" pitchFamily="34" charset="0"/>
              </a:rPr>
              <a:t>30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Gender </a:t>
            </a:r>
            <a:r>
              <a:rPr lang="en-US" sz="1100" dirty="0">
                <a:solidFill>
                  <a:prstClr val="black"/>
                </a:solidFill>
                <a:latin typeface="Arial" panose="020B0604020202020204" pitchFamily="34" charset="0"/>
                <a:cs typeface="Arial" panose="020B0604020202020204" pitchFamily="34" charset="0"/>
              </a:rPr>
              <a:t>- ‘M’ or ‘F’ – Alpha			</a:t>
            </a:r>
            <a:r>
              <a:rPr lang="en-US" sz="1100" dirty="0" smtClean="0">
                <a:solidFill>
                  <a:prstClr val="black"/>
                </a:solidFill>
                <a:latin typeface="Arial" panose="020B0604020202020204" pitchFamily="34" charset="0"/>
                <a:cs typeface="Arial" panose="020B0604020202020204" pitchFamily="34" charset="0"/>
              </a:rPr>
              <a:t>31</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1</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#10	Unused				</a:t>
            </a:r>
            <a:r>
              <a:rPr lang="en-US" sz="1100" dirty="0" smtClean="0">
                <a:solidFill>
                  <a:prstClr val="black"/>
                </a:solidFill>
                <a:latin typeface="Arial" panose="020B0604020202020204" pitchFamily="34" charset="0"/>
                <a:cs typeface="Arial" panose="020B0604020202020204" pitchFamily="34" charset="0"/>
              </a:rPr>
              <a:t>32</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4</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#11	Unused 				</a:t>
            </a:r>
            <a:r>
              <a:rPr lang="en-US" sz="1100" dirty="0" smtClean="0">
                <a:solidFill>
                  <a:prstClr val="black"/>
                </a:solidFill>
                <a:latin typeface="Arial" panose="020B0604020202020204" pitchFamily="34" charset="0"/>
                <a:cs typeface="Arial" panose="020B0604020202020204" pitchFamily="34" charset="0"/>
              </a:rPr>
              <a:t>36</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#12	Date of Birth - YYYYMM – Numeric 		</a:t>
            </a:r>
            <a:r>
              <a:rPr lang="en-US" sz="1100" dirty="0" smtClean="0">
                <a:solidFill>
                  <a:prstClr val="black"/>
                </a:solidFill>
                <a:latin typeface="Arial" panose="020B0604020202020204" pitchFamily="34" charset="0"/>
                <a:cs typeface="Arial" panose="020B0604020202020204" pitchFamily="34" charset="0"/>
              </a:rPr>
              <a:t>37</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#13	Percent of Time:</a:t>
            </a:r>
          </a:p>
          <a:p>
            <a:r>
              <a:rPr lang="en-US" sz="1100" dirty="0">
                <a:solidFill>
                  <a:prstClr val="black"/>
                </a:solidFill>
                <a:latin typeface="Arial" panose="020B0604020202020204" pitchFamily="34" charset="0"/>
                <a:cs typeface="Arial" panose="020B0604020202020204" pitchFamily="34" charset="0"/>
              </a:rPr>
              <a:t>Item #13A	   Appointment 01 % – Numeric, zero fill		</a:t>
            </a:r>
            <a:r>
              <a:rPr lang="en-US" sz="1100" dirty="0" smtClean="0">
                <a:solidFill>
                  <a:prstClr val="black"/>
                </a:solidFill>
                <a:latin typeface="Arial" panose="020B0604020202020204" pitchFamily="34" charset="0"/>
                <a:cs typeface="Arial" panose="020B0604020202020204" pitchFamily="34" charset="0"/>
              </a:rPr>
              <a:t>43</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#13B 	   Appointment 03 % – Numeric, zero fill		</a:t>
            </a:r>
            <a:r>
              <a:rPr lang="en-US" sz="1100" dirty="0" smtClean="0">
                <a:solidFill>
                  <a:prstClr val="black"/>
                </a:solidFill>
                <a:latin typeface="Arial" panose="020B0604020202020204" pitchFamily="34" charset="0"/>
                <a:cs typeface="Arial" panose="020B0604020202020204" pitchFamily="34" charset="0"/>
              </a:rPr>
              <a:t>46</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#13C 	   Appointment 11 % – Numeric, zero fill		</a:t>
            </a:r>
            <a:r>
              <a:rPr lang="en-US" sz="1100" dirty="0" smtClean="0">
                <a:solidFill>
                  <a:prstClr val="black"/>
                </a:solidFill>
                <a:latin typeface="Arial" panose="020B0604020202020204" pitchFamily="34" charset="0"/>
                <a:cs typeface="Arial" panose="020B0604020202020204" pitchFamily="34" charset="0"/>
              </a:rPr>
              <a:t>49</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#13D	   Appointment 12 % – Numeric, zero fill		</a:t>
            </a:r>
            <a:r>
              <a:rPr lang="en-US" sz="1100" dirty="0" smtClean="0">
                <a:solidFill>
                  <a:prstClr val="black"/>
                </a:solidFill>
                <a:latin typeface="Arial" panose="020B0604020202020204" pitchFamily="34" charset="0"/>
                <a:cs typeface="Arial" panose="020B0604020202020204" pitchFamily="34" charset="0"/>
              </a:rPr>
              <a:t>52</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#13E 	   Appointment 13 % – Numeric, zero fill		</a:t>
            </a:r>
            <a:r>
              <a:rPr lang="en-US" sz="1100" dirty="0" smtClean="0">
                <a:solidFill>
                  <a:prstClr val="black"/>
                </a:solidFill>
                <a:latin typeface="Arial" panose="020B0604020202020204" pitchFamily="34" charset="0"/>
                <a:cs typeface="Arial" panose="020B0604020202020204" pitchFamily="34" charset="0"/>
              </a:rPr>
              <a:t>55</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#14  	Salary Fields – Right justified, no </a:t>
            </a:r>
            <a:r>
              <a:rPr lang="en-US" sz="1100" dirty="0" smtClean="0">
                <a:solidFill>
                  <a:prstClr val="black"/>
                </a:solidFill>
                <a:latin typeface="Arial" panose="020B0604020202020204" pitchFamily="34" charset="0"/>
                <a:cs typeface="Arial" panose="020B0604020202020204" pitchFamily="34" charset="0"/>
              </a:rPr>
              <a:t>decimals</a:t>
            </a:r>
          </a:p>
          <a:p>
            <a:r>
              <a:rPr lang="en-US" sz="1100" dirty="0" smtClean="0">
                <a:solidFill>
                  <a:prstClr val="black"/>
                </a:solidFill>
                <a:latin typeface="Arial" panose="020B0604020202020204" pitchFamily="34" charset="0"/>
                <a:cs typeface="Arial" panose="020B0604020202020204" pitchFamily="34" charset="0"/>
              </a:rPr>
              <a:t>Item #14A	   State Appropriations – Numeric, zero fill		58	 7</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#14D 	   Designated – Numeric, zero fill		</a:t>
            </a:r>
            <a:r>
              <a:rPr lang="en-US" sz="1100" dirty="0" smtClean="0">
                <a:solidFill>
                  <a:prstClr val="black"/>
                </a:solidFill>
                <a:latin typeface="Arial" panose="020B0604020202020204" pitchFamily="34" charset="0"/>
                <a:cs typeface="Arial" panose="020B0604020202020204" pitchFamily="34" charset="0"/>
              </a:rPr>
              <a:t>65</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#14R 	   Restricted – Numeric, zero fill		</a:t>
            </a:r>
            <a:r>
              <a:rPr lang="en-US" sz="1100" dirty="0" smtClean="0">
                <a:solidFill>
                  <a:prstClr val="black"/>
                </a:solidFill>
                <a:latin typeface="Arial" panose="020B0604020202020204" pitchFamily="34" charset="0"/>
                <a:cs typeface="Arial" panose="020B0604020202020204" pitchFamily="34" charset="0"/>
              </a:rPr>
              <a:t>72</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#14X 	   Auxiliary Enterprises – Numeric, zero fill		</a:t>
            </a:r>
            <a:r>
              <a:rPr lang="en-US" sz="1100" dirty="0" smtClean="0">
                <a:solidFill>
                  <a:prstClr val="black"/>
                </a:solidFill>
                <a:latin typeface="Arial" panose="020B0604020202020204" pitchFamily="34" charset="0"/>
                <a:cs typeface="Arial" panose="020B0604020202020204" pitchFamily="34" charset="0"/>
              </a:rPr>
              <a:t>79</a:t>
            </a:r>
            <a:r>
              <a:rPr lang="en-US" sz="1100" dirty="0">
                <a:solidFill>
                  <a:prstClr val="black"/>
                </a:solidFill>
                <a:latin typeface="Arial" panose="020B0604020202020204" pitchFamily="34" charset="0"/>
                <a:cs typeface="Arial" panose="020B0604020202020204" pitchFamily="34" charset="0"/>
              </a:rPr>
              <a:t>	 6 </a:t>
            </a:r>
          </a:p>
          <a:p>
            <a:r>
              <a:rPr lang="en-US" sz="1100" dirty="0">
                <a:solidFill>
                  <a:prstClr val="black"/>
                </a:solidFill>
                <a:latin typeface="Arial" panose="020B0604020202020204" pitchFamily="34" charset="0"/>
                <a:cs typeface="Arial" panose="020B0604020202020204" pitchFamily="34" charset="0"/>
              </a:rPr>
              <a:t>Item #14Z	   Unused				</a:t>
            </a:r>
            <a:r>
              <a:rPr lang="en-US" sz="1100" dirty="0" smtClean="0">
                <a:solidFill>
                  <a:prstClr val="black"/>
                </a:solidFill>
                <a:latin typeface="Arial" panose="020B0604020202020204" pitchFamily="34" charset="0"/>
                <a:cs typeface="Arial" panose="020B0604020202020204" pitchFamily="34" charset="0"/>
              </a:rPr>
              <a:t>85</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6</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#15	Appointment Length – Numeric, zero fill		</a:t>
            </a:r>
            <a:r>
              <a:rPr lang="en-US" sz="1100" dirty="0" smtClean="0">
                <a:solidFill>
                  <a:prstClr val="black"/>
                </a:solidFill>
                <a:latin typeface="Arial" panose="020B0604020202020204" pitchFamily="34" charset="0"/>
                <a:cs typeface="Arial" panose="020B0604020202020204" pitchFamily="34" charset="0"/>
              </a:rPr>
              <a:t>91</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#16	New Hire - ‘3’ or ‘0’ – Numeric 		</a:t>
            </a:r>
            <a:r>
              <a:rPr lang="en-US" sz="1100" dirty="0" smtClean="0">
                <a:solidFill>
                  <a:prstClr val="black"/>
                </a:solidFill>
                <a:latin typeface="Arial" panose="020B0604020202020204" pitchFamily="34" charset="0"/>
                <a:cs typeface="Arial" panose="020B0604020202020204" pitchFamily="34" charset="0"/>
              </a:rPr>
              <a:t>93</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1</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#17	Semester - ‘1’ – Numeric			</a:t>
            </a:r>
            <a:r>
              <a:rPr lang="en-US" sz="1100" dirty="0" smtClean="0">
                <a:solidFill>
                  <a:prstClr val="black"/>
                </a:solidFill>
                <a:latin typeface="Arial" panose="020B0604020202020204" pitchFamily="34" charset="0"/>
                <a:cs typeface="Arial" panose="020B0604020202020204" pitchFamily="34" charset="0"/>
              </a:rPr>
              <a:t>94</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1</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#18	Year - YYYY – Numeric			</a:t>
            </a:r>
            <a:r>
              <a:rPr lang="en-US" sz="1100" dirty="0" smtClean="0">
                <a:solidFill>
                  <a:prstClr val="black"/>
                </a:solidFill>
                <a:latin typeface="Arial" panose="020B0604020202020204" pitchFamily="34" charset="0"/>
                <a:cs typeface="Arial" panose="020B0604020202020204" pitchFamily="34" charset="0"/>
              </a:rPr>
              <a:t>95</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4</a:t>
            </a:r>
            <a:endParaRPr lang="en-US" sz="1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562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11</a:t>
            </a:fld>
            <a:endParaRPr lang="en-US" dirty="0"/>
          </a:p>
        </p:txBody>
      </p:sp>
      <p:sp>
        <p:nvSpPr>
          <p:cNvPr id="3" name="Rectangle 2"/>
          <p:cNvSpPr/>
          <p:nvPr/>
        </p:nvSpPr>
        <p:spPr>
          <a:xfrm>
            <a:off x="152400" y="269670"/>
            <a:ext cx="8763000" cy="2677656"/>
          </a:xfrm>
          <a:prstGeom prst="rect">
            <a:avLst/>
          </a:prstGeom>
        </p:spPr>
        <p:txBody>
          <a:bodyPr wrap="square">
            <a:spAutoFit/>
          </a:bodyPr>
          <a:lstStyle/>
          <a:p>
            <a:r>
              <a:rPr lang="en-US" dirty="0" smtClean="0">
                <a:solidFill>
                  <a:prstClr val="black"/>
                </a:solidFill>
              </a:rPr>
              <a:t>HRI CBM008 </a:t>
            </a:r>
            <a:r>
              <a:rPr lang="en-US" dirty="0">
                <a:solidFill>
                  <a:prstClr val="black"/>
                </a:solidFill>
              </a:rPr>
              <a:t>Report </a:t>
            </a:r>
            <a:r>
              <a:rPr lang="en-US" dirty="0" smtClean="0">
                <a:solidFill>
                  <a:prstClr val="black"/>
                </a:solidFill>
              </a:rPr>
              <a:t>Layout (cont’d)</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#19	School or College – Numeric			</a:t>
            </a:r>
            <a:r>
              <a:rPr lang="en-US" sz="1100" dirty="0" smtClean="0">
                <a:solidFill>
                  <a:prstClr val="black"/>
                </a:solidFill>
                <a:latin typeface="Arial" panose="020B0604020202020204" pitchFamily="34" charset="0"/>
                <a:cs typeface="Arial" panose="020B0604020202020204" pitchFamily="34" charset="0"/>
              </a:rPr>
              <a:t>99</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#20	Ethnic Origin				</a:t>
            </a:r>
            <a:r>
              <a:rPr lang="en-US" sz="1100" dirty="0" smtClean="0">
                <a:solidFill>
                  <a:prstClr val="black"/>
                </a:solidFill>
                <a:latin typeface="Arial" panose="020B0604020202020204" pitchFamily="34" charset="0"/>
                <a:cs typeface="Arial" panose="020B0604020202020204" pitchFamily="34" charset="0"/>
              </a:rPr>
              <a:t>105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	Race:</a:t>
            </a:r>
          </a:p>
          <a:p>
            <a:r>
              <a:rPr lang="en-US" sz="1100" dirty="0">
                <a:solidFill>
                  <a:prstClr val="black"/>
                </a:solidFill>
                <a:latin typeface="Arial" panose="020B0604020202020204" pitchFamily="34" charset="0"/>
                <a:cs typeface="Arial" panose="020B0604020202020204" pitchFamily="34" charset="0"/>
              </a:rPr>
              <a:t>Item #21A	   White – ‘1’ or blank			</a:t>
            </a:r>
            <a:r>
              <a:rPr lang="en-US" sz="1100" dirty="0" smtClean="0">
                <a:solidFill>
                  <a:prstClr val="black"/>
                </a:solidFill>
                <a:latin typeface="Arial" panose="020B0604020202020204" pitchFamily="34" charset="0"/>
                <a:cs typeface="Arial" panose="020B0604020202020204" pitchFamily="34" charset="0"/>
              </a:rPr>
              <a:t>106</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#21B	   Black or African-American – ‘2’ or blank		</a:t>
            </a:r>
            <a:r>
              <a:rPr lang="en-US" sz="1100" dirty="0" smtClean="0">
                <a:solidFill>
                  <a:prstClr val="black"/>
                </a:solidFill>
                <a:latin typeface="Arial" panose="020B0604020202020204" pitchFamily="34" charset="0"/>
                <a:cs typeface="Arial" panose="020B0604020202020204" pitchFamily="34" charset="0"/>
              </a:rPr>
              <a:t>107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#21C	   Asian – ‘4’ or blank			</a:t>
            </a:r>
            <a:r>
              <a:rPr lang="en-US" sz="1100" dirty="0" smtClean="0">
                <a:solidFill>
                  <a:prstClr val="black"/>
                </a:solidFill>
                <a:latin typeface="Arial" panose="020B0604020202020204" pitchFamily="34" charset="0"/>
                <a:cs typeface="Arial" panose="020B0604020202020204" pitchFamily="34" charset="0"/>
              </a:rPr>
              <a:t>108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#21D	   American Indian or Alaskan Native – ‘5’ or blank	</a:t>
            </a:r>
            <a:r>
              <a:rPr lang="en-US" sz="1100" dirty="0" smtClean="0">
                <a:solidFill>
                  <a:prstClr val="black"/>
                </a:solidFill>
                <a:latin typeface="Arial" panose="020B0604020202020204" pitchFamily="34" charset="0"/>
                <a:cs typeface="Arial" panose="020B0604020202020204" pitchFamily="34" charset="0"/>
              </a:rPr>
              <a:t>109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#21E	   International – ‘6’ or blank			</a:t>
            </a:r>
            <a:r>
              <a:rPr lang="en-US" sz="1100" dirty="0" smtClean="0">
                <a:solidFill>
                  <a:prstClr val="black"/>
                </a:solidFill>
                <a:latin typeface="Arial" panose="020B0604020202020204" pitchFamily="34" charset="0"/>
                <a:cs typeface="Arial" panose="020B0604020202020204" pitchFamily="34" charset="0"/>
              </a:rPr>
              <a:t>110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#21F	   Unknown or Not Reported – ‘7’ or blank		</a:t>
            </a:r>
            <a:r>
              <a:rPr lang="en-US" sz="1100" dirty="0" smtClean="0">
                <a:solidFill>
                  <a:prstClr val="black"/>
                </a:solidFill>
                <a:latin typeface="Arial" panose="020B0604020202020204" pitchFamily="34" charset="0"/>
                <a:cs typeface="Arial" panose="020B0604020202020204" pitchFamily="34" charset="0"/>
              </a:rPr>
              <a:t>111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#21G	   Native Hawaiian or Other Pacific Islander – ‘8’ or blank	</a:t>
            </a:r>
            <a:r>
              <a:rPr lang="en-US" sz="1100" dirty="0" smtClean="0">
                <a:solidFill>
                  <a:prstClr val="black"/>
                </a:solidFill>
                <a:latin typeface="Arial" panose="020B0604020202020204" pitchFamily="34" charset="0"/>
                <a:cs typeface="Arial" panose="020B0604020202020204" pitchFamily="34" charset="0"/>
              </a:rPr>
              <a:t>112</a:t>
            </a:r>
            <a:r>
              <a:rPr lang="en-US" sz="1100" dirty="0">
                <a:solidFill>
                  <a:prstClr val="black"/>
                </a:solidFill>
                <a:latin typeface="Arial" panose="020B0604020202020204" pitchFamily="34" charset="0"/>
                <a:cs typeface="Arial" panose="020B0604020202020204" pitchFamily="34" charset="0"/>
              </a:rPr>
              <a:t>	1</a:t>
            </a:r>
          </a:p>
          <a:p>
            <a:endParaRPr lang="en-US" sz="1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758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Health-related Institutions</a:t>
            </a:r>
            <a:br>
              <a:rPr lang="en-US" altLang="en-US" sz="3600" i="1" cap="none" dirty="0" smtClean="0"/>
            </a:br>
            <a:r>
              <a:rPr lang="en-US" altLang="en-US" sz="3600" i="1" cap="none" dirty="0" smtClean="0"/>
              <a:t>Graduation Report: CBM009</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214464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a:t>HRI </a:t>
            </a:r>
            <a:r>
              <a:rPr lang="en-US" altLang="en-US" sz="3200" cap="none" dirty="0" smtClean="0"/>
              <a:t>Graduation (CBM009)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degrees conferred during the fiscal year immediately </a:t>
            </a:r>
            <a:r>
              <a:rPr lang="en-US" sz="2400" dirty="0" smtClean="0"/>
              <a:t>preceding the </a:t>
            </a:r>
            <a:r>
              <a:rPr lang="en-US" sz="2400" dirty="0"/>
              <a:t>fall semester in which the report is submitted.</a:t>
            </a:r>
            <a:endParaRPr lang="en-US" sz="1400" dirty="0"/>
          </a:p>
          <a:p>
            <a:pPr lvl="1" eaLnBrk="1" fontAlgn="auto" hangingPunct="1">
              <a:spcAft>
                <a:spcPts val="0"/>
              </a:spcAft>
              <a:buFont typeface="Arial"/>
              <a:buChar char="•"/>
              <a:defRPr/>
            </a:pPr>
            <a:r>
              <a:rPr lang="en-US" sz="2000" dirty="0" smtClean="0"/>
              <a:t>Graduates demographic data is collected</a:t>
            </a:r>
          </a:p>
          <a:p>
            <a:pPr lvl="1" eaLnBrk="1" fontAlgn="auto" hangingPunct="1">
              <a:spcAft>
                <a:spcPts val="0"/>
              </a:spcAft>
              <a:buFont typeface="Arial"/>
              <a:buChar char="•"/>
              <a:defRPr/>
            </a:pPr>
            <a:r>
              <a:rPr lang="en-US" sz="2000" dirty="0"/>
              <a:t>Only degrees listed in the institution’s Inventory of Approved Degree Programs are to </a:t>
            </a:r>
            <a:r>
              <a:rPr lang="en-US" sz="2000" dirty="0" smtClean="0"/>
              <a:t>be reported</a:t>
            </a:r>
          </a:p>
          <a:p>
            <a:pPr lvl="1" eaLnBrk="1" fontAlgn="auto" hangingPunct="1">
              <a:spcAft>
                <a:spcPts val="0"/>
              </a:spcAft>
              <a:buFont typeface="Arial"/>
              <a:buChar char="•"/>
              <a:defRPr/>
            </a:pPr>
            <a:r>
              <a:rPr lang="en-US" sz="2000" dirty="0" smtClean="0"/>
              <a:t>Enter separate records </a:t>
            </a:r>
            <a:r>
              <a:rPr lang="en-US" sz="2000" dirty="0"/>
              <a:t>for each degree a student is awarded </a:t>
            </a:r>
            <a:r>
              <a:rPr lang="en-US" sz="2000" dirty="0" smtClean="0"/>
              <a:t>in </a:t>
            </a:r>
            <a:r>
              <a:rPr lang="en-US" sz="2000" dirty="0"/>
              <a:t>a reporting period</a:t>
            </a:r>
            <a:endParaRPr lang="en-US" sz="2000" dirty="0" smtClean="0"/>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smtClean="0"/>
              <a:t>Used in Nursing Shortage Reduction Program calculations</a:t>
            </a:r>
          </a:p>
          <a:p>
            <a:pPr eaLnBrk="1" fontAlgn="auto" hangingPunct="1">
              <a:spcAft>
                <a:spcPts val="0"/>
              </a:spcAft>
              <a:buFont typeface="Arial"/>
              <a:buChar char="•"/>
              <a:defRPr/>
            </a:pPr>
            <a:r>
              <a:rPr lang="en-US" sz="2400" dirty="0" smtClean="0"/>
              <a:t>This data is used in the Accountability System and any HRI reports where graduation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274421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14</a:t>
            </a:fld>
            <a:endParaRPr lang="en-US" dirty="0"/>
          </a:p>
        </p:txBody>
      </p:sp>
      <p:sp>
        <p:nvSpPr>
          <p:cNvPr id="3" name="Rectangle 2"/>
          <p:cNvSpPr/>
          <p:nvPr/>
        </p:nvSpPr>
        <p:spPr>
          <a:xfrm>
            <a:off x="152400" y="269670"/>
            <a:ext cx="8763000" cy="5663089"/>
          </a:xfrm>
          <a:prstGeom prst="rect">
            <a:avLst/>
          </a:prstGeom>
        </p:spPr>
        <p:txBody>
          <a:bodyPr wrap="square">
            <a:spAutoFit/>
          </a:bodyPr>
          <a:lstStyle/>
          <a:p>
            <a:r>
              <a:rPr lang="en-US" dirty="0">
                <a:solidFill>
                  <a:prstClr val="black"/>
                </a:solidFill>
              </a:rPr>
              <a:t>HRI </a:t>
            </a:r>
            <a:r>
              <a:rPr lang="en-US" dirty="0" smtClean="0">
                <a:solidFill>
                  <a:prstClr val="black"/>
                </a:solidFill>
              </a:rPr>
              <a:t>CBM009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 </a:t>
            </a:r>
          </a:p>
          <a:p>
            <a:r>
              <a:rPr lang="en-US" sz="1100" dirty="0" err="1">
                <a:solidFill>
                  <a:prstClr val="black"/>
                </a:solidFill>
                <a:latin typeface="Arial" panose="020B0604020202020204" pitchFamily="34" charset="0"/>
                <a:cs typeface="Arial" panose="020B0604020202020204" pitchFamily="34" charset="0"/>
              </a:rPr>
              <a:t>IItem</a:t>
            </a:r>
            <a:r>
              <a:rPr lang="en-US" sz="1100" dirty="0">
                <a:solidFill>
                  <a:prstClr val="black"/>
                </a:solidFill>
                <a:latin typeface="Arial" panose="020B0604020202020204" pitchFamily="34" charset="0"/>
                <a:cs typeface="Arial" panose="020B0604020202020204" pitchFamily="34" charset="0"/>
              </a:rPr>
              <a:t>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Always ‘9’ – Numeric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	</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Identifier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Student </a:t>
            </a:r>
            <a:r>
              <a:rPr lang="en-US" sz="1100" dirty="0">
                <a:solidFill>
                  <a:prstClr val="black"/>
                </a:solidFill>
                <a:latin typeface="Arial" panose="020B0604020202020204" pitchFamily="34" charset="0"/>
                <a:cs typeface="Arial" panose="020B0604020202020204" pitchFamily="34" charset="0"/>
              </a:rPr>
              <a:t>Identification Number – Alphanumeric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Gender </a:t>
            </a:r>
            <a:r>
              <a:rPr lang="en-US" sz="1100" dirty="0">
                <a:solidFill>
                  <a:prstClr val="black"/>
                </a:solidFill>
                <a:latin typeface="Arial" panose="020B0604020202020204" pitchFamily="34" charset="0"/>
                <a:cs typeface="Arial" panose="020B0604020202020204" pitchFamily="34" charset="0"/>
              </a:rPr>
              <a:t>- ‘M’ or ‘F’ – Alpha 			</a:t>
            </a:r>
            <a:r>
              <a:rPr lang="en-US" sz="1100" dirty="0" smtClean="0">
                <a:solidFill>
                  <a:prstClr val="black"/>
                </a:solidFill>
                <a:latin typeface="Arial" panose="020B0604020202020204" pitchFamily="34" charset="0"/>
                <a:cs typeface="Arial" panose="020B0604020202020204" pitchFamily="34" charset="0"/>
              </a:rPr>
              <a:t>17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Unused </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18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Date </a:t>
            </a:r>
            <a:r>
              <a:rPr lang="en-US" sz="1100" dirty="0">
                <a:solidFill>
                  <a:prstClr val="black"/>
                </a:solidFill>
                <a:latin typeface="Arial" panose="020B0604020202020204" pitchFamily="34" charset="0"/>
                <a:cs typeface="Arial" panose="020B0604020202020204" pitchFamily="34" charset="0"/>
              </a:rPr>
              <a:t>of Birth - YYYYMMDD – Numeric 		</a:t>
            </a:r>
            <a:r>
              <a:rPr lang="en-US" sz="1100" dirty="0" smtClean="0">
                <a:solidFill>
                  <a:prstClr val="black"/>
                </a:solidFill>
                <a:latin typeface="Arial" panose="020B0604020202020204" pitchFamily="34" charset="0"/>
                <a:cs typeface="Arial" panose="020B0604020202020204" pitchFamily="34" charset="0"/>
              </a:rPr>
              <a:t>19</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Degree </a:t>
            </a:r>
            <a:r>
              <a:rPr lang="en-US" sz="1100" dirty="0">
                <a:solidFill>
                  <a:prstClr val="black"/>
                </a:solidFill>
                <a:latin typeface="Arial" panose="020B0604020202020204" pitchFamily="34" charset="0"/>
                <a:cs typeface="Arial" panose="020B0604020202020204" pitchFamily="34" charset="0"/>
              </a:rPr>
              <a:t>Conferred - Left justified – Space filled, alpha	</a:t>
            </a:r>
            <a:r>
              <a:rPr lang="en-US" sz="1100" dirty="0" smtClean="0">
                <a:solidFill>
                  <a:prstClr val="black"/>
                </a:solidFill>
                <a:latin typeface="Arial" panose="020B0604020202020204" pitchFamily="34" charset="0"/>
                <a:cs typeface="Arial" panose="020B0604020202020204" pitchFamily="34" charset="0"/>
              </a:rPr>
              <a:t>27</a:t>
            </a:r>
            <a:r>
              <a:rPr lang="en-US" sz="1100" dirty="0">
                <a:solidFill>
                  <a:prstClr val="black"/>
                </a:solidFill>
                <a:latin typeface="Arial" panose="020B0604020202020204" pitchFamily="34" charset="0"/>
                <a:cs typeface="Arial" panose="020B0604020202020204" pitchFamily="34" charset="0"/>
              </a:rPr>
              <a:t>	8	</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Level </a:t>
            </a:r>
            <a:r>
              <a:rPr lang="en-US" sz="1100" dirty="0">
                <a:solidFill>
                  <a:prstClr val="black"/>
                </a:solidFill>
                <a:latin typeface="Arial" panose="020B0604020202020204" pitchFamily="34" charset="0"/>
                <a:cs typeface="Arial" panose="020B0604020202020204" pitchFamily="34" charset="0"/>
              </a:rPr>
              <a:t>of Degree Conferred – Numeric 		</a:t>
            </a:r>
            <a:r>
              <a:rPr lang="en-US" sz="1100" dirty="0" smtClean="0">
                <a:solidFill>
                  <a:prstClr val="black"/>
                </a:solidFill>
                <a:latin typeface="Arial" panose="020B0604020202020204" pitchFamily="34" charset="0"/>
                <a:cs typeface="Arial" panose="020B0604020202020204" pitchFamily="34" charset="0"/>
              </a:rPr>
              <a:t>35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Major </a:t>
            </a:r>
            <a:r>
              <a:rPr lang="en-US" sz="1100" dirty="0">
                <a:solidFill>
                  <a:prstClr val="black"/>
                </a:solidFill>
                <a:latin typeface="Arial" panose="020B0604020202020204" pitchFamily="34" charset="0"/>
                <a:cs typeface="Arial" panose="020B0604020202020204" pitchFamily="34" charset="0"/>
              </a:rPr>
              <a:t>– Numeric 			</a:t>
            </a:r>
            <a:r>
              <a:rPr lang="en-US" sz="1100" dirty="0" smtClean="0">
                <a:solidFill>
                  <a:prstClr val="black"/>
                </a:solidFill>
                <a:latin typeface="Arial" panose="020B0604020202020204" pitchFamily="34" charset="0"/>
                <a:cs typeface="Arial" panose="020B0604020202020204" pitchFamily="34" charset="0"/>
              </a:rPr>
              <a:t>36</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#10	Reporting Period - Always enter ‘1’ – Numeric 	</a:t>
            </a:r>
            <a:r>
              <a:rPr lang="en-US" sz="1100" dirty="0" smtClean="0">
                <a:solidFill>
                  <a:prstClr val="black"/>
                </a:solidFill>
                <a:latin typeface="Arial" panose="020B0604020202020204" pitchFamily="34" charset="0"/>
                <a:cs typeface="Arial" panose="020B0604020202020204" pitchFamily="34" charset="0"/>
              </a:rPr>
              <a:t>44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#11	Year - YYYY – Numeric 			</a:t>
            </a:r>
            <a:r>
              <a:rPr lang="en-US" sz="1100" dirty="0" smtClean="0">
                <a:solidFill>
                  <a:prstClr val="black"/>
                </a:solidFill>
                <a:latin typeface="Arial" panose="020B0604020202020204" pitchFamily="34" charset="0"/>
                <a:cs typeface="Arial" panose="020B0604020202020204" pitchFamily="34" charset="0"/>
              </a:rPr>
              <a:t>45</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#12	School or College – Numeric  		</a:t>
            </a:r>
            <a:r>
              <a:rPr lang="en-US" sz="1100" dirty="0" smtClean="0">
                <a:solidFill>
                  <a:prstClr val="black"/>
                </a:solidFill>
                <a:latin typeface="Arial" panose="020B0604020202020204" pitchFamily="34" charset="0"/>
                <a:cs typeface="Arial" panose="020B0604020202020204" pitchFamily="34" charset="0"/>
              </a:rPr>
              <a:t>49</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#13	Non-Disclosure – Numeric			</a:t>
            </a:r>
            <a:r>
              <a:rPr lang="en-US" sz="1100" dirty="0" smtClean="0">
                <a:solidFill>
                  <a:prstClr val="black"/>
                </a:solidFill>
                <a:latin typeface="Arial" panose="020B0604020202020204" pitchFamily="34" charset="0"/>
                <a:cs typeface="Arial" panose="020B0604020202020204" pitchFamily="34" charset="0"/>
              </a:rPr>
              <a:t>55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#14	Month of Award			</a:t>
            </a:r>
            <a:r>
              <a:rPr lang="en-US" sz="1100" dirty="0" smtClean="0">
                <a:solidFill>
                  <a:prstClr val="black"/>
                </a:solidFill>
                <a:latin typeface="Arial" panose="020B0604020202020204" pitchFamily="34" charset="0"/>
                <a:cs typeface="Arial" panose="020B0604020202020204" pitchFamily="34" charset="0"/>
              </a:rPr>
              <a:t>56</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2</a:t>
            </a:r>
          </a:p>
          <a:p>
            <a:r>
              <a:rPr lang="en-US" sz="1100" dirty="0" smtClean="0">
                <a:solidFill>
                  <a:prstClr val="black"/>
                </a:solidFill>
                <a:latin typeface="Arial" panose="020B0604020202020204" pitchFamily="34" charset="0"/>
                <a:cs typeface="Arial" panose="020B0604020202020204" pitchFamily="34" charset="0"/>
              </a:rPr>
              <a:t>Item #15	Last Name – Alpha			58	20</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#16	First Name – Alpha			</a:t>
            </a:r>
            <a:r>
              <a:rPr lang="en-US" sz="1100" dirty="0" smtClean="0">
                <a:solidFill>
                  <a:prstClr val="black"/>
                </a:solidFill>
                <a:latin typeface="Arial" panose="020B0604020202020204" pitchFamily="34" charset="0"/>
                <a:cs typeface="Arial" panose="020B0604020202020204" pitchFamily="34" charset="0"/>
              </a:rPr>
              <a:t>78</a:t>
            </a:r>
            <a:r>
              <a:rPr lang="en-US" sz="1100" dirty="0">
                <a:solidFill>
                  <a:prstClr val="black"/>
                </a:solidFill>
                <a:latin typeface="Arial" panose="020B0604020202020204" pitchFamily="34" charset="0"/>
                <a:cs typeface="Arial" panose="020B0604020202020204" pitchFamily="34" charset="0"/>
              </a:rPr>
              <a:t>	10</a:t>
            </a:r>
          </a:p>
          <a:p>
            <a:r>
              <a:rPr lang="en-US" sz="1100" dirty="0">
                <a:solidFill>
                  <a:prstClr val="black"/>
                </a:solidFill>
                <a:latin typeface="Arial" panose="020B0604020202020204" pitchFamily="34" charset="0"/>
                <a:cs typeface="Arial" panose="020B0604020202020204" pitchFamily="34" charset="0"/>
              </a:rPr>
              <a:t>Item #17	Middle Name Initial – Alpha			</a:t>
            </a:r>
            <a:r>
              <a:rPr lang="en-US" sz="1100" dirty="0" smtClean="0">
                <a:solidFill>
                  <a:prstClr val="black"/>
                </a:solidFill>
                <a:latin typeface="Arial" panose="020B0604020202020204" pitchFamily="34" charset="0"/>
                <a:cs typeface="Arial" panose="020B0604020202020204" pitchFamily="34" charset="0"/>
              </a:rPr>
              <a:t>88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#18	Ethnic Origin				</a:t>
            </a:r>
            <a:r>
              <a:rPr lang="en-US" sz="1100" dirty="0" smtClean="0">
                <a:solidFill>
                  <a:prstClr val="black"/>
                </a:solidFill>
                <a:latin typeface="Arial" panose="020B0604020202020204" pitchFamily="34" charset="0"/>
                <a:cs typeface="Arial" panose="020B0604020202020204" pitchFamily="34" charset="0"/>
              </a:rPr>
              <a:t>89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	Race:</a:t>
            </a:r>
          </a:p>
          <a:p>
            <a:r>
              <a:rPr lang="en-US" sz="1100" dirty="0">
                <a:solidFill>
                  <a:prstClr val="black"/>
                </a:solidFill>
                <a:latin typeface="Arial" panose="020B0604020202020204" pitchFamily="34" charset="0"/>
                <a:cs typeface="Arial" panose="020B0604020202020204" pitchFamily="34" charset="0"/>
              </a:rPr>
              <a:t>Item #19A	   White – ‘1’ or blank			</a:t>
            </a:r>
            <a:r>
              <a:rPr lang="en-US" sz="1100" dirty="0" smtClean="0">
                <a:solidFill>
                  <a:prstClr val="black"/>
                </a:solidFill>
                <a:latin typeface="Arial" panose="020B0604020202020204" pitchFamily="34" charset="0"/>
                <a:cs typeface="Arial" panose="020B0604020202020204" pitchFamily="34" charset="0"/>
              </a:rPr>
              <a:t>90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#19B	   Black or African-American – ‘2’ or blank		</a:t>
            </a:r>
            <a:r>
              <a:rPr lang="en-US" sz="1100" dirty="0" smtClean="0">
                <a:solidFill>
                  <a:prstClr val="black"/>
                </a:solidFill>
                <a:latin typeface="Arial" panose="020B0604020202020204" pitchFamily="34" charset="0"/>
                <a:cs typeface="Arial" panose="020B0604020202020204" pitchFamily="34" charset="0"/>
              </a:rPr>
              <a:t>91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#19C	   Asian – ‘4’ or blank			</a:t>
            </a:r>
            <a:r>
              <a:rPr lang="en-US" sz="1100" dirty="0" smtClean="0">
                <a:solidFill>
                  <a:prstClr val="black"/>
                </a:solidFill>
                <a:latin typeface="Arial" panose="020B0604020202020204" pitchFamily="34" charset="0"/>
                <a:cs typeface="Arial" panose="020B0604020202020204" pitchFamily="34" charset="0"/>
              </a:rPr>
              <a:t>92</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#19D	   American Indian or Alaskan Native – ‘5’ or blank	</a:t>
            </a:r>
            <a:r>
              <a:rPr lang="en-US" sz="1100" dirty="0" smtClean="0">
                <a:solidFill>
                  <a:prstClr val="black"/>
                </a:solidFill>
                <a:latin typeface="Arial" panose="020B0604020202020204" pitchFamily="34" charset="0"/>
                <a:cs typeface="Arial" panose="020B0604020202020204" pitchFamily="34" charset="0"/>
              </a:rPr>
              <a:t>93</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#19E	   International – ‘6’ or blank			</a:t>
            </a:r>
            <a:r>
              <a:rPr lang="en-US" sz="1100" dirty="0" smtClean="0">
                <a:solidFill>
                  <a:prstClr val="black"/>
                </a:solidFill>
                <a:latin typeface="Arial" panose="020B0604020202020204" pitchFamily="34" charset="0"/>
                <a:cs typeface="Arial" panose="020B0604020202020204" pitchFamily="34" charset="0"/>
              </a:rPr>
              <a:t>94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#19F	   Unknown or Not Reported – ‘7’ or blank		</a:t>
            </a:r>
            <a:r>
              <a:rPr lang="en-US" sz="1100" dirty="0" smtClean="0">
                <a:solidFill>
                  <a:prstClr val="black"/>
                </a:solidFill>
                <a:latin typeface="Arial" panose="020B0604020202020204" pitchFamily="34" charset="0"/>
                <a:cs typeface="Arial" panose="020B0604020202020204" pitchFamily="34" charset="0"/>
              </a:rPr>
              <a:t>95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#19G	   Native Hawaiian or Other Pacific Islander – ‘8’ or blank	</a:t>
            </a:r>
            <a:r>
              <a:rPr lang="en-US" sz="1100" dirty="0" smtClean="0">
                <a:solidFill>
                  <a:prstClr val="black"/>
                </a:solidFill>
                <a:latin typeface="Arial" panose="020B0604020202020204" pitchFamily="34" charset="0"/>
                <a:cs typeface="Arial" panose="020B0604020202020204" pitchFamily="34" charset="0"/>
              </a:rPr>
              <a:t>96</a:t>
            </a:r>
            <a:r>
              <a:rPr lang="en-US" sz="1100" dirty="0">
                <a:solidFill>
                  <a:prstClr val="black"/>
                </a:solidFill>
                <a:latin typeface="Arial" panose="020B0604020202020204" pitchFamily="34" charset="0"/>
                <a:cs typeface="Arial" panose="020B0604020202020204" pitchFamily="34" charset="0"/>
              </a:rPr>
              <a:t>	1</a:t>
            </a:r>
          </a:p>
          <a:p>
            <a:endParaRPr lang="en-US" dirty="0">
              <a:solidFill>
                <a:prstClr val="black"/>
              </a:solidFill>
            </a:endParaRPr>
          </a:p>
        </p:txBody>
      </p:sp>
    </p:spTree>
    <p:extLst>
      <p:ext uri="{BB962C8B-B14F-4D97-AF65-F5344CB8AC3E}">
        <p14:creationId xmlns:p14="http://schemas.microsoft.com/office/powerpoint/2010/main" val="3005570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Health-related Institutions</a:t>
            </a:r>
            <a:br>
              <a:rPr lang="en-US" altLang="en-US" sz="3600" i="1" cap="none" dirty="0" smtClean="0"/>
            </a:br>
            <a:r>
              <a:rPr lang="en-US" altLang="en-US" sz="3600" i="1" cap="none" dirty="0" smtClean="0"/>
              <a:t>Residents and Fellows </a:t>
            </a:r>
            <a:br>
              <a:rPr lang="en-US" altLang="en-US" sz="3600" i="1" cap="none" dirty="0" smtClean="0"/>
            </a:br>
            <a:r>
              <a:rPr lang="en-US" altLang="en-US" sz="3600" i="1" cap="none" dirty="0" smtClean="0"/>
              <a:t>Report: CBM00R</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418275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a:t>HRI </a:t>
            </a:r>
            <a:r>
              <a:rPr lang="en-US" altLang="en-US" sz="3200" cap="none" dirty="0" smtClean="0"/>
              <a:t>Resident and Fellows (CBM00R)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Collects data on Medical Residents </a:t>
            </a:r>
            <a:r>
              <a:rPr lang="en-US" sz="2400" dirty="0"/>
              <a:t>and Postdoctoral/Research </a:t>
            </a:r>
            <a:r>
              <a:rPr lang="en-US" sz="2400" dirty="0" smtClean="0"/>
              <a:t>Fellows </a:t>
            </a:r>
            <a:r>
              <a:rPr lang="en-US" sz="2400" dirty="0"/>
              <a:t>as of September 1 of each </a:t>
            </a:r>
            <a:r>
              <a:rPr lang="en-US" sz="2400" dirty="0" smtClean="0"/>
              <a:t>year</a:t>
            </a:r>
          </a:p>
          <a:p>
            <a:pPr lvl="1" eaLnBrk="1" fontAlgn="auto" hangingPunct="1">
              <a:spcAft>
                <a:spcPts val="0"/>
              </a:spcAft>
              <a:buFont typeface="Arial"/>
              <a:buChar char="•"/>
              <a:defRPr/>
            </a:pPr>
            <a:r>
              <a:rPr lang="en-US" sz="2000" dirty="0" smtClean="0"/>
              <a:t>Demographic data is collected</a:t>
            </a:r>
          </a:p>
          <a:p>
            <a:pPr lvl="1" eaLnBrk="1" fontAlgn="auto" hangingPunct="1">
              <a:spcAft>
                <a:spcPts val="0"/>
              </a:spcAft>
              <a:buFont typeface="Arial"/>
              <a:buChar char="•"/>
              <a:defRPr/>
            </a:pPr>
            <a:r>
              <a:rPr lang="en-US" sz="2000" dirty="0" smtClean="0"/>
              <a:t>Individual Residents/Fellows can only be reported by one institution for a given year</a:t>
            </a:r>
          </a:p>
          <a:p>
            <a:pPr lvl="1" eaLnBrk="1" fontAlgn="auto" hangingPunct="1">
              <a:spcAft>
                <a:spcPts val="0"/>
              </a:spcAft>
              <a:buFont typeface="Arial"/>
              <a:buChar char="•"/>
              <a:defRPr/>
            </a:pPr>
            <a:r>
              <a:rPr lang="en-US" sz="2000" dirty="0" smtClean="0"/>
              <a:t>Should not be reported once they exceed the maximum years for the program</a:t>
            </a:r>
            <a:endParaRPr lang="en-US" sz="2000" dirty="0"/>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a:t>This data is used in the formula funding calculations</a:t>
            </a:r>
            <a:endParaRPr lang="en-US" sz="2400" dirty="0" smtClean="0"/>
          </a:p>
          <a:p>
            <a:pPr eaLnBrk="1" fontAlgn="auto" hangingPunct="1">
              <a:spcAft>
                <a:spcPts val="0"/>
              </a:spcAft>
              <a:buFont typeface="Arial"/>
              <a:buChar char="•"/>
              <a:defRPr/>
            </a:pPr>
            <a:r>
              <a:rPr lang="en-US" sz="2400" dirty="0" smtClean="0"/>
              <a:t>This data is used in the Accountability System</a:t>
            </a:r>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1532829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cap="none" dirty="0" smtClean="0"/>
              <a:t>HRI CBM00R Report layout</a:t>
            </a:r>
            <a:endParaRPr lang="en-US" sz="2800" cap="none" dirty="0"/>
          </a:p>
        </p:txBody>
      </p:sp>
      <p:sp>
        <p:nvSpPr>
          <p:cNvPr id="4" name="Slide Number Placeholder 3"/>
          <p:cNvSpPr>
            <a:spLocks noGrp="1"/>
          </p:cNvSpPr>
          <p:nvPr>
            <p:ph type="sldNum" sz="quarter" idx="11"/>
          </p:nvPr>
        </p:nvSpPr>
        <p:spPr/>
        <p:txBody>
          <a:bodyPr/>
          <a:lstStyle/>
          <a:p>
            <a:pPr>
              <a:defRPr/>
            </a:pPr>
            <a:fld id="{A2B5D3BA-5945-4446-879A-22C217E79451}" type="slidenum">
              <a:rPr lang="en-US" smtClean="0"/>
              <a:pPr>
                <a:defRPr/>
              </a:pPr>
              <a:t>17</a:t>
            </a:fld>
            <a:endParaRPr lang="en-US" dirty="0"/>
          </a:p>
        </p:txBody>
      </p:sp>
      <p:pic>
        <p:nvPicPr>
          <p:cNvPr id="11" name="Content Placeholder 10"/>
          <p:cNvPicPr>
            <a:picLocks noGrp="1" noChangeAspect="1"/>
          </p:cNvPicPr>
          <p:nvPr>
            <p:ph idx="1"/>
          </p:nvPr>
        </p:nvPicPr>
        <p:blipFill>
          <a:blip r:embed="rId2"/>
          <a:stretch>
            <a:fillRect/>
          </a:stretch>
        </p:blipFill>
        <p:spPr>
          <a:xfrm>
            <a:off x="152399" y="1371600"/>
            <a:ext cx="8855075" cy="4953000"/>
          </a:xfrm>
          <a:prstGeom prst="rect">
            <a:avLst/>
          </a:prstGeom>
        </p:spPr>
      </p:pic>
    </p:spTree>
    <p:extLst>
      <p:ext uri="{BB962C8B-B14F-4D97-AF65-F5344CB8AC3E}">
        <p14:creationId xmlns:p14="http://schemas.microsoft.com/office/powerpoint/2010/main" val="1241071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cap="none" dirty="0"/>
              <a:t>HRI CBM00R Report </a:t>
            </a:r>
            <a:r>
              <a:rPr lang="en-US" sz="2800" cap="none" dirty="0" smtClean="0"/>
              <a:t>layout (cont’d)</a:t>
            </a:r>
            <a:endParaRPr lang="en-US" sz="3200" dirty="0"/>
          </a:p>
        </p:txBody>
      </p:sp>
      <p:sp>
        <p:nvSpPr>
          <p:cNvPr id="4" name="Slide Number Placeholder 3"/>
          <p:cNvSpPr>
            <a:spLocks noGrp="1"/>
          </p:cNvSpPr>
          <p:nvPr>
            <p:ph type="sldNum" sz="quarter" idx="11"/>
          </p:nvPr>
        </p:nvSpPr>
        <p:spPr/>
        <p:txBody>
          <a:bodyPr/>
          <a:lstStyle/>
          <a:p>
            <a:pPr>
              <a:defRPr/>
            </a:pPr>
            <a:fld id="{A2B5D3BA-5945-4446-879A-22C217E79451}" type="slidenum">
              <a:rPr lang="en-US" smtClean="0"/>
              <a:pPr>
                <a:defRPr/>
              </a:pPr>
              <a:t>18</a:t>
            </a:fld>
            <a:endParaRPr lang="en-US" dirty="0"/>
          </a:p>
        </p:txBody>
      </p:sp>
      <p:pic>
        <p:nvPicPr>
          <p:cNvPr id="9" name="Content Placeholder 8"/>
          <p:cNvPicPr>
            <a:picLocks noGrp="1" noChangeAspect="1"/>
          </p:cNvPicPr>
          <p:nvPr>
            <p:ph idx="1"/>
          </p:nvPr>
        </p:nvPicPr>
        <p:blipFill>
          <a:blip r:embed="rId2"/>
          <a:stretch>
            <a:fillRect/>
          </a:stretch>
        </p:blipFill>
        <p:spPr>
          <a:xfrm>
            <a:off x="76200" y="2202475"/>
            <a:ext cx="8931275" cy="3321412"/>
          </a:xfrm>
          <a:prstGeom prst="rect">
            <a:avLst/>
          </a:prstGeom>
        </p:spPr>
      </p:pic>
    </p:spTree>
    <p:extLst>
      <p:ext uri="{BB962C8B-B14F-4D97-AF65-F5344CB8AC3E}">
        <p14:creationId xmlns:p14="http://schemas.microsoft.com/office/powerpoint/2010/main" val="1656467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Health-related Institutions Reports: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dirty="0"/>
              <a:t>Address all year to year review items on your edit reports when you send in your certification request</a:t>
            </a:r>
          </a:p>
          <a:p>
            <a:pPr eaLnBrk="1" fontAlgn="auto" hangingPunct="1">
              <a:spcAft>
                <a:spcPts val="0"/>
              </a:spcAft>
              <a:buFont typeface="Arial"/>
              <a:buChar char="•"/>
              <a:defRPr/>
            </a:pPr>
            <a:endParaRPr lang="en-US" sz="1800" dirty="0" smtClean="0"/>
          </a:p>
          <a:p>
            <a:pPr eaLnBrk="1" fontAlgn="auto" hangingPunct="1">
              <a:spcAft>
                <a:spcPts val="0"/>
              </a:spcAft>
              <a:buFont typeface="Arial"/>
              <a:buChar char="•"/>
              <a:defRPr/>
            </a:pPr>
            <a:endParaRPr lang="en-US" sz="1800" dirty="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4004928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
        <p:nvSpPr>
          <p:cNvPr id="7" name="Content Placeholder 2"/>
          <p:cNvSpPr txBox="1">
            <a:spLocks/>
          </p:cNvSpPr>
          <p:nvPr/>
        </p:nvSpPr>
        <p:spPr>
          <a:xfrm>
            <a:off x="457200" y="228600"/>
            <a:ext cx="5943600" cy="6035842"/>
          </a:xfrm>
          <a:prstGeom prst="rect">
            <a:avLst/>
          </a:prstGeom>
        </p:spPr>
        <p:txBody>
          <a:bodyPr/>
          <a:lst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lnSpc>
                <a:spcPct val="107000"/>
              </a:lnSpc>
              <a:spcBef>
                <a:spcPts val="0"/>
              </a:spcBef>
              <a:spcAft>
                <a:spcPts val="800"/>
              </a:spcAft>
              <a:buClrTx/>
              <a:buFont typeface="Arial" panose="020B0604020202020204" pitchFamily="34" charset="0"/>
              <a:buNone/>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Agenda</a:t>
            </a:r>
          </a:p>
          <a:p>
            <a:pPr marL="0" indent="0" defTabSz="914400">
              <a:lnSpc>
                <a:spcPct val="107000"/>
              </a:lnSpc>
              <a:spcBef>
                <a:spcPts val="0"/>
              </a:spcBef>
              <a:spcAft>
                <a:spcPts val="800"/>
              </a:spcAft>
              <a:buClrTx/>
              <a:buFont typeface="Arial" panose="020B0604020202020204" pitchFamily="34" charset="0"/>
              <a:buNone/>
            </a:pPr>
            <a:endPar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defTabSz="914400">
              <a:lnSpc>
                <a:spcPct val="107000"/>
              </a:lnSpc>
              <a:spcBef>
                <a:spcPts val="0"/>
              </a:spcBef>
              <a:spcAft>
                <a:spcPts val="800"/>
              </a:spcAft>
              <a:buClrTx/>
              <a:buFont typeface="Arial" panose="020B0604020202020204" pitchFamily="34" charset="0"/>
              <a:buNone/>
            </a:pPr>
            <a:r>
              <a:rPr lang="en-US" sz="1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Health-related (HRI)  Reports</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HRI CBM001 (Student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HRI CBM008 (Faculty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HRI CBM009 (Graduation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HRI CBM00R (Resident/Fellows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Questions</a:t>
            </a:r>
          </a:p>
          <a:p>
            <a:pPr defTabSz="914400">
              <a:lnSpc>
                <a:spcPct val="107000"/>
              </a:lnSpc>
              <a:spcBef>
                <a:spcPts val="0"/>
              </a:spcBef>
              <a:spcAft>
                <a:spcPts val="0"/>
              </a:spcAft>
              <a:buClrTx/>
              <a:buFont typeface="Symbol" panose="05050102010706020507" pitchFamily="18" charset="2"/>
              <a:buChar char=""/>
            </a:pPr>
            <a:endPar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defTabSz="914400">
              <a:lnSpc>
                <a:spcPct val="107000"/>
              </a:lnSpc>
              <a:spcBef>
                <a:spcPts val="0"/>
              </a:spcBef>
              <a:spcAft>
                <a:spcPts val="0"/>
              </a:spcAft>
              <a:buClrTx/>
              <a:buNone/>
            </a:pPr>
            <a:r>
              <a:rPr lang="en-US" sz="1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Reports</a:t>
            </a:r>
          </a:p>
          <a:p>
            <a:pPr marL="0" indent="0" defTabSz="914400">
              <a:lnSpc>
                <a:spcPct val="107000"/>
              </a:lnSpc>
              <a:spcBef>
                <a:spcPts val="0"/>
              </a:spcBef>
              <a:spcAft>
                <a:spcPts val="0"/>
              </a:spcAft>
              <a:buClrTx/>
              <a:buNone/>
            </a:pPr>
            <a:endPar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CBM001 (Student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CBM004 (Class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CBM003 (Course Inventory Update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CBM009 (Graduation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University CBM00B (Admissions Report)</a:t>
            </a:r>
          </a:p>
          <a:p>
            <a:pPr defTabSz="914400">
              <a:lnSpc>
                <a:spcPct val="107000"/>
              </a:lnSpc>
              <a:spcBef>
                <a:spcPts val="0"/>
              </a:spcBef>
              <a:spcAft>
                <a:spcPts val="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CBM00N (Student Number Change Report)</a:t>
            </a:r>
          </a:p>
          <a:p>
            <a:pPr defTabSz="914400">
              <a:lnSpc>
                <a:spcPct val="107000"/>
              </a:lnSpc>
              <a:spcBef>
                <a:spcPts val="0"/>
              </a:spcBef>
              <a:spcAft>
                <a:spcPts val="800"/>
              </a:spcAft>
              <a:buClrTx/>
              <a:buFont typeface="Symbol" panose="05050102010706020507" pitchFamily="18" charset="2"/>
              <a:buChar char=""/>
            </a:pPr>
            <a:r>
              <a:rPr lang="en-US"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Questions</a:t>
            </a:r>
          </a:p>
          <a:p>
            <a:pPr marL="0" indent="0" defTabSz="914400">
              <a:lnSpc>
                <a:spcPct val="107000"/>
              </a:lnSpc>
              <a:spcBef>
                <a:spcPts val="0"/>
              </a:spcBef>
              <a:spcAft>
                <a:spcPts val="800"/>
              </a:spcAft>
              <a:buClrTx/>
              <a:buFont typeface="Arial" panose="020B0604020202020204" pitchFamily="34" charset="0"/>
              <a:buNone/>
            </a:pP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a:t>
            </a:r>
            <a:br>
              <a:rPr lang="en-US" altLang="en-US" sz="3600" i="1" cap="none" dirty="0" smtClean="0"/>
            </a:br>
            <a:r>
              <a:rPr lang="en-US" altLang="en-US" sz="3600" i="1" cap="none" dirty="0" smtClean="0"/>
              <a:t>Student Report: CBM001</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230960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Student (CBM001)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all students enrolled at </a:t>
            </a:r>
            <a:r>
              <a:rPr lang="en-US" sz="2400" dirty="0" smtClean="0"/>
              <a:t>the reporting </a:t>
            </a:r>
            <a:r>
              <a:rPr lang="en-US" sz="2400" dirty="0"/>
              <a:t>institution as of the official census </a:t>
            </a:r>
            <a:r>
              <a:rPr lang="en-US" sz="2400" dirty="0" smtClean="0"/>
              <a:t>date.</a:t>
            </a:r>
            <a:endParaRPr lang="en-US" sz="1400" dirty="0"/>
          </a:p>
          <a:p>
            <a:pPr lvl="1" eaLnBrk="1" fontAlgn="auto" hangingPunct="1">
              <a:spcAft>
                <a:spcPts val="0"/>
              </a:spcAft>
              <a:buFont typeface="Arial"/>
              <a:buChar char="•"/>
              <a:defRPr/>
            </a:pPr>
            <a:r>
              <a:rPr lang="en-US" sz="2000" dirty="0" smtClean="0"/>
              <a:t>Student demographic data is collected</a:t>
            </a:r>
          </a:p>
          <a:p>
            <a:pPr lvl="1" eaLnBrk="1" fontAlgn="auto" hangingPunct="1">
              <a:spcAft>
                <a:spcPts val="0"/>
              </a:spcAft>
              <a:buFont typeface="Arial"/>
              <a:buChar char="•"/>
              <a:defRPr/>
            </a:pPr>
            <a:r>
              <a:rPr lang="en-US" sz="2000" dirty="0" smtClean="0"/>
              <a:t>Semester Credit Hours (SCH) generated by the student are reported in different categories – Funded, Unfunded, Inter-institutional, etc.</a:t>
            </a:r>
            <a:endParaRPr lang="en-US" sz="2000" dirty="0"/>
          </a:p>
          <a:p>
            <a:pPr eaLnBrk="1" fontAlgn="auto" hangingPunct="1">
              <a:spcAft>
                <a:spcPts val="0"/>
              </a:spcAft>
              <a:buFont typeface="Arial"/>
              <a:buChar char="•"/>
              <a:defRPr/>
            </a:pPr>
            <a:r>
              <a:rPr lang="en-US" sz="2400" dirty="0" smtClean="0"/>
              <a:t>This is a Census Date report</a:t>
            </a:r>
          </a:p>
          <a:p>
            <a:pPr eaLnBrk="1" fontAlgn="auto" hangingPunct="1">
              <a:spcAft>
                <a:spcPts val="0"/>
              </a:spcAft>
              <a:buFont typeface="Arial"/>
              <a:buChar char="•"/>
              <a:defRPr/>
            </a:pPr>
            <a:r>
              <a:rPr lang="en-US" sz="2400" dirty="0" smtClean="0"/>
              <a:t>This data is used in the Accountability System and any University reports where student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671789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838200"/>
          </a:xfrm>
        </p:spPr>
        <p:txBody>
          <a:bodyPr wrap="square" numCol="1" compatLnSpc="1">
            <a:prstTxWarp prst="textNoShape">
              <a:avLst/>
            </a:prstTxWarp>
            <a:normAutofit fontScale="90000"/>
          </a:bodyPr>
          <a:lstStyle/>
          <a:p>
            <a:pPr eaLnBrk="1" hangingPunct="1"/>
            <a:r>
              <a:rPr lang="en-US" altLang="en-US" sz="3200" cap="none" dirty="0"/>
              <a:t>Undergraduate Students Approaching Funding Limit for a Baccalaureate Degree</a:t>
            </a:r>
            <a:endParaRPr lang="en-US" altLang="en-US" sz="3200" cap="none" dirty="0" smtClean="0"/>
          </a:p>
        </p:txBody>
      </p:sp>
      <p:sp>
        <p:nvSpPr>
          <p:cNvPr id="7" name="Subtitle 2"/>
          <p:cNvSpPr>
            <a:spLocks noGrp="1"/>
          </p:cNvSpPr>
          <p:nvPr>
            <p:ph idx="1"/>
          </p:nvPr>
        </p:nvSpPr>
        <p:spPr>
          <a:xfrm>
            <a:off x="533400" y="1295400"/>
            <a:ext cx="8242300" cy="5060951"/>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marL="0" indent="0" eaLnBrk="1" fontAlgn="auto" hangingPunct="1">
              <a:spcAft>
                <a:spcPts val="0"/>
              </a:spcAft>
              <a:buNone/>
              <a:defRPr/>
            </a:pPr>
            <a:r>
              <a:rPr lang="en-US" sz="2400" dirty="0"/>
              <a:t>Six reports are produced each edit run – three for students affected by the </a:t>
            </a:r>
            <a:r>
              <a:rPr lang="en-US" sz="2400" dirty="0" smtClean="0"/>
              <a:t>45-hour funding </a:t>
            </a:r>
            <a:r>
              <a:rPr lang="en-US" sz="2400" dirty="0"/>
              <a:t>limit and three for students affected by the 30-hour funding limit. The reports </a:t>
            </a:r>
            <a:r>
              <a:rPr lang="en-US" sz="2400" dirty="0" smtClean="0"/>
              <a:t>identify those </a:t>
            </a:r>
            <a:r>
              <a:rPr lang="en-US" sz="2400" dirty="0"/>
              <a:t>students who are approaching the funding limit (within 30 SCH of the limit), who </a:t>
            </a:r>
            <a:r>
              <a:rPr lang="en-US" sz="2400" dirty="0" smtClean="0"/>
              <a:t>will exceed </a:t>
            </a:r>
            <a:r>
              <a:rPr lang="en-US" sz="2400" dirty="0"/>
              <a:t>the funding limit (after the semester reported), and who exceed the funding limit (prior </a:t>
            </a:r>
            <a:r>
              <a:rPr lang="en-US" sz="2400" dirty="0" smtClean="0"/>
              <a:t>to the </a:t>
            </a:r>
            <a:r>
              <a:rPr lang="en-US" sz="2400" dirty="0"/>
              <a:t>semester reports). Item #27, Student Affected by Undergraduate Funding Limitation, will </a:t>
            </a:r>
            <a:r>
              <a:rPr lang="en-US" sz="2400" dirty="0" smtClean="0"/>
              <a:t>be used </a:t>
            </a:r>
            <a:r>
              <a:rPr lang="en-US" sz="2400" dirty="0"/>
              <a:t>to determine the funding limit the student is affected by. The total number of </a:t>
            </a:r>
            <a:r>
              <a:rPr lang="en-US" sz="2400" dirty="0" smtClean="0"/>
              <a:t>undergraduate SCH </a:t>
            </a:r>
            <a:r>
              <a:rPr lang="en-US" sz="2400" dirty="0"/>
              <a:t>the student has accumulated and Item #26, SCH of Undergraduate Degree Program, </a:t>
            </a:r>
            <a:r>
              <a:rPr lang="en-US" sz="2400" dirty="0" smtClean="0"/>
              <a:t>will be </a:t>
            </a:r>
            <a:r>
              <a:rPr lang="en-US" sz="2400" dirty="0"/>
              <a:t>used to determine if the student will appear on any of the reports.</a:t>
            </a:r>
            <a:endParaRPr lang="en-US" sz="2400" dirty="0" smtClean="0"/>
          </a:p>
          <a:p>
            <a:pPr eaLnBrk="1" fontAlgn="auto" hangingPunct="1">
              <a:spcAft>
                <a:spcPts val="0"/>
              </a:spcAft>
              <a:buFont typeface="Arial"/>
              <a:buChar char="•"/>
              <a:defRPr/>
            </a:pPr>
            <a:endParaRPr lang="en-US" sz="1800" dirty="0"/>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450184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838200"/>
          </a:xfrm>
        </p:spPr>
        <p:txBody>
          <a:bodyPr wrap="square" numCol="1" compatLnSpc="1">
            <a:prstTxWarp prst="textNoShape">
              <a:avLst/>
            </a:prstTxWarp>
            <a:normAutofit/>
          </a:bodyPr>
          <a:lstStyle/>
          <a:p>
            <a:pPr eaLnBrk="1" hangingPunct="1"/>
            <a:r>
              <a:rPr lang="en-US" altLang="en-US" sz="3200" cap="none" dirty="0"/>
              <a:t>Funding Limitation for Doctoral Students</a:t>
            </a:r>
            <a:endParaRPr lang="en-US" altLang="en-US" sz="3200" cap="none" dirty="0" smtClean="0"/>
          </a:p>
        </p:txBody>
      </p:sp>
      <p:sp>
        <p:nvSpPr>
          <p:cNvPr id="7" name="Subtitle 2"/>
          <p:cNvSpPr>
            <a:spLocks noGrp="1"/>
          </p:cNvSpPr>
          <p:nvPr>
            <p:ph idx="1"/>
          </p:nvPr>
        </p:nvSpPr>
        <p:spPr>
          <a:xfrm>
            <a:off x="533400" y="1066800"/>
            <a:ext cx="8242300" cy="5060951"/>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marL="0" indent="0" eaLnBrk="1" fontAlgn="auto" hangingPunct="1">
              <a:spcAft>
                <a:spcPts val="0"/>
              </a:spcAft>
              <a:buNone/>
              <a:defRPr/>
            </a:pPr>
            <a:r>
              <a:rPr lang="en-US" sz="2400" dirty="0"/>
              <a:t>The Legislative limit of 99 doctoral funded semester credit hours per doctoral </a:t>
            </a:r>
            <a:r>
              <a:rPr lang="en-US" sz="2400" dirty="0" smtClean="0"/>
              <a:t>student and </a:t>
            </a:r>
            <a:r>
              <a:rPr lang="en-US" sz="2400" dirty="0"/>
              <a:t>the allowable exceptions for funding up to 130 hours are described in the Texas </a:t>
            </a:r>
            <a:r>
              <a:rPr lang="en-US" sz="2400" dirty="0" smtClean="0"/>
              <a:t>Education Code </a:t>
            </a:r>
            <a:r>
              <a:rPr lang="en-US" sz="2400" dirty="0"/>
              <a:t>(TEC 61.059). </a:t>
            </a:r>
            <a:r>
              <a:rPr lang="en-US" sz="2400" dirty="0" smtClean="0"/>
              <a:t>Four reports </a:t>
            </a:r>
            <a:r>
              <a:rPr lang="en-US" sz="2400" dirty="0"/>
              <a:t>are provided during each student report edit </a:t>
            </a:r>
            <a:r>
              <a:rPr lang="en-US" sz="2400" dirty="0" smtClean="0"/>
              <a:t>cycle</a:t>
            </a:r>
            <a:r>
              <a:rPr lang="en-US" sz="2400" dirty="0"/>
              <a:t> - Doctoral Students with 45 Doctoral SCH, Doctoral Students with 75 Doctoral SCH, Doctoral Students Approaching Doctoral SCH Limit (are within 15 SCH of their Limit), and Doctoral Students Exceeding Doctoral SCH Limit </a:t>
            </a:r>
            <a:r>
              <a:rPr lang="en-US" sz="2400" dirty="0" smtClean="0"/>
              <a:t>.</a:t>
            </a:r>
          </a:p>
          <a:p>
            <a:pPr marL="0" indent="0" eaLnBrk="1" fontAlgn="auto" hangingPunct="1">
              <a:spcAft>
                <a:spcPts val="0"/>
              </a:spcAft>
              <a:buNone/>
              <a:defRPr/>
            </a:pPr>
            <a:endParaRPr lang="en-US" sz="2400" dirty="0" smtClean="0"/>
          </a:p>
          <a:p>
            <a:pPr marL="0" indent="0" eaLnBrk="1" fontAlgn="auto" hangingPunct="1">
              <a:spcAft>
                <a:spcPts val="0"/>
              </a:spcAft>
              <a:buNone/>
              <a:defRPr/>
            </a:pPr>
            <a:r>
              <a:rPr lang="en-US" sz="2400" dirty="0" smtClean="0"/>
              <a:t>Prior </a:t>
            </a:r>
            <a:r>
              <a:rPr lang="en-US" sz="2400" dirty="0"/>
              <a:t>to the formula runs each base year, </a:t>
            </a:r>
            <a:r>
              <a:rPr lang="en-US" sz="2400" dirty="0" smtClean="0"/>
              <a:t>each institution </a:t>
            </a:r>
            <a:r>
              <a:rPr lang="en-US" sz="2400" dirty="0"/>
              <a:t>is given the opportunity to identify which of their doctoral students </a:t>
            </a:r>
            <a:r>
              <a:rPr lang="en-US" sz="2400" dirty="0" smtClean="0"/>
              <a:t>should </a:t>
            </a:r>
            <a:r>
              <a:rPr lang="en-US" sz="2400" dirty="0"/>
              <a:t>be </a:t>
            </a:r>
            <a:r>
              <a:rPr lang="en-US" sz="2400" dirty="0" smtClean="0"/>
              <a:t>granted program </a:t>
            </a:r>
            <a:r>
              <a:rPr lang="en-US" sz="2400" dirty="0"/>
              <a:t>or individual exceptions during the next funding </a:t>
            </a:r>
            <a:r>
              <a:rPr lang="en-US" sz="2400" dirty="0" smtClean="0"/>
              <a:t>period (CBM00E). The exception is for 130 SCH.</a:t>
            </a:r>
          </a:p>
          <a:p>
            <a:pPr eaLnBrk="1" fontAlgn="auto" hangingPunct="1">
              <a:spcAft>
                <a:spcPts val="0"/>
              </a:spcAft>
              <a:buFont typeface="Arial"/>
              <a:buChar char="•"/>
              <a:defRPr/>
            </a:pPr>
            <a:endParaRPr lang="en-US" sz="1800" dirty="0"/>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885393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24</a:t>
            </a:fld>
            <a:endParaRPr lang="en-US" sz="1400" dirty="0"/>
          </a:p>
        </p:txBody>
      </p:sp>
      <p:sp>
        <p:nvSpPr>
          <p:cNvPr id="3" name="Rectangle 2"/>
          <p:cNvSpPr/>
          <p:nvPr/>
        </p:nvSpPr>
        <p:spPr>
          <a:xfrm>
            <a:off x="152400" y="269670"/>
            <a:ext cx="8763000" cy="6001643"/>
          </a:xfrm>
          <a:prstGeom prst="rect">
            <a:avLst/>
          </a:prstGeom>
        </p:spPr>
        <p:txBody>
          <a:bodyPr wrap="square">
            <a:spAutoFit/>
          </a:bodyPr>
          <a:lstStyle/>
          <a:p>
            <a:r>
              <a:rPr lang="en-US" dirty="0" smtClean="0"/>
              <a:t>University </a:t>
            </a:r>
            <a:r>
              <a:rPr lang="en-US" dirty="0"/>
              <a:t>CBM001 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‘1’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Student </a:t>
            </a:r>
            <a:r>
              <a:rPr lang="en-US" sz="1100" dirty="0">
                <a:latin typeface="Arial" panose="020B0604020202020204" pitchFamily="34" charset="0"/>
                <a:cs typeface="Arial" panose="020B0604020202020204" pitchFamily="34" charset="0"/>
              </a:rPr>
              <a:t>Identification Number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Gender </a:t>
            </a:r>
            <a:r>
              <a:rPr lang="en-US" sz="1100" dirty="0">
                <a:latin typeface="Arial" panose="020B0604020202020204" pitchFamily="34" charset="0"/>
                <a:cs typeface="Arial" panose="020B0604020202020204" pitchFamily="34" charset="0"/>
              </a:rPr>
              <a:t>- ‘M’ or ‘F’				</a:t>
            </a:r>
            <a:r>
              <a:rPr lang="en-US" sz="1100" dirty="0" smtClean="0">
                <a:latin typeface="Arial" panose="020B0604020202020204" pitchFamily="34" charset="0"/>
                <a:cs typeface="Arial" panose="020B0604020202020204" pitchFamily="34" charset="0"/>
              </a:rPr>
              <a:t>17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Classification </a:t>
            </a:r>
            <a:r>
              <a:rPr lang="en-US" sz="1100" dirty="0">
                <a:latin typeface="Arial" panose="020B0604020202020204" pitchFamily="34" charset="0"/>
                <a:cs typeface="Arial" panose="020B0604020202020204" pitchFamily="34" charset="0"/>
              </a:rPr>
              <a:t>– Alphanumeric			</a:t>
            </a:r>
            <a:r>
              <a:rPr lang="en-US" sz="1100" dirty="0" smtClean="0">
                <a:latin typeface="Arial" panose="020B0604020202020204" pitchFamily="34" charset="0"/>
                <a:cs typeface="Arial" panose="020B0604020202020204" pitchFamily="34" charset="0"/>
              </a:rPr>
              <a:t>18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Date </a:t>
            </a:r>
            <a:r>
              <a:rPr lang="en-US" sz="1100" dirty="0">
                <a:latin typeface="Arial" panose="020B0604020202020204" pitchFamily="34" charset="0"/>
                <a:cs typeface="Arial" panose="020B0604020202020204" pitchFamily="34" charset="0"/>
              </a:rPr>
              <a:t>of Birth - YYYYMMDD – Numeric			</a:t>
            </a:r>
            <a:r>
              <a:rPr lang="en-US" sz="1100" dirty="0" smtClean="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Tuition </a:t>
            </a:r>
            <a:r>
              <a:rPr lang="en-US" sz="1100" dirty="0">
                <a:latin typeface="Arial" panose="020B0604020202020204" pitchFamily="34" charset="0"/>
                <a:cs typeface="Arial" panose="020B0604020202020204" pitchFamily="34" charset="0"/>
              </a:rPr>
              <a:t>Status – Alphanumeric			</a:t>
            </a:r>
            <a:r>
              <a:rPr lang="en-US" sz="1100" dirty="0" smtClean="0">
                <a:latin typeface="Arial" panose="020B0604020202020204" pitchFamily="34" charset="0"/>
                <a:cs typeface="Arial" panose="020B0604020202020204" pitchFamily="34" charset="0"/>
              </a:rPr>
              <a:t>27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Residence </a:t>
            </a:r>
            <a:r>
              <a:rPr lang="en-US" sz="1100" dirty="0">
                <a:latin typeface="Arial" panose="020B0604020202020204" pitchFamily="34" charset="0"/>
                <a:cs typeface="Arial" panose="020B0604020202020204" pitchFamily="34" charset="0"/>
              </a:rPr>
              <a:t>– Numeric				</a:t>
            </a:r>
            <a:r>
              <a:rPr lang="en-US" sz="1100" dirty="0" smtClean="0">
                <a:latin typeface="Arial" panose="020B0604020202020204" pitchFamily="34" charset="0"/>
                <a:cs typeface="Arial" panose="020B0604020202020204" pitchFamily="34" charset="0"/>
              </a:rPr>
              <a:t>28</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Transfer/In </a:t>
            </a:r>
            <a:r>
              <a:rPr lang="en-US" sz="1100" dirty="0">
                <a:latin typeface="Arial" panose="020B0604020202020204" pitchFamily="34" charset="0"/>
                <a:cs typeface="Arial" panose="020B0604020202020204" pitchFamily="34" charset="0"/>
              </a:rPr>
              <a:t>College – Numeric or blank			</a:t>
            </a:r>
            <a:r>
              <a:rPr lang="en-US" sz="1100" dirty="0" smtClean="0">
                <a:latin typeface="Arial" panose="020B0604020202020204" pitchFamily="34" charset="0"/>
                <a:cs typeface="Arial" panose="020B0604020202020204" pitchFamily="34" charset="0"/>
              </a:rPr>
              <a:t>31</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#10A	SCH Load, On-Campus – Leading Zeros, two decimals		37	4</a:t>
            </a:r>
          </a:p>
          <a:p>
            <a:r>
              <a:rPr lang="en-US" sz="1100" dirty="0">
                <a:latin typeface="Arial" panose="020B0604020202020204" pitchFamily="34" charset="0"/>
                <a:cs typeface="Arial" panose="020B0604020202020204" pitchFamily="34" charset="0"/>
              </a:rPr>
              <a:t>Item #10B	SCH Load, Off-Campus – Leading Zeros, two decimals		41	4</a:t>
            </a:r>
          </a:p>
          <a:p>
            <a:r>
              <a:rPr lang="en-US" sz="1100" dirty="0">
                <a:latin typeface="Arial" panose="020B0604020202020204" pitchFamily="34" charset="0"/>
                <a:cs typeface="Arial" panose="020B0604020202020204" pitchFamily="34" charset="0"/>
              </a:rPr>
              <a:t>Item #11	Doctoral Hours Funded – Leading Zeros, two decimals		45	4</a:t>
            </a:r>
          </a:p>
          <a:p>
            <a:r>
              <a:rPr lang="en-US" sz="1100" dirty="0">
                <a:latin typeface="Arial" panose="020B0604020202020204" pitchFamily="34" charset="0"/>
                <a:cs typeface="Arial" panose="020B0604020202020204" pitchFamily="34" charset="0"/>
              </a:rPr>
              <a:t>Item #13	Semester – Numeric				</a:t>
            </a:r>
            <a:r>
              <a:rPr lang="en-US" sz="1100" dirty="0" smtClean="0">
                <a:latin typeface="Arial" panose="020B0604020202020204" pitchFamily="34" charset="0"/>
                <a:cs typeface="Arial" panose="020B0604020202020204" pitchFamily="34" charset="0"/>
              </a:rPr>
              <a:t>49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#14	Year - YYYY – Numeric				</a:t>
            </a:r>
            <a:r>
              <a:rPr lang="en-US" sz="1100" dirty="0" smtClean="0">
                <a:latin typeface="Arial" panose="020B0604020202020204" pitchFamily="34" charset="0"/>
                <a:cs typeface="Arial" panose="020B0604020202020204" pitchFamily="34" charset="0"/>
              </a:rPr>
              <a:t>50</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#15	SCH - Inter-</a:t>
            </a:r>
            <a:r>
              <a:rPr lang="en-US" sz="1100" dirty="0" err="1">
                <a:latin typeface="Arial" panose="020B0604020202020204" pitchFamily="34" charset="0"/>
                <a:cs typeface="Arial" panose="020B0604020202020204" pitchFamily="34" charset="0"/>
              </a:rPr>
              <a:t>Inst</a:t>
            </a:r>
            <a:r>
              <a:rPr lang="en-US" sz="1100" dirty="0">
                <a:latin typeface="Arial" panose="020B0604020202020204" pitchFamily="34" charset="0"/>
                <a:cs typeface="Arial" panose="020B0604020202020204" pitchFamily="34" charset="0"/>
              </a:rPr>
              <a:t> State Funded – Leading Zeros, two decimals	54	4</a:t>
            </a:r>
          </a:p>
          <a:p>
            <a:r>
              <a:rPr lang="en-US" sz="1100" dirty="0">
                <a:latin typeface="Arial" panose="020B0604020202020204" pitchFamily="34" charset="0"/>
                <a:cs typeface="Arial" panose="020B0604020202020204" pitchFamily="34" charset="0"/>
              </a:rPr>
              <a:t>Item #16	Flexible Entry					</a:t>
            </a:r>
            <a:r>
              <a:rPr lang="en-US" sz="1100" dirty="0" smtClean="0">
                <a:latin typeface="Arial" panose="020B0604020202020204" pitchFamily="34" charset="0"/>
                <a:cs typeface="Arial" panose="020B0604020202020204" pitchFamily="34" charset="0"/>
              </a:rPr>
              <a:t>58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	Remote Campus – Restricted use			</a:t>
            </a:r>
            <a:r>
              <a:rPr lang="en-US" sz="1100" dirty="0" smtClean="0">
                <a:latin typeface="Arial" panose="020B0604020202020204" pitchFamily="34" charset="0"/>
                <a:cs typeface="Arial" panose="020B0604020202020204" pitchFamily="34" charset="0"/>
              </a:rPr>
              <a:t>59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Major Area of Concentration - CIP – Numeric		</a:t>
            </a:r>
            <a:r>
              <a:rPr lang="en-US" sz="1100" dirty="0" smtClean="0">
                <a:latin typeface="Arial" panose="020B0604020202020204" pitchFamily="34" charset="0"/>
                <a:cs typeface="Arial" panose="020B0604020202020204" pitchFamily="34" charset="0"/>
              </a:rPr>
              <a:t>60</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#19	Doctoral Funding Code – Numeric			</a:t>
            </a:r>
            <a:r>
              <a:rPr lang="en-US" sz="1100" dirty="0" smtClean="0">
                <a:latin typeface="Arial" panose="020B0604020202020204" pitchFamily="34" charset="0"/>
                <a:cs typeface="Arial" panose="020B0604020202020204" pitchFamily="34" charset="0"/>
              </a:rPr>
              <a:t>68</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#20	Tuition Exemption/Waiver Code – Numeric or blank		70	2</a:t>
            </a:r>
          </a:p>
          <a:p>
            <a:r>
              <a:rPr lang="en-US" sz="1100" dirty="0">
                <a:latin typeface="Arial" panose="020B0604020202020204" pitchFamily="34" charset="0"/>
                <a:cs typeface="Arial" panose="020B0604020202020204" pitchFamily="34" charset="0"/>
              </a:rPr>
              <a:t>Item #21	SCH-College Not State Funded – Leading Zeros, two decimals	72	4</a:t>
            </a:r>
          </a:p>
          <a:p>
            <a:r>
              <a:rPr lang="en-US" sz="1100" dirty="0">
                <a:latin typeface="Arial" panose="020B0604020202020204" pitchFamily="34" charset="0"/>
                <a:cs typeface="Arial" panose="020B0604020202020204" pitchFamily="34" charset="0"/>
              </a:rPr>
              <a:t>Item #22	SCH-Dev  Not State Funded – Leading Zeros, two decimals	76	4</a:t>
            </a:r>
          </a:p>
          <a:p>
            <a:r>
              <a:rPr lang="en-US" sz="1100" dirty="0">
                <a:latin typeface="Arial" panose="020B0604020202020204" pitchFamily="34" charset="0"/>
                <a:cs typeface="Arial" panose="020B0604020202020204" pitchFamily="34" charset="0"/>
              </a:rPr>
              <a:t>Item #23	SCH-Inter-</a:t>
            </a:r>
            <a:r>
              <a:rPr lang="en-US" sz="1100" dirty="0" err="1">
                <a:latin typeface="Arial" panose="020B0604020202020204" pitchFamily="34" charset="0"/>
                <a:cs typeface="Arial" panose="020B0604020202020204" pitchFamily="34" charset="0"/>
              </a:rPr>
              <a:t>Inst</a:t>
            </a:r>
            <a:r>
              <a:rPr lang="en-US" sz="1100" dirty="0">
                <a:latin typeface="Arial" panose="020B0604020202020204" pitchFamily="34" charset="0"/>
                <a:cs typeface="Arial" panose="020B0604020202020204" pitchFamily="34" charset="0"/>
              </a:rPr>
              <a:t> Not State Funded – Leading Zeros, two decimals	80	4</a:t>
            </a:r>
          </a:p>
          <a:p>
            <a:r>
              <a:rPr lang="en-US" sz="1100" dirty="0">
                <a:latin typeface="Arial" panose="020B0604020202020204" pitchFamily="34" charset="0"/>
                <a:cs typeface="Arial" panose="020B0604020202020204" pitchFamily="34" charset="0"/>
              </a:rPr>
              <a:t>Item #24	SCH-College State Funded – Leading Zeros, two decimals	</a:t>
            </a:r>
            <a:r>
              <a:rPr lang="en-US" sz="1100" dirty="0" smtClean="0">
                <a:latin typeface="Arial" panose="020B0604020202020204" pitchFamily="34" charset="0"/>
                <a:cs typeface="Arial" panose="020B0604020202020204" pitchFamily="34" charset="0"/>
              </a:rPr>
              <a:t>	84</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#25	SCH-Develop State Funded – Leading Zeros, two decimals	88	4</a:t>
            </a:r>
          </a:p>
          <a:p>
            <a:r>
              <a:rPr lang="en-US" sz="1100" dirty="0">
                <a:latin typeface="Arial" panose="020B0604020202020204" pitchFamily="34" charset="0"/>
                <a:cs typeface="Arial" panose="020B0604020202020204" pitchFamily="34" charset="0"/>
              </a:rPr>
              <a:t>Item #26	SCH-Undergraduate Degree Program – Numeric		</a:t>
            </a:r>
            <a:r>
              <a:rPr lang="en-US" sz="1100" dirty="0" smtClean="0">
                <a:latin typeface="Arial" panose="020B0604020202020204" pitchFamily="34" charset="0"/>
                <a:cs typeface="Arial" panose="020B0604020202020204" pitchFamily="34" charset="0"/>
              </a:rPr>
              <a:t>92</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#27	Student Affected by UG Funding Limit – Numeric		95	1</a:t>
            </a:r>
          </a:p>
          <a:p>
            <a:endParaRPr lang="en-US" dirty="0">
              <a:solidFill>
                <a:prstClr val="black"/>
              </a:solidFill>
            </a:endParaRPr>
          </a:p>
        </p:txBody>
      </p:sp>
    </p:spTree>
    <p:extLst>
      <p:ext uri="{BB962C8B-B14F-4D97-AF65-F5344CB8AC3E}">
        <p14:creationId xmlns:p14="http://schemas.microsoft.com/office/powerpoint/2010/main" val="1541518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25</a:t>
            </a:fld>
            <a:endParaRPr lang="en-US" sz="1400" dirty="0"/>
          </a:p>
        </p:txBody>
      </p:sp>
      <p:sp>
        <p:nvSpPr>
          <p:cNvPr id="3" name="Rectangle 2"/>
          <p:cNvSpPr/>
          <p:nvPr/>
        </p:nvSpPr>
        <p:spPr>
          <a:xfrm>
            <a:off x="152400" y="269670"/>
            <a:ext cx="8763000" cy="4478149"/>
          </a:xfrm>
          <a:prstGeom prst="rect">
            <a:avLst/>
          </a:prstGeom>
        </p:spPr>
        <p:txBody>
          <a:bodyPr wrap="square">
            <a:spAutoFit/>
          </a:bodyPr>
          <a:lstStyle/>
          <a:p>
            <a:r>
              <a:rPr lang="en-US" dirty="0" smtClean="0"/>
              <a:t>University </a:t>
            </a:r>
            <a:r>
              <a:rPr lang="en-US" dirty="0"/>
              <a:t>CBM001 Report </a:t>
            </a:r>
            <a:r>
              <a:rPr lang="en-US" dirty="0" smtClean="0"/>
              <a:t>Layout (cont’d)</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#28	Last Name – 20 characters				</a:t>
            </a:r>
            <a:r>
              <a:rPr lang="en-US" sz="1100" dirty="0" smtClean="0">
                <a:latin typeface="Arial" panose="020B0604020202020204" pitchFamily="34" charset="0"/>
                <a:cs typeface="Arial" panose="020B0604020202020204" pitchFamily="34" charset="0"/>
              </a:rPr>
              <a:t>96</a:t>
            </a:r>
            <a:r>
              <a:rPr lang="en-US" sz="1100" dirty="0">
                <a:latin typeface="Arial" panose="020B0604020202020204" pitchFamily="34" charset="0"/>
                <a:cs typeface="Arial" panose="020B0604020202020204" pitchFamily="34" charset="0"/>
              </a:rPr>
              <a:t>	20</a:t>
            </a:r>
          </a:p>
          <a:p>
            <a:r>
              <a:rPr lang="en-US" sz="1100" dirty="0">
                <a:latin typeface="Arial" panose="020B0604020202020204" pitchFamily="34" charset="0"/>
                <a:cs typeface="Arial" panose="020B0604020202020204" pitchFamily="34" charset="0"/>
              </a:rPr>
              <a:t>Item #29	First Name – 10 characters				</a:t>
            </a:r>
            <a:r>
              <a:rPr lang="en-US" sz="1100" dirty="0" smtClean="0">
                <a:latin typeface="Arial" panose="020B0604020202020204" pitchFamily="34" charset="0"/>
                <a:cs typeface="Arial" panose="020B0604020202020204" pitchFamily="34" charset="0"/>
              </a:rPr>
              <a:t>116</a:t>
            </a:r>
            <a:r>
              <a:rPr lang="en-US" sz="1100" dirty="0">
                <a:latin typeface="Arial" panose="020B0604020202020204" pitchFamily="34" charset="0"/>
                <a:cs typeface="Arial" panose="020B0604020202020204" pitchFamily="34" charset="0"/>
              </a:rPr>
              <a:t>	10</a:t>
            </a:r>
          </a:p>
          <a:p>
            <a:r>
              <a:rPr lang="en-US" sz="1100" dirty="0">
                <a:latin typeface="Arial" panose="020B0604020202020204" pitchFamily="34" charset="0"/>
                <a:cs typeface="Arial" panose="020B0604020202020204" pitchFamily="34" charset="0"/>
              </a:rPr>
              <a:t>Item #30	Middle Name Initial - 1 character			</a:t>
            </a:r>
            <a:r>
              <a:rPr lang="en-US" sz="1100" dirty="0" smtClean="0">
                <a:latin typeface="Arial" panose="020B0604020202020204" pitchFamily="34" charset="0"/>
                <a:cs typeface="Arial" panose="020B0604020202020204" pitchFamily="34" charset="0"/>
              </a:rPr>
              <a:t>126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#31	SCH-Dual Credit – Leading Zeros, two decimals		</a:t>
            </a:r>
            <a:r>
              <a:rPr lang="en-US" sz="1100" dirty="0" smtClean="0">
                <a:latin typeface="Arial" panose="020B0604020202020204" pitchFamily="34" charset="0"/>
                <a:cs typeface="Arial" panose="020B0604020202020204" pitchFamily="34" charset="0"/>
              </a:rPr>
              <a:t>127</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#32	Restricted Program Admission			</a:t>
            </a:r>
            <a:r>
              <a:rPr lang="en-US" sz="1100" dirty="0" smtClean="0">
                <a:latin typeface="Arial" panose="020B0604020202020204" pitchFamily="34" charset="0"/>
                <a:cs typeface="Arial" panose="020B0604020202020204" pitchFamily="34" charset="0"/>
              </a:rPr>
              <a:t>131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#33	Non-Degree-Seeking Student – Numeric			</a:t>
            </a:r>
            <a:r>
              <a:rPr lang="en-US" sz="1100" dirty="0" smtClean="0">
                <a:latin typeface="Arial" panose="020B0604020202020204" pitchFamily="34" charset="0"/>
                <a:cs typeface="Arial" panose="020B0604020202020204" pitchFamily="34" charset="0"/>
              </a:rPr>
              <a:t>133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#34	Non-Disclosure – Numeric				</a:t>
            </a:r>
            <a:r>
              <a:rPr lang="en-US" sz="1100" dirty="0" smtClean="0">
                <a:latin typeface="Arial" panose="020B0604020202020204" pitchFamily="34" charset="0"/>
                <a:cs typeface="Arial" panose="020B0604020202020204" pitchFamily="34" charset="0"/>
              </a:rPr>
              <a:t>134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#35	Graduate SCH of Seniors – Leading Zeros, two decimals		135	4</a:t>
            </a:r>
          </a:p>
          <a:p>
            <a:r>
              <a:rPr lang="en-US" sz="1100" dirty="0">
                <a:latin typeface="Arial" panose="020B0604020202020204" pitchFamily="34" charset="0"/>
                <a:cs typeface="Arial" panose="020B0604020202020204" pitchFamily="34" charset="0"/>
              </a:rPr>
              <a:t>Item #36	High School Code				</a:t>
            </a:r>
            <a:r>
              <a:rPr lang="en-US" sz="1100" dirty="0" smtClean="0">
                <a:latin typeface="Arial" panose="020B0604020202020204" pitchFamily="34" charset="0"/>
                <a:cs typeface="Arial" panose="020B0604020202020204" pitchFamily="34" charset="0"/>
              </a:rPr>
              <a:t>139</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#37	PEIMS Identification Number				</a:t>
            </a:r>
            <a:r>
              <a:rPr lang="en-US" sz="1100" dirty="0" smtClean="0">
                <a:latin typeface="Arial" panose="020B0604020202020204" pitchFamily="34" charset="0"/>
                <a:cs typeface="Arial" panose="020B0604020202020204" pitchFamily="34" charset="0"/>
              </a:rPr>
              <a:t>145</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#38	Ethnic Origin – Numeric				</a:t>
            </a:r>
            <a:r>
              <a:rPr lang="en-US" sz="1100" dirty="0" smtClean="0">
                <a:latin typeface="Arial" panose="020B0604020202020204" pitchFamily="34" charset="0"/>
                <a:cs typeface="Arial" panose="020B0604020202020204" pitchFamily="34" charset="0"/>
              </a:rPr>
              <a:t>154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	Race:</a:t>
            </a:r>
          </a:p>
          <a:p>
            <a:r>
              <a:rPr lang="en-US" sz="1100" dirty="0">
                <a:latin typeface="Arial" panose="020B0604020202020204" pitchFamily="34" charset="0"/>
                <a:cs typeface="Arial" panose="020B0604020202020204" pitchFamily="34" charset="0"/>
              </a:rPr>
              <a:t>Item #39A	  White – ‘1’ or blank				</a:t>
            </a:r>
            <a:r>
              <a:rPr lang="en-US" sz="1100" dirty="0" smtClean="0">
                <a:latin typeface="Arial" panose="020B0604020202020204" pitchFamily="34" charset="0"/>
                <a:cs typeface="Arial" panose="020B0604020202020204" pitchFamily="34" charset="0"/>
              </a:rPr>
              <a:t>155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#39B	Black or African-American – ‘2’ or blank			</a:t>
            </a:r>
            <a:r>
              <a:rPr lang="en-US" sz="1100" dirty="0" smtClean="0">
                <a:latin typeface="Arial" panose="020B0604020202020204" pitchFamily="34" charset="0"/>
                <a:cs typeface="Arial" panose="020B0604020202020204" pitchFamily="34" charset="0"/>
              </a:rPr>
              <a:t>156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#39C	Asian – ‘4’ or blank				</a:t>
            </a:r>
            <a:r>
              <a:rPr lang="en-US" sz="1100" dirty="0" smtClean="0">
                <a:latin typeface="Arial" panose="020B0604020202020204" pitchFamily="34" charset="0"/>
                <a:cs typeface="Arial" panose="020B0604020202020204" pitchFamily="34" charset="0"/>
              </a:rPr>
              <a:t>157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#39D	American Indian or Alaskan Native – ‘5’ or blank		</a:t>
            </a:r>
            <a:r>
              <a:rPr lang="en-US" sz="1100" dirty="0" smtClean="0">
                <a:latin typeface="Arial" panose="020B0604020202020204" pitchFamily="34" charset="0"/>
                <a:cs typeface="Arial" panose="020B0604020202020204" pitchFamily="34" charset="0"/>
              </a:rPr>
              <a:t>158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#39E	International – ‘6’ or blank				</a:t>
            </a:r>
            <a:r>
              <a:rPr lang="en-US" sz="1100" dirty="0" smtClean="0">
                <a:latin typeface="Arial" panose="020B0604020202020204" pitchFamily="34" charset="0"/>
                <a:cs typeface="Arial" panose="020B0604020202020204" pitchFamily="34" charset="0"/>
              </a:rPr>
              <a:t>159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#39F	Unknown or Not Reported – ‘7’ or blank			</a:t>
            </a:r>
            <a:r>
              <a:rPr lang="en-US" sz="1100" dirty="0" smtClean="0">
                <a:latin typeface="Arial" panose="020B0604020202020204" pitchFamily="34" charset="0"/>
                <a:cs typeface="Arial" panose="020B0604020202020204" pitchFamily="34" charset="0"/>
              </a:rPr>
              <a:t>160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#39G	Native Hawaiian or Other Pacific Islander – ‘8’ or blank		161	1</a:t>
            </a:r>
          </a:p>
          <a:p>
            <a:endParaRPr lang="en-US" dirty="0">
              <a:solidFill>
                <a:prstClr val="black"/>
              </a:solidFill>
            </a:endParaRPr>
          </a:p>
        </p:txBody>
      </p:sp>
    </p:spTree>
    <p:extLst>
      <p:ext uri="{BB962C8B-B14F-4D97-AF65-F5344CB8AC3E}">
        <p14:creationId xmlns:p14="http://schemas.microsoft.com/office/powerpoint/2010/main" val="595545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a:t>
            </a:r>
            <a:br>
              <a:rPr lang="en-US" altLang="en-US" sz="3600" i="1" cap="none" dirty="0" smtClean="0"/>
            </a:br>
            <a:r>
              <a:rPr lang="en-US" altLang="en-US" sz="3600" i="1" cap="none" dirty="0" smtClean="0"/>
              <a:t>Class Report: CBM004</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673231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Class (CBM004)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718965"/>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conditions as of the official census </a:t>
            </a:r>
            <a:r>
              <a:rPr lang="en-US" sz="2400" dirty="0" smtClean="0"/>
              <a:t>date </a:t>
            </a:r>
            <a:r>
              <a:rPr lang="en-US" sz="2400" dirty="0"/>
              <a:t>and only includes classes in Coordinating </a:t>
            </a:r>
            <a:r>
              <a:rPr lang="en-US" sz="2400" dirty="0" smtClean="0"/>
              <a:t>Board approved courses </a:t>
            </a:r>
            <a:r>
              <a:rPr lang="en-US" sz="2400" dirty="0"/>
              <a:t>for resident credit, whether the class is on-campus or off-campus</a:t>
            </a:r>
            <a:r>
              <a:rPr lang="en-US" sz="2400" dirty="0" smtClean="0"/>
              <a:t>.</a:t>
            </a:r>
          </a:p>
          <a:p>
            <a:pPr lvl="1" eaLnBrk="1" fontAlgn="auto" hangingPunct="1">
              <a:spcAft>
                <a:spcPts val="0"/>
              </a:spcAft>
              <a:buFont typeface="Arial"/>
              <a:buChar char="•"/>
              <a:defRPr/>
            </a:pPr>
            <a:r>
              <a:rPr lang="en-US" sz="2000" dirty="0" smtClean="0"/>
              <a:t>Collects information about the classes taught –SCH, Location, Instructor, etc</a:t>
            </a:r>
            <a:r>
              <a:rPr lang="en-US" sz="2000" dirty="0"/>
              <a:t>.</a:t>
            </a:r>
            <a:endParaRPr lang="en-US" sz="2000" dirty="0" smtClean="0"/>
          </a:p>
          <a:p>
            <a:pPr lvl="1" eaLnBrk="1" fontAlgn="auto" hangingPunct="1">
              <a:spcAft>
                <a:spcPts val="0"/>
              </a:spcAft>
              <a:buFont typeface="Arial"/>
              <a:buChar char="•"/>
              <a:defRPr/>
            </a:pPr>
            <a:r>
              <a:rPr lang="en-US" sz="2000" dirty="0" smtClean="0"/>
              <a:t>Enrollment </a:t>
            </a:r>
            <a:r>
              <a:rPr lang="en-US" sz="2000" dirty="0"/>
              <a:t>by level, affected or not affected by the SCH limit</a:t>
            </a:r>
          </a:p>
          <a:p>
            <a:pPr eaLnBrk="1" fontAlgn="auto" hangingPunct="1">
              <a:spcAft>
                <a:spcPts val="0"/>
              </a:spcAft>
              <a:buFont typeface="Arial"/>
              <a:buChar char="•"/>
              <a:defRPr/>
            </a:pPr>
            <a:r>
              <a:rPr lang="en-US" sz="2400" dirty="0" smtClean="0"/>
              <a:t>This </a:t>
            </a:r>
            <a:r>
              <a:rPr lang="en-US" sz="2400" dirty="0"/>
              <a:t>is a Census Date </a:t>
            </a:r>
            <a:r>
              <a:rPr lang="en-US" sz="2400" dirty="0" smtClean="0"/>
              <a:t>report</a:t>
            </a:r>
          </a:p>
          <a:p>
            <a:pPr eaLnBrk="1" fontAlgn="auto" hangingPunct="1">
              <a:spcAft>
                <a:spcPts val="0"/>
              </a:spcAft>
              <a:buFont typeface="Arial"/>
              <a:buChar char="•"/>
              <a:defRPr/>
            </a:pPr>
            <a:r>
              <a:rPr lang="en-US" sz="2400" dirty="0"/>
              <a:t>This data is used in the formula funding </a:t>
            </a:r>
            <a:r>
              <a:rPr lang="en-US" sz="2400" dirty="0" smtClean="0"/>
              <a:t>calculations</a:t>
            </a:r>
          </a:p>
          <a:p>
            <a:pPr eaLnBrk="1" fontAlgn="auto" hangingPunct="1">
              <a:spcAft>
                <a:spcPts val="0"/>
              </a:spcAft>
              <a:buFont typeface="Arial"/>
              <a:buChar char="•"/>
              <a:defRPr/>
            </a:pPr>
            <a:r>
              <a:rPr lang="en-US" sz="2400" dirty="0" smtClean="0"/>
              <a:t>This data is used in the Accountability System and any University reports where class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13</a:t>
            </a:r>
          </a:p>
        </p:txBody>
      </p:sp>
    </p:spTree>
    <p:extLst>
      <p:ext uri="{BB962C8B-B14F-4D97-AF65-F5344CB8AC3E}">
        <p14:creationId xmlns:p14="http://schemas.microsoft.com/office/powerpoint/2010/main" val="13005046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838200"/>
          </a:xfrm>
        </p:spPr>
        <p:txBody>
          <a:bodyPr wrap="square" numCol="1" compatLnSpc="1">
            <a:prstTxWarp prst="textNoShape">
              <a:avLst/>
            </a:prstTxWarp>
            <a:normAutofit/>
          </a:bodyPr>
          <a:lstStyle/>
          <a:p>
            <a:pPr eaLnBrk="1" hangingPunct="1"/>
            <a:r>
              <a:rPr lang="en-US" altLang="en-US" sz="3200" cap="none" dirty="0" smtClean="0"/>
              <a:t>CBM001/CBM004 SCH checks</a:t>
            </a:r>
          </a:p>
        </p:txBody>
      </p:sp>
      <p:sp>
        <p:nvSpPr>
          <p:cNvPr id="7" name="Subtitle 2"/>
          <p:cNvSpPr>
            <a:spLocks noGrp="1"/>
          </p:cNvSpPr>
          <p:nvPr>
            <p:ph idx="1"/>
          </p:nvPr>
        </p:nvSpPr>
        <p:spPr>
          <a:xfrm>
            <a:off x="533400" y="1295400"/>
            <a:ext cx="8242300" cy="5060951"/>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r>
              <a:rPr lang="en-US" sz="2400" dirty="0">
                <a:solidFill>
                  <a:prstClr val="black"/>
                </a:solidFill>
              </a:rPr>
              <a:t>The sum of the credit hours identified in Items #10A and #10B for all students on the CBM001, including flexible entry records, minus the sum of the credit hours </a:t>
            </a:r>
            <a:r>
              <a:rPr lang="en-US" sz="2400" dirty="0" smtClean="0">
                <a:solidFill>
                  <a:prstClr val="black"/>
                </a:solidFill>
              </a:rPr>
              <a:t>identified</a:t>
            </a:r>
            <a:r>
              <a:rPr lang="en-US" sz="1400" dirty="0" smtClean="0">
                <a:solidFill>
                  <a:prstClr val="black"/>
                </a:solidFill>
              </a:rPr>
              <a:t> </a:t>
            </a:r>
            <a:r>
              <a:rPr lang="en-US" sz="2400" dirty="0"/>
              <a:t>in Items #15 and #23 (inter-institutional SCH) must be within 100 hours of the </a:t>
            </a:r>
            <a:r>
              <a:rPr lang="en-US" sz="2400" dirty="0" smtClean="0"/>
              <a:t>total SCH </a:t>
            </a:r>
            <a:r>
              <a:rPr lang="en-US" sz="2400" dirty="0"/>
              <a:t>of the class records (CBM004), </a:t>
            </a:r>
            <a:r>
              <a:rPr lang="en-US" sz="2400" dirty="0" smtClean="0"/>
              <a:t>excluding </a:t>
            </a:r>
            <a:r>
              <a:rPr lang="en-US" sz="2400" dirty="0"/>
              <a:t>inter-institutional classes, which </a:t>
            </a:r>
            <a:r>
              <a:rPr lang="en-US" sz="2400" dirty="0" smtClean="0"/>
              <a:t>are coded </a:t>
            </a:r>
            <a:r>
              <a:rPr lang="en-US" sz="2400" dirty="0"/>
              <a:t>‘1’ in Item #21.</a:t>
            </a:r>
            <a:endParaRPr lang="en-US" sz="2400" dirty="0">
              <a:solidFill>
                <a:prstClr val="black"/>
              </a:solidFill>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309307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838200"/>
          </a:xfrm>
        </p:spPr>
        <p:txBody>
          <a:bodyPr wrap="square" numCol="1" compatLnSpc="1">
            <a:prstTxWarp prst="textNoShape">
              <a:avLst/>
            </a:prstTxWarp>
            <a:normAutofit/>
          </a:bodyPr>
          <a:lstStyle/>
          <a:p>
            <a:pPr eaLnBrk="1" hangingPunct="1"/>
            <a:r>
              <a:rPr lang="en-US" altLang="en-US" sz="3200" cap="none" dirty="0" smtClean="0"/>
              <a:t>CBM001/CBM004 SCH checks (cont’d)</a:t>
            </a:r>
          </a:p>
        </p:txBody>
      </p:sp>
      <p:sp>
        <p:nvSpPr>
          <p:cNvPr id="7" name="Subtitle 2"/>
          <p:cNvSpPr>
            <a:spLocks noGrp="1"/>
          </p:cNvSpPr>
          <p:nvPr>
            <p:ph idx="1"/>
          </p:nvPr>
        </p:nvSpPr>
        <p:spPr>
          <a:xfrm>
            <a:off x="533400" y="1295400"/>
            <a:ext cx="8242300" cy="5060951"/>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r>
              <a:rPr lang="en-US" sz="2400" dirty="0">
                <a:solidFill>
                  <a:prstClr val="black"/>
                </a:solidFill>
              </a:rPr>
              <a:t>The sum of the semester credit hours (Item #24) of all undergraduates </a:t>
            </a:r>
            <a:r>
              <a:rPr lang="en-US" sz="2400" dirty="0" smtClean="0">
                <a:solidFill>
                  <a:prstClr val="black"/>
                </a:solidFill>
              </a:rPr>
              <a:t>students identified </a:t>
            </a:r>
            <a:r>
              <a:rPr lang="en-US" sz="2400" dirty="0">
                <a:solidFill>
                  <a:prstClr val="black"/>
                </a:solidFill>
              </a:rPr>
              <a:t>on the CBM001 that are affected by the undergraduate limit (code of ‘1’ </a:t>
            </a:r>
            <a:r>
              <a:rPr lang="en-US" sz="2400" dirty="0" smtClean="0">
                <a:solidFill>
                  <a:prstClr val="black"/>
                </a:solidFill>
              </a:rPr>
              <a:t>or ‘</a:t>
            </a:r>
            <a:r>
              <a:rPr lang="en-US" sz="2400" dirty="0">
                <a:solidFill>
                  <a:prstClr val="black"/>
                </a:solidFill>
              </a:rPr>
              <a:t>2’ in Item #27) must be within 50 hours of the sum of the semester credit </a:t>
            </a:r>
            <a:r>
              <a:rPr lang="en-US" sz="2400" dirty="0" smtClean="0">
                <a:solidFill>
                  <a:prstClr val="black"/>
                </a:solidFill>
              </a:rPr>
              <a:t>hours calculated </a:t>
            </a:r>
            <a:r>
              <a:rPr lang="en-US" sz="2400" dirty="0">
                <a:solidFill>
                  <a:prstClr val="black"/>
                </a:solidFill>
              </a:rPr>
              <a:t>from the enrollments that are affected by the undergraduate limit in </a:t>
            </a:r>
            <a:r>
              <a:rPr lang="en-US" sz="2400" dirty="0" smtClean="0">
                <a:solidFill>
                  <a:prstClr val="black"/>
                </a:solidFill>
              </a:rPr>
              <a:t>Items #</a:t>
            </a:r>
            <a:r>
              <a:rPr lang="en-US" sz="2400" dirty="0">
                <a:solidFill>
                  <a:prstClr val="black"/>
                </a:solidFill>
              </a:rPr>
              <a:t>18 and #19 on the class report (CBM004), excluding the semester credit hours </a:t>
            </a:r>
            <a:r>
              <a:rPr lang="en-US" sz="2400" dirty="0" smtClean="0">
                <a:solidFill>
                  <a:prstClr val="black"/>
                </a:solidFill>
              </a:rPr>
              <a:t>in inter-institutional </a:t>
            </a:r>
            <a:r>
              <a:rPr lang="en-US" sz="2400" dirty="0">
                <a:solidFill>
                  <a:prstClr val="black"/>
                </a:solidFill>
              </a:rPr>
              <a:t>classes, which are coded ‘1’ in Item #21.</a:t>
            </a: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4096051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3</a:t>
            </a:fld>
            <a:endParaRPr lang="en-US" sz="1400" dirty="0"/>
          </a:p>
        </p:txBody>
      </p:sp>
      <p:sp>
        <p:nvSpPr>
          <p:cNvPr id="3" name="Rectangle 2"/>
          <p:cNvSpPr/>
          <p:nvPr/>
        </p:nvSpPr>
        <p:spPr>
          <a:xfrm>
            <a:off x="761999" y="253628"/>
            <a:ext cx="8245475" cy="6308009"/>
          </a:xfrm>
          <a:prstGeom prst="rect">
            <a:avLst/>
          </a:prstGeom>
        </p:spPr>
        <p:txBody>
          <a:bodyPr wrap="square">
            <a:spAutoFit/>
          </a:bodyPr>
          <a:lstStyle/>
          <a:p>
            <a:pPr defTabSz="914400">
              <a:lnSpc>
                <a:spcPct val="107000"/>
              </a:lnSpc>
              <a:spcBef>
                <a:spcPts val="0"/>
              </a:spcBef>
              <a:spcAft>
                <a:spcPts val="0"/>
              </a:spcAft>
              <a:buClrTx/>
            </a:pPr>
            <a:r>
              <a:rPr lang="en-US" dirty="0" smtClean="0">
                <a:solidFill>
                  <a:prstClr val="black"/>
                </a:solidFill>
                <a:ea typeface="Calibri" panose="020F0502020204030204" pitchFamily="34" charset="0"/>
                <a:cs typeface="Times New Roman" panose="02020603050405020304" pitchFamily="18" charset="0"/>
              </a:rPr>
              <a:t>Agenda (cont’d)</a:t>
            </a:r>
          </a:p>
          <a:p>
            <a:pPr defTabSz="914400">
              <a:lnSpc>
                <a:spcPct val="107000"/>
              </a:lnSpc>
              <a:spcBef>
                <a:spcPts val="0"/>
              </a:spcBef>
              <a:spcAft>
                <a:spcPts val="0"/>
              </a:spcAft>
              <a:buClrTx/>
            </a:pPr>
            <a:endParaRPr lang="en-US" dirty="0" smtClean="0">
              <a:solidFill>
                <a:prstClr val="black"/>
              </a:solidFill>
              <a:ea typeface="Calibri" panose="020F0502020204030204" pitchFamily="34" charset="0"/>
              <a:cs typeface="Times New Roman" panose="02020603050405020304" pitchFamily="18" charset="0"/>
            </a:endParaRPr>
          </a:p>
          <a:p>
            <a:pPr defTabSz="914400">
              <a:lnSpc>
                <a:spcPct val="107000"/>
              </a:lnSpc>
              <a:spcBef>
                <a:spcPts val="0"/>
              </a:spcBef>
              <a:spcAft>
                <a:spcPts val="0"/>
              </a:spcAft>
              <a:buClrTx/>
            </a:pPr>
            <a:r>
              <a:rPr lang="en-US" b="1" dirty="0">
                <a:solidFill>
                  <a:prstClr val="black"/>
                </a:solidFill>
                <a:ea typeface="Calibri" panose="020F0502020204030204" pitchFamily="34" charset="0"/>
                <a:cs typeface="Times New Roman" panose="02020603050405020304" pitchFamily="18" charset="0"/>
              </a:rPr>
              <a:t>University and Community, Technical, and State Colleges (CTC) End of Semester (EOS) </a:t>
            </a:r>
            <a:r>
              <a:rPr lang="en-US" b="1" dirty="0" smtClean="0">
                <a:solidFill>
                  <a:prstClr val="black"/>
                </a:solidFill>
                <a:ea typeface="Calibri" panose="020F0502020204030204" pitchFamily="34" charset="0"/>
                <a:cs typeface="Times New Roman" panose="02020603050405020304" pitchFamily="18" charset="0"/>
              </a:rPr>
              <a:t>Reports</a:t>
            </a:r>
          </a:p>
          <a:p>
            <a:pPr defTabSz="914400">
              <a:lnSpc>
                <a:spcPct val="107000"/>
              </a:lnSpc>
              <a:spcBef>
                <a:spcPts val="0"/>
              </a:spcBef>
              <a:spcAft>
                <a:spcPts val="0"/>
              </a:spcAft>
              <a:buClrTx/>
            </a:pPr>
            <a:endParaRPr lang="en-US" dirty="0">
              <a:solidFill>
                <a:prstClr val="black"/>
              </a:solidFill>
              <a:ea typeface="Calibri" panose="020F0502020204030204" pitchFamily="34" charset="0"/>
              <a:cs typeface="Times New Roman" panose="02020603050405020304" pitchFamily="18" charset="0"/>
            </a:endParaRPr>
          </a:p>
          <a:p>
            <a:pPr defTabSz="914400">
              <a:lnSpc>
                <a:spcPct val="107000"/>
              </a:lnSpc>
              <a:spcBef>
                <a:spcPts val="0"/>
              </a:spcBef>
              <a:spcAft>
                <a:spcPts val="0"/>
              </a:spcAft>
              <a:buClr>
                <a:schemeClr val="tx1"/>
              </a:buClr>
            </a:pPr>
            <a:r>
              <a:rPr lang="en-US" dirty="0" smtClean="0">
                <a:solidFill>
                  <a:prstClr val="black"/>
                </a:solidFill>
                <a:ea typeface="Calibri" panose="020F0502020204030204" pitchFamily="34" charset="0"/>
                <a:cs typeface="Times New Roman" panose="02020603050405020304" pitchFamily="18" charset="0"/>
              </a:rPr>
              <a:t>•   University </a:t>
            </a:r>
            <a:r>
              <a:rPr lang="en-US" dirty="0">
                <a:solidFill>
                  <a:prstClr val="black"/>
                </a:solidFill>
                <a:ea typeface="Calibri" panose="020F0502020204030204" pitchFamily="34" charset="0"/>
                <a:cs typeface="Times New Roman" panose="02020603050405020304" pitchFamily="18" charset="0"/>
              </a:rPr>
              <a:t>CBM008 (Faculty Report)</a:t>
            </a:r>
          </a:p>
          <a:p>
            <a:pPr defTabSz="914400">
              <a:lnSpc>
                <a:spcPct val="107000"/>
              </a:lnSpc>
              <a:spcBef>
                <a:spcPts val="0"/>
              </a:spcBef>
              <a:spcAft>
                <a:spcPts val="0"/>
              </a:spcAft>
              <a:buClr>
                <a:schemeClr val="tx1"/>
              </a:buCl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and University CBM00S (Student Schedule Report)</a:t>
            </a:r>
          </a:p>
          <a:p>
            <a:pPr defTabSz="914400">
              <a:lnSpc>
                <a:spcPct val="107000"/>
              </a:lnSpc>
              <a:spcBef>
                <a:spcPts val="0"/>
              </a:spcBef>
              <a:spcAft>
                <a:spcPts val="0"/>
              </a:spcAft>
              <a:buClr>
                <a:schemeClr val="tx1"/>
              </a:buCl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and University CBM0E1 (Student End of Semester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CBM002 </a:t>
            </a:r>
            <a:r>
              <a:rPr lang="en-US" dirty="0">
                <a:solidFill>
                  <a:prstClr val="black"/>
                </a:solidFill>
                <a:ea typeface="Calibri" panose="020F0502020204030204" pitchFamily="34" charset="0"/>
                <a:cs typeface="Times New Roman" panose="02020603050405020304" pitchFamily="18" charset="0"/>
              </a:rPr>
              <a:t>(Texas Success Initiative (TSI)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CBM008 (Faculty Report)</a:t>
            </a:r>
          </a:p>
          <a:p>
            <a:pPr defTabSz="914400">
              <a:lnSpc>
                <a:spcPct val="107000"/>
              </a:lnSpc>
              <a:spcBef>
                <a:spcPts val="0"/>
              </a:spcBef>
              <a:spcAft>
                <a:spcPts val="80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Questions</a:t>
            </a:r>
            <a:endParaRPr lang="en-US" dirty="0">
              <a:solidFill>
                <a:prstClr val="black"/>
              </a:solidFill>
              <a:ea typeface="Calibri" panose="020F0502020204030204" pitchFamily="34" charset="0"/>
              <a:cs typeface="Times New Roman" panose="02020603050405020304" pitchFamily="18" charset="0"/>
            </a:endParaRPr>
          </a:p>
          <a:p>
            <a:pPr marL="0" indent="0" defTabSz="914400">
              <a:lnSpc>
                <a:spcPct val="107000"/>
              </a:lnSpc>
              <a:spcBef>
                <a:spcPts val="0"/>
              </a:spcBef>
              <a:spcAft>
                <a:spcPts val="800"/>
              </a:spcAft>
              <a:buClrTx/>
              <a:buFont typeface="Arial" panose="020B0604020202020204" pitchFamily="34" charset="0"/>
              <a:buNone/>
            </a:pPr>
            <a:r>
              <a:rPr lang="en-US" b="1" dirty="0">
                <a:solidFill>
                  <a:prstClr val="black"/>
                </a:solidFill>
                <a:ea typeface="Calibri" panose="020F0502020204030204" pitchFamily="34" charset="0"/>
                <a:cs typeface="Times New Roman" panose="02020603050405020304" pitchFamily="18" charset="0"/>
              </a:rPr>
              <a:t>Community, Technical, and State Colleges (CTC) Reports</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CBM001 (Student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CBM004 (Class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CBM009 (Graduation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CBM00A (Continuing Education Student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CBM00C (Continuing Education Class Report)</a:t>
            </a:r>
          </a:p>
          <a:p>
            <a:pPr defTabSz="914400">
              <a:lnSpc>
                <a:spcPct val="107000"/>
              </a:lnSpc>
              <a:spcBef>
                <a:spcPts val="0"/>
              </a:spcBef>
              <a:spcAft>
                <a:spcPts val="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CTC </a:t>
            </a:r>
            <a:r>
              <a:rPr lang="en-US" dirty="0">
                <a:solidFill>
                  <a:prstClr val="black"/>
                </a:solidFill>
                <a:ea typeface="Calibri" panose="020F0502020204030204" pitchFamily="34" charset="0"/>
                <a:cs typeface="Times New Roman" panose="02020603050405020304" pitchFamily="18" charset="0"/>
              </a:rPr>
              <a:t>CBM00M (Marketable Skills Achievement Report)</a:t>
            </a:r>
          </a:p>
          <a:p>
            <a:pPr defTabSz="914400">
              <a:lnSpc>
                <a:spcPct val="107000"/>
              </a:lnSpc>
              <a:spcBef>
                <a:spcPts val="0"/>
              </a:spcBef>
              <a:spcAft>
                <a:spcPts val="800"/>
              </a:spcAft>
              <a:buClrTx/>
              <a:buFont typeface="Symbol" panose="05050102010706020507" pitchFamily="18" charset="2"/>
              <a:buChar char=""/>
            </a:pPr>
            <a:r>
              <a:rPr lang="en-US" dirty="0" smtClean="0">
                <a:solidFill>
                  <a:prstClr val="black"/>
                </a:solidFill>
                <a:ea typeface="Calibri" panose="020F0502020204030204" pitchFamily="34" charset="0"/>
                <a:cs typeface="Times New Roman" panose="02020603050405020304" pitchFamily="18" charset="0"/>
              </a:rPr>
              <a:t>   Questions</a:t>
            </a:r>
            <a:endParaRPr lang="en-US" dirty="0">
              <a:solidFill>
                <a:prstClr val="black"/>
              </a:solidFill>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34735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30</a:t>
            </a:fld>
            <a:endParaRPr lang="en-US" sz="1400" dirty="0"/>
          </a:p>
        </p:txBody>
      </p:sp>
      <p:sp>
        <p:nvSpPr>
          <p:cNvPr id="3" name="Rectangle 2"/>
          <p:cNvSpPr/>
          <p:nvPr/>
        </p:nvSpPr>
        <p:spPr>
          <a:xfrm>
            <a:off x="152400" y="269670"/>
            <a:ext cx="8763000" cy="6170920"/>
          </a:xfrm>
          <a:prstGeom prst="rect">
            <a:avLst/>
          </a:prstGeom>
        </p:spPr>
        <p:txBody>
          <a:bodyPr wrap="square">
            <a:spAutoFit/>
          </a:bodyPr>
          <a:lstStyle/>
          <a:p>
            <a:r>
              <a:rPr lang="en-US" dirty="0" smtClean="0">
                <a:solidFill>
                  <a:prstClr val="black"/>
                </a:solidFill>
              </a:rPr>
              <a:t>University CBM004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 </a:t>
            </a:r>
          </a:p>
          <a:p>
            <a:r>
              <a:rPr lang="en-US" sz="1100" dirty="0">
                <a:solidFill>
                  <a:prstClr val="black"/>
                </a:solidFill>
                <a:latin typeface="Arial" panose="020B0604020202020204" pitchFamily="34" charset="0"/>
                <a:cs typeface="Arial" panose="020B0604020202020204" pitchFamily="34" charset="0"/>
              </a:rPr>
              <a:t>Item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 Always ‘4’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Subject </a:t>
            </a:r>
            <a:r>
              <a:rPr lang="en-US" sz="1100" dirty="0">
                <a:solidFill>
                  <a:prstClr val="black"/>
                </a:solidFill>
                <a:latin typeface="Arial" panose="020B0604020202020204" pitchFamily="34" charset="0"/>
                <a:cs typeface="Arial" panose="020B0604020202020204" pitchFamily="34" charset="0"/>
              </a:rPr>
              <a:t>Prefix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Course </a:t>
            </a:r>
            <a:r>
              <a:rPr lang="en-US" sz="1100" dirty="0">
                <a:solidFill>
                  <a:prstClr val="black"/>
                </a:solidFill>
                <a:latin typeface="Arial" panose="020B0604020202020204" pitchFamily="34" charset="0"/>
                <a:cs typeface="Arial" panose="020B0604020202020204" pitchFamily="34" charset="0"/>
              </a:rPr>
              <a:t>Number				</a:t>
            </a:r>
            <a:r>
              <a:rPr lang="en-US" sz="1100" dirty="0" smtClean="0">
                <a:solidFill>
                  <a:prstClr val="black"/>
                </a:solidFill>
                <a:latin typeface="Arial" panose="020B0604020202020204" pitchFamily="34" charset="0"/>
                <a:cs typeface="Arial" panose="020B0604020202020204" pitchFamily="34" charset="0"/>
              </a:rPr>
              <a:t>15</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Section </a:t>
            </a:r>
            <a:r>
              <a:rPr lang="en-US" sz="1100" dirty="0">
                <a:solidFill>
                  <a:prstClr val="black"/>
                </a:solidFill>
                <a:latin typeface="Arial" panose="020B0604020202020204" pitchFamily="34" charset="0"/>
                <a:cs typeface="Arial" panose="020B0604020202020204" pitchFamily="34" charset="0"/>
              </a:rPr>
              <a:t>Number				</a:t>
            </a:r>
            <a:r>
              <a:rPr lang="en-US" sz="1100" dirty="0" smtClean="0">
                <a:solidFill>
                  <a:prstClr val="black"/>
                </a:solidFill>
                <a:latin typeface="Arial" panose="020B0604020202020204" pitchFamily="34" charset="0"/>
                <a:cs typeface="Arial" panose="020B0604020202020204" pitchFamily="34" charset="0"/>
              </a:rPr>
              <a:t>22</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Type </a:t>
            </a:r>
            <a:r>
              <a:rPr lang="en-US" sz="1100" dirty="0">
                <a:solidFill>
                  <a:prstClr val="black"/>
                </a:solidFill>
                <a:latin typeface="Arial" panose="020B0604020202020204" pitchFamily="34" charset="0"/>
                <a:cs typeface="Arial" panose="020B0604020202020204" pitchFamily="34" charset="0"/>
              </a:rPr>
              <a:t>Instruction – Alphanumeric			</a:t>
            </a:r>
            <a:r>
              <a:rPr lang="en-US" sz="1100" dirty="0" smtClean="0">
                <a:solidFill>
                  <a:prstClr val="black"/>
                </a:solidFill>
                <a:latin typeface="Arial" panose="020B0604020202020204" pitchFamily="34" charset="0"/>
                <a:cs typeface="Arial" panose="020B0604020202020204" pitchFamily="34" charset="0"/>
              </a:rPr>
              <a:t>29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Location </a:t>
            </a:r>
            <a:r>
              <a:rPr lang="en-US" sz="1100" dirty="0">
                <a:solidFill>
                  <a:prstClr val="black"/>
                </a:solidFill>
                <a:latin typeface="Arial" panose="020B0604020202020204" pitchFamily="34" charset="0"/>
                <a:cs typeface="Arial" panose="020B0604020202020204" pitchFamily="34" charset="0"/>
              </a:rPr>
              <a:t>Code - Alphanumeric			</a:t>
            </a:r>
            <a:r>
              <a:rPr lang="en-US" sz="1100" dirty="0" smtClean="0">
                <a:solidFill>
                  <a:prstClr val="black"/>
                </a:solidFill>
                <a:latin typeface="Arial" panose="020B0604020202020204" pitchFamily="34" charset="0"/>
                <a:cs typeface="Arial" panose="020B0604020202020204" pitchFamily="34" charset="0"/>
              </a:rPr>
              <a:t>30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Semester </a:t>
            </a:r>
            <a:r>
              <a:rPr lang="en-US" sz="1100" dirty="0">
                <a:solidFill>
                  <a:prstClr val="black"/>
                </a:solidFill>
                <a:latin typeface="Arial" panose="020B0604020202020204" pitchFamily="34" charset="0"/>
                <a:cs typeface="Arial" panose="020B0604020202020204" pitchFamily="34" charset="0"/>
              </a:rPr>
              <a:t>Credit Hour Value - Leading zeros, two </a:t>
            </a:r>
            <a:r>
              <a:rPr lang="en-US" sz="1100" dirty="0" smtClean="0">
                <a:solidFill>
                  <a:prstClr val="black"/>
                </a:solidFill>
                <a:latin typeface="Arial" panose="020B0604020202020204" pitchFamily="34" charset="0"/>
                <a:cs typeface="Arial" panose="020B0604020202020204" pitchFamily="34" charset="0"/>
              </a:rPr>
              <a:t>decimals</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34</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#8A	Other Higher Education Site - FICE or blank			35	6</a:t>
            </a:r>
          </a:p>
          <a:p>
            <a:r>
              <a:rPr lang="en-US" sz="1100" dirty="0">
                <a:solidFill>
                  <a:prstClr val="black"/>
                </a:solidFill>
                <a:latin typeface="Arial" panose="020B0604020202020204" pitchFamily="34" charset="0"/>
                <a:cs typeface="Arial" panose="020B0604020202020204" pitchFamily="34" charset="0"/>
              </a:rPr>
              <a:t>Item #8B	Unused					</a:t>
            </a:r>
            <a:r>
              <a:rPr lang="en-US" sz="1100" dirty="0" smtClean="0">
                <a:solidFill>
                  <a:prstClr val="black"/>
                </a:solidFill>
                <a:latin typeface="Arial" panose="020B0604020202020204" pitchFamily="34" charset="0"/>
                <a:cs typeface="Arial" panose="020B0604020202020204" pitchFamily="34" charset="0"/>
              </a:rPr>
              <a:t>41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Composite </a:t>
            </a:r>
            <a:r>
              <a:rPr lang="en-US" sz="1100" dirty="0">
                <a:solidFill>
                  <a:prstClr val="black"/>
                </a:solidFill>
                <a:latin typeface="Arial" panose="020B0604020202020204" pitchFamily="34" charset="0"/>
                <a:cs typeface="Arial" panose="020B0604020202020204" pitchFamily="34" charset="0"/>
              </a:rPr>
              <a:t>Classes Code - Alphanumeric			</a:t>
            </a:r>
            <a:r>
              <a:rPr lang="en-US" sz="1100" dirty="0" smtClean="0">
                <a:solidFill>
                  <a:prstClr val="black"/>
                </a:solidFill>
                <a:latin typeface="Arial" panose="020B0604020202020204" pitchFamily="34" charset="0"/>
                <a:cs typeface="Arial" panose="020B0604020202020204" pitchFamily="34" charset="0"/>
              </a:rPr>
              <a:t>42</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#9A	Unused					</a:t>
            </a:r>
            <a:r>
              <a:rPr lang="en-US" sz="1100" dirty="0" smtClean="0">
                <a:solidFill>
                  <a:prstClr val="black"/>
                </a:solidFill>
                <a:latin typeface="Arial" panose="020B0604020202020204" pitchFamily="34" charset="0"/>
                <a:cs typeface="Arial" panose="020B0604020202020204" pitchFamily="34" charset="0"/>
              </a:rPr>
              <a:t>44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#9B	Tenure					</a:t>
            </a:r>
            <a:r>
              <a:rPr lang="en-US" sz="1100" dirty="0" smtClean="0">
                <a:solidFill>
                  <a:prstClr val="black"/>
                </a:solidFill>
                <a:latin typeface="Arial" panose="020B0604020202020204" pitchFamily="34" charset="0"/>
                <a:cs typeface="Arial" panose="020B0604020202020204" pitchFamily="34" charset="0"/>
              </a:rPr>
              <a:t>45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#10	Off-Campus Location/Electronic Telecommunication </a:t>
            </a:r>
            <a:r>
              <a:rPr lang="en-US" sz="1100" dirty="0" smtClean="0">
                <a:solidFill>
                  <a:prstClr val="black"/>
                </a:solidFill>
                <a:latin typeface="Arial" panose="020B0604020202020204" pitchFamily="34" charset="0"/>
                <a:cs typeface="Arial" panose="020B0604020202020204" pitchFamily="34" charset="0"/>
              </a:rPr>
              <a:t>	</a:t>
            </a:r>
            <a:r>
              <a:rPr lang="en-US" sz="1100" dirty="0">
                <a:solidFill>
                  <a:prstClr val="black"/>
                </a:solidFill>
                <a:latin typeface="Arial" panose="020B0604020202020204" pitchFamily="34" charset="0"/>
                <a:cs typeface="Arial" panose="020B0604020202020204" pitchFamily="34" charset="0"/>
              </a:rPr>
              <a:t>	46	5</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#11	Instructor Code				</a:t>
            </a:r>
            <a:r>
              <a:rPr lang="en-US" sz="1100" dirty="0" smtClean="0">
                <a:solidFill>
                  <a:prstClr val="black"/>
                </a:solidFill>
                <a:latin typeface="Arial" panose="020B0604020202020204" pitchFamily="34" charset="0"/>
                <a:cs typeface="Arial" panose="020B0604020202020204" pitchFamily="34" charset="0"/>
              </a:rPr>
              <a:t>51</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#12	Responsibility Factor - Numeric			</a:t>
            </a:r>
            <a:r>
              <a:rPr lang="en-US" sz="1100" dirty="0" smtClean="0">
                <a:solidFill>
                  <a:prstClr val="black"/>
                </a:solidFill>
                <a:latin typeface="Arial" panose="020B0604020202020204" pitchFamily="34" charset="0"/>
                <a:cs typeface="Arial" panose="020B0604020202020204" pitchFamily="34" charset="0"/>
              </a:rPr>
              <a:t>60</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#13A-E	Enrollment - Students NOT affected by state funding limits </a:t>
            </a:r>
            <a:r>
              <a:rPr lang="en-US" sz="1100" dirty="0" smtClean="0">
                <a:solidFill>
                  <a:prstClr val="black"/>
                </a:solidFill>
                <a:latin typeface="Arial" panose="020B0604020202020204" pitchFamily="34" charset="0"/>
                <a:cs typeface="Arial" panose="020B0604020202020204" pitchFamily="34" charset="0"/>
              </a:rPr>
              <a:t> </a:t>
            </a:r>
            <a:r>
              <a:rPr lang="en-US" sz="1100" dirty="0">
                <a:solidFill>
                  <a:prstClr val="black"/>
                </a:solidFill>
                <a:latin typeface="Arial" panose="020B0604020202020204" pitchFamily="34" charset="0"/>
                <a:cs typeface="Arial" panose="020B0604020202020204" pitchFamily="34" charset="0"/>
              </a:rPr>
              <a:t>	63	15</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#14	Semester - ‘1’, ‘2’, or ‘3’				</a:t>
            </a:r>
            <a:r>
              <a:rPr lang="en-US" sz="1100" dirty="0" smtClean="0">
                <a:solidFill>
                  <a:prstClr val="black"/>
                </a:solidFill>
                <a:latin typeface="Arial" panose="020B0604020202020204" pitchFamily="34" charset="0"/>
                <a:cs typeface="Arial" panose="020B0604020202020204" pitchFamily="34" charset="0"/>
              </a:rPr>
              <a:t>78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#15	Year - YYYY - Numeric				</a:t>
            </a:r>
            <a:r>
              <a:rPr lang="en-US" sz="1100" dirty="0" smtClean="0">
                <a:solidFill>
                  <a:prstClr val="black"/>
                </a:solidFill>
                <a:latin typeface="Arial" panose="020B0604020202020204" pitchFamily="34" charset="0"/>
                <a:cs typeface="Arial" panose="020B0604020202020204" pitchFamily="34" charset="0"/>
              </a:rPr>
              <a:t>79</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#16	Enrollment - Students Who Exceed State Funding Limits and Other 	83	3</a:t>
            </a: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Non-fundable </a:t>
            </a:r>
            <a:r>
              <a:rPr lang="en-US" sz="1100" dirty="0">
                <a:solidFill>
                  <a:prstClr val="black"/>
                </a:solidFill>
                <a:latin typeface="Arial" panose="020B0604020202020204" pitchFamily="34" charset="0"/>
                <a:cs typeface="Arial" panose="020B0604020202020204" pitchFamily="34" charset="0"/>
              </a:rPr>
              <a:t>Enrollment </a:t>
            </a:r>
            <a:endParaRPr lang="en-US" sz="1100" dirty="0" smtClean="0">
              <a:solidFill>
                <a:prstClr val="black"/>
              </a:solidFill>
              <a:latin typeface="Arial" panose="020B0604020202020204" pitchFamily="34" charset="0"/>
              <a:cs typeface="Arial" panose="020B0604020202020204" pitchFamily="34" charset="0"/>
            </a:endParaRP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#17	Enrollment - Students Whose Developmental SCH Exceed State 	</a:t>
            </a:r>
            <a:r>
              <a:rPr lang="en-US" sz="1100" dirty="0" smtClean="0">
                <a:solidFill>
                  <a:prstClr val="black"/>
                </a:solidFill>
                <a:latin typeface="Arial" panose="020B0604020202020204" pitchFamily="34" charset="0"/>
                <a:cs typeface="Arial" panose="020B0604020202020204" pitchFamily="34" charset="0"/>
              </a:rPr>
              <a:t>86</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	Funding Limit </a:t>
            </a:r>
            <a:endParaRPr lang="en-US" sz="1100" dirty="0" smtClean="0">
              <a:solidFill>
                <a:prstClr val="black"/>
              </a:solidFill>
              <a:latin typeface="Arial" panose="020B0604020202020204" pitchFamily="34" charset="0"/>
              <a:cs typeface="Arial" panose="020B0604020202020204" pitchFamily="34" charset="0"/>
            </a:endParaRP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#18	Enrollment - Lower Level Affected by UG Limit		</a:t>
            </a:r>
            <a:r>
              <a:rPr lang="en-US" sz="1100" dirty="0" smtClean="0">
                <a:solidFill>
                  <a:prstClr val="black"/>
                </a:solidFill>
                <a:latin typeface="Arial" panose="020B0604020202020204" pitchFamily="34" charset="0"/>
                <a:cs typeface="Arial" panose="020B0604020202020204" pitchFamily="34" charset="0"/>
              </a:rPr>
              <a:t>89</a:t>
            </a:r>
            <a:r>
              <a:rPr lang="en-US" sz="1100" dirty="0">
                <a:solidFill>
                  <a:prstClr val="black"/>
                </a:solidFill>
                <a:latin typeface="Arial" panose="020B0604020202020204" pitchFamily="34" charset="0"/>
                <a:cs typeface="Arial" panose="020B0604020202020204" pitchFamily="34" charset="0"/>
              </a:rPr>
              <a:t>	3</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#19	Enrollment - Upper Level Affected by UG Limit		</a:t>
            </a:r>
            <a:r>
              <a:rPr lang="en-US" sz="1100" dirty="0" smtClean="0">
                <a:solidFill>
                  <a:prstClr val="black"/>
                </a:solidFill>
                <a:latin typeface="Arial" panose="020B0604020202020204" pitchFamily="34" charset="0"/>
                <a:cs typeface="Arial" panose="020B0604020202020204" pitchFamily="34" charset="0"/>
              </a:rPr>
              <a:t>92</a:t>
            </a:r>
            <a:r>
              <a:rPr lang="en-US" sz="1100" dirty="0">
                <a:solidFill>
                  <a:prstClr val="black"/>
                </a:solidFill>
                <a:latin typeface="Arial" panose="020B0604020202020204" pitchFamily="34" charset="0"/>
                <a:cs typeface="Arial" panose="020B0604020202020204" pitchFamily="34" charset="0"/>
              </a:rPr>
              <a:t>	3</a:t>
            </a: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#20	Instruction Mode - Numeric				</a:t>
            </a:r>
            <a:r>
              <a:rPr lang="en-US" sz="1100" dirty="0" smtClean="0">
                <a:solidFill>
                  <a:prstClr val="black"/>
                </a:solidFill>
                <a:latin typeface="Arial" panose="020B0604020202020204" pitchFamily="34" charset="0"/>
                <a:cs typeface="Arial" panose="020B0604020202020204" pitchFamily="34" charset="0"/>
              </a:rPr>
              <a:t>95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#21	Inter-institutional Identifier - Numeric - ‘0’ or ‘1’		</a:t>
            </a:r>
            <a:r>
              <a:rPr lang="en-US" sz="1100" dirty="0" smtClean="0">
                <a:solidFill>
                  <a:prstClr val="black"/>
                </a:solidFill>
                <a:latin typeface="Arial" panose="020B0604020202020204" pitchFamily="34" charset="0"/>
                <a:cs typeface="Arial" panose="020B0604020202020204" pitchFamily="34" charset="0"/>
              </a:rPr>
              <a:t>96</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#22	Teaching Load Credit				</a:t>
            </a:r>
            <a:r>
              <a:rPr lang="en-US" sz="1100" dirty="0" smtClean="0">
                <a:solidFill>
                  <a:prstClr val="black"/>
                </a:solidFill>
                <a:latin typeface="Arial" panose="020B0604020202020204" pitchFamily="34" charset="0"/>
                <a:cs typeface="Arial" panose="020B0604020202020204" pitchFamily="34" charset="0"/>
              </a:rPr>
              <a:t>97</a:t>
            </a:r>
            <a:r>
              <a:rPr lang="en-US" sz="1100" dirty="0">
                <a:solidFill>
                  <a:prstClr val="black"/>
                </a:solidFill>
                <a:latin typeface="Arial" panose="020B0604020202020204" pitchFamily="34" charset="0"/>
                <a:cs typeface="Arial" panose="020B0604020202020204" pitchFamily="34" charset="0"/>
              </a:rPr>
              <a:t>	3</a:t>
            </a:r>
          </a:p>
          <a:p>
            <a:endParaRPr lang="en-US" dirty="0">
              <a:solidFill>
                <a:prstClr val="black"/>
              </a:solidFill>
            </a:endParaRPr>
          </a:p>
        </p:txBody>
      </p:sp>
    </p:spTree>
    <p:extLst>
      <p:ext uri="{BB962C8B-B14F-4D97-AF65-F5344CB8AC3E}">
        <p14:creationId xmlns:p14="http://schemas.microsoft.com/office/powerpoint/2010/main" val="30804320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CBM001 and CBM004 Reports: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lvl="0" eaLnBrk="1" fontAlgn="auto" hangingPunct="1">
              <a:spcAft>
                <a:spcPts val="0"/>
              </a:spcAft>
              <a:buFont typeface="Arial"/>
              <a:buChar char="•"/>
              <a:defRPr/>
            </a:pPr>
            <a:r>
              <a:rPr lang="en-US" dirty="0">
                <a:solidFill>
                  <a:prstClr val="black"/>
                </a:solidFill>
              </a:rPr>
              <a:t>Address all year to year review items on your edit reports when you send in your certification request</a:t>
            </a:r>
          </a:p>
          <a:p>
            <a:pPr marL="0" indent="0" eaLnBrk="1" fontAlgn="auto" hangingPunct="1">
              <a:spcAft>
                <a:spcPts val="0"/>
              </a:spcAft>
              <a:buNone/>
              <a:defRPr/>
            </a:pPr>
            <a:endParaRPr lang="en-US" sz="1800" dirty="0" smtClean="0"/>
          </a:p>
          <a:p>
            <a:pPr eaLnBrk="1" fontAlgn="auto" hangingPunct="1">
              <a:spcAft>
                <a:spcPts val="0"/>
              </a:spcAft>
              <a:buFont typeface="Arial"/>
              <a:buChar char="•"/>
              <a:defRPr/>
            </a:pPr>
            <a:endParaRPr lang="en-US" sz="1800" dirty="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936521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 Course</a:t>
            </a:r>
            <a:br>
              <a:rPr lang="en-US" altLang="en-US" sz="3600" i="1" cap="none" dirty="0" smtClean="0"/>
            </a:br>
            <a:r>
              <a:rPr lang="en-US" altLang="en-US" sz="3600" i="1" cap="none" dirty="0" smtClean="0"/>
              <a:t>Inventory Report: CBM003</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531648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Course Inventory (CBM003)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718965"/>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Allows institutions to add, delete, and modify courses on their official annual course inventory.</a:t>
            </a:r>
          </a:p>
          <a:p>
            <a:pPr lvl="1" eaLnBrk="1" fontAlgn="auto" hangingPunct="1">
              <a:spcAft>
                <a:spcPts val="0"/>
              </a:spcAft>
              <a:buFont typeface="Arial"/>
              <a:buChar char="•"/>
              <a:defRPr/>
            </a:pPr>
            <a:r>
              <a:rPr lang="en-US" sz="2000" dirty="0" smtClean="0"/>
              <a:t>Collects information about the courses –SCH, Level, CIP code</a:t>
            </a:r>
          </a:p>
          <a:p>
            <a:pPr eaLnBrk="1" fontAlgn="auto" hangingPunct="1">
              <a:spcAft>
                <a:spcPts val="0"/>
              </a:spcAft>
              <a:buFont typeface="Arial"/>
              <a:buChar char="•"/>
              <a:defRPr/>
            </a:pPr>
            <a:r>
              <a:rPr lang="en-US" sz="2400" dirty="0" smtClean="0"/>
              <a:t>Classes reported on the CBM004 and CBM00S reports are verified against the University Course Inventory </a:t>
            </a:r>
          </a:p>
          <a:p>
            <a:pPr eaLnBrk="1" fontAlgn="auto" hangingPunct="1">
              <a:spcAft>
                <a:spcPts val="0"/>
              </a:spcAft>
              <a:buFont typeface="Arial"/>
              <a:buChar char="•"/>
              <a:defRPr/>
            </a:pPr>
            <a:r>
              <a:rPr lang="en-US" sz="2400" dirty="0"/>
              <a:t>This is </a:t>
            </a:r>
            <a:r>
              <a:rPr lang="en-US" sz="2400" dirty="0" smtClean="0"/>
              <a:t>an “anytime” report</a:t>
            </a:r>
          </a:p>
          <a:p>
            <a:pPr eaLnBrk="1" fontAlgn="auto" hangingPunct="1">
              <a:spcAft>
                <a:spcPts val="0"/>
              </a:spcAft>
              <a:buFont typeface="Arial"/>
              <a:buChar char="•"/>
              <a:defRPr/>
            </a:pPr>
            <a:r>
              <a:rPr lang="en-US" sz="2400" dirty="0"/>
              <a:t>This data is used in the formula funding </a:t>
            </a:r>
            <a:r>
              <a:rPr lang="en-US" sz="2400" dirty="0" smtClean="0"/>
              <a:t>calculations</a:t>
            </a:r>
          </a:p>
          <a:p>
            <a:pPr eaLnBrk="1" fontAlgn="auto" hangingPunct="1">
              <a:spcAft>
                <a:spcPts val="0"/>
              </a:spcAft>
              <a:buFont typeface="Arial"/>
              <a:buChar char="•"/>
              <a:defRPr/>
            </a:pPr>
            <a:r>
              <a:rPr lang="en-US" sz="2400" dirty="0" smtClean="0"/>
              <a:t>This data is used in the Accountability System and any University reports where course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13</a:t>
            </a:r>
          </a:p>
        </p:txBody>
      </p:sp>
    </p:spTree>
    <p:extLst>
      <p:ext uri="{BB962C8B-B14F-4D97-AF65-F5344CB8AC3E}">
        <p14:creationId xmlns:p14="http://schemas.microsoft.com/office/powerpoint/2010/main" val="412047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34</a:t>
            </a:fld>
            <a:endParaRPr lang="en-US" sz="1400" dirty="0"/>
          </a:p>
        </p:txBody>
      </p:sp>
      <p:sp>
        <p:nvSpPr>
          <p:cNvPr id="3" name="Rectangle 2"/>
          <p:cNvSpPr/>
          <p:nvPr/>
        </p:nvSpPr>
        <p:spPr>
          <a:xfrm>
            <a:off x="152400" y="269670"/>
            <a:ext cx="8763000" cy="4139595"/>
          </a:xfrm>
          <a:prstGeom prst="rect">
            <a:avLst/>
          </a:prstGeom>
        </p:spPr>
        <p:txBody>
          <a:bodyPr wrap="square">
            <a:spAutoFit/>
          </a:bodyPr>
          <a:lstStyle/>
          <a:p>
            <a:r>
              <a:rPr lang="en-US" dirty="0" smtClean="0">
                <a:solidFill>
                  <a:prstClr val="black"/>
                </a:solidFill>
              </a:rPr>
              <a:t>University CBM003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 </a:t>
            </a:r>
          </a:p>
          <a:p>
            <a:r>
              <a:rPr lang="en-US" sz="1100" dirty="0">
                <a:solidFill>
                  <a:prstClr val="black"/>
                </a:solidFill>
                <a:latin typeface="Arial" panose="020B0604020202020204" pitchFamily="34" charset="0"/>
                <a:cs typeface="Arial" panose="020B0604020202020204" pitchFamily="34" charset="0"/>
              </a:rPr>
              <a:t>Item #</a:t>
            </a:r>
            <a:r>
              <a:rPr lang="en-US" sz="1100" dirty="0" smtClean="0">
                <a:solidFill>
                  <a:prstClr val="black"/>
                </a:solidFill>
                <a:latin typeface="Arial" panose="020B0604020202020204" pitchFamily="34" charset="0"/>
                <a:cs typeface="Arial" panose="020B0604020202020204" pitchFamily="34" charset="0"/>
              </a:rPr>
              <a:t>1	Record </a:t>
            </a:r>
            <a:r>
              <a:rPr lang="en-US" sz="1100" dirty="0">
                <a:solidFill>
                  <a:prstClr val="black"/>
                </a:solidFill>
                <a:latin typeface="Arial" panose="020B0604020202020204" pitchFamily="34" charset="0"/>
                <a:cs typeface="Arial" panose="020B0604020202020204" pitchFamily="34" charset="0"/>
              </a:rPr>
              <a:t>Code – Always ‘3’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Code	</a:t>
            </a:r>
            <a:r>
              <a:rPr lang="en-US" sz="1100" dirty="0" smtClean="0">
                <a:solidFill>
                  <a:prstClr val="black"/>
                </a:solidFill>
                <a:latin typeface="Arial" panose="020B0604020202020204" pitchFamily="34" charset="0"/>
                <a:cs typeface="Arial" panose="020B0604020202020204" pitchFamily="34" charset="0"/>
              </a:rPr>
              <a:t>–Numeric</a:t>
            </a:r>
            <a:r>
              <a:rPr lang="en-US" sz="1100" dirty="0">
                <a:solidFill>
                  <a:prstClr val="black"/>
                </a:solidFill>
                <a:latin typeface="Arial" panose="020B0604020202020204" pitchFamily="34" charset="0"/>
                <a:cs typeface="Arial" panose="020B0604020202020204" pitchFamily="34" charset="0"/>
              </a:rPr>
              <a:t>		2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Subject </a:t>
            </a:r>
            <a:r>
              <a:rPr lang="en-US" sz="1100" dirty="0">
                <a:solidFill>
                  <a:prstClr val="black"/>
                </a:solidFill>
                <a:latin typeface="Arial" panose="020B0604020202020204" pitchFamily="34" charset="0"/>
                <a:cs typeface="Arial" panose="020B0604020202020204" pitchFamily="34" charset="0"/>
              </a:rPr>
              <a:t>Prefix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Course </a:t>
            </a:r>
            <a:r>
              <a:rPr lang="en-US" sz="1100" dirty="0">
                <a:solidFill>
                  <a:prstClr val="black"/>
                </a:solidFill>
                <a:latin typeface="Arial" panose="020B0604020202020204" pitchFamily="34" charset="0"/>
                <a:cs typeface="Arial" panose="020B0604020202020204" pitchFamily="34" charset="0"/>
              </a:rPr>
              <a:t>Number			</a:t>
            </a:r>
            <a:r>
              <a:rPr lang="en-US" sz="1100" dirty="0" smtClean="0">
                <a:solidFill>
                  <a:prstClr val="black"/>
                </a:solidFill>
                <a:latin typeface="Arial" panose="020B0604020202020204" pitchFamily="34" charset="0"/>
                <a:cs typeface="Arial" panose="020B0604020202020204" pitchFamily="34" charset="0"/>
              </a:rPr>
              <a:t>15</a:t>
            </a:r>
            <a:r>
              <a:rPr lang="en-US" sz="1100" dirty="0">
                <a:solidFill>
                  <a:prstClr val="black"/>
                </a:solidFill>
                <a:latin typeface="Arial" panose="020B0604020202020204" pitchFamily="34" charset="0"/>
                <a:cs typeface="Arial" panose="020B0604020202020204" pitchFamily="34" charset="0"/>
              </a:rPr>
              <a:t>	7</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SCH </a:t>
            </a:r>
            <a:r>
              <a:rPr lang="en-US" sz="1100" dirty="0">
                <a:solidFill>
                  <a:prstClr val="black"/>
                </a:solidFill>
                <a:latin typeface="Arial" panose="020B0604020202020204" pitchFamily="34" charset="0"/>
                <a:cs typeface="Arial" panose="020B0604020202020204" pitchFamily="34" charset="0"/>
              </a:rPr>
              <a:t>Value – Numeric, implied decimal (2-digits)	</a:t>
            </a:r>
            <a:r>
              <a:rPr lang="en-US" sz="1100" dirty="0" smtClean="0">
                <a:solidFill>
                  <a:prstClr val="black"/>
                </a:solidFill>
                <a:latin typeface="Arial" panose="020B0604020202020204" pitchFamily="34" charset="0"/>
                <a:cs typeface="Arial" panose="020B0604020202020204" pitchFamily="34" charset="0"/>
              </a:rPr>
              <a:t>22</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Level </a:t>
            </a:r>
            <a:r>
              <a:rPr lang="en-US" sz="1100" dirty="0">
                <a:solidFill>
                  <a:prstClr val="black"/>
                </a:solidFill>
                <a:latin typeface="Arial" panose="020B0604020202020204" pitchFamily="34" charset="0"/>
                <a:cs typeface="Arial" panose="020B0604020202020204" pitchFamily="34" charset="0"/>
              </a:rPr>
              <a:t>of Course </a:t>
            </a:r>
            <a:r>
              <a:rPr lang="en-US" sz="1100" dirty="0" smtClean="0">
                <a:solidFill>
                  <a:prstClr val="black"/>
                </a:solidFill>
                <a:latin typeface="Arial" panose="020B0604020202020204" pitchFamily="34" charset="0"/>
                <a:cs typeface="Arial" panose="020B0604020202020204" pitchFamily="34" charset="0"/>
              </a:rPr>
              <a:t>–Numeric</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26</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Texas </a:t>
            </a:r>
            <a:r>
              <a:rPr lang="en-US" sz="1100" dirty="0">
                <a:solidFill>
                  <a:prstClr val="black"/>
                </a:solidFill>
                <a:latin typeface="Arial" panose="020B0604020202020204" pitchFamily="34" charset="0"/>
                <a:cs typeface="Arial" panose="020B0604020202020204" pitchFamily="34" charset="0"/>
              </a:rPr>
              <a:t>CIP Code			</a:t>
            </a:r>
            <a:r>
              <a:rPr lang="en-US" sz="1100" dirty="0" smtClean="0">
                <a:solidFill>
                  <a:prstClr val="black"/>
                </a:solidFill>
                <a:latin typeface="Arial" panose="020B0604020202020204" pitchFamily="34" charset="0"/>
                <a:cs typeface="Arial" panose="020B0604020202020204" pitchFamily="34" charset="0"/>
              </a:rPr>
              <a:t>27</a:t>
            </a:r>
            <a:r>
              <a:rPr lang="en-US" sz="1100" dirty="0">
                <a:solidFill>
                  <a:prstClr val="black"/>
                </a:solidFill>
                <a:latin typeface="Arial" panose="020B0604020202020204" pitchFamily="34" charset="0"/>
                <a:cs typeface="Arial" panose="020B0604020202020204" pitchFamily="34" charset="0"/>
              </a:rPr>
              <a:t>	10</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	Unused</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37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Multiple-Course </a:t>
            </a:r>
            <a:r>
              <a:rPr lang="en-US" sz="1100" dirty="0">
                <a:solidFill>
                  <a:prstClr val="black"/>
                </a:solidFill>
                <a:latin typeface="Arial" panose="020B0604020202020204" pitchFamily="34" charset="0"/>
                <a:cs typeface="Arial" panose="020B0604020202020204" pitchFamily="34" charset="0"/>
              </a:rPr>
              <a:t>Listing – Numeric		</a:t>
            </a:r>
            <a:r>
              <a:rPr lang="en-US" sz="1100" dirty="0" smtClean="0">
                <a:solidFill>
                  <a:prstClr val="black"/>
                </a:solidFill>
                <a:latin typeface="Arial" panose="020B0604020202020204" pitchFamily="34" charset="0"/>
                <a:cs typeface="Arial" panose="020B0604020202020204" pitchFamily="34" charset="0"/>
              </a:rPr>
              <a:t>38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#10 </a:t>
            </a:r>
            <a:r>
              <a:rPr lang="en-US" sz="1100" dirty="0" smtClean="0">
                <a:solidFill>
                  <a:prstClr val="black"/>
                </a:solidFill>
                <a:latin typeface="Arial" panose="020B0604020202020204" pitchFamily="34" charset="0"/>
                <a:cs typeface="Arial" panose="020B0604020202020204" pitchFamily="34" charset="0"/>
              </a:rPr>
              <a:t>	Short </a:t>
            </a:r>
            <a:r>
              <a:rPr lang="en-US" sz="1100" dirty="0">
                <a:solidFill>
                  <a:prstClr val="black"/>
                </a:solidFill>
                <a:latin typeface="Arial" panose="020B0604020202020204" pitchFamily="34" charset="0"/>
                <a:cs typeface="Arial" panose="020B0604020202020204" pitchFamily="34" charset="0"/>
              </a:rPr>
              <a:t>Course Title – Alpha			</a:t>
            </a:r>
            <a:r>
              <a:rPr lang="en-US" sz="1100" dirty="0" smtClean="0">
                <a:solidFill>
                  <a:prstClr val="black"/>
                </a:solidFill>
                <a:latin typeface="Arial" panose="020B0604020202020204" pitchFamily="34" charset="0"/>
                <a:cs typeface="Arial" panose="020B0604020202020204" pitchFamily="34" charset="0"/>
              </a:rPr>
              <a:t>39</a:t>
            </a:r>
            <a:r>
              <a:rPr lang="en-US" sz="1100" dirty="0">
                <a:solidFill>
                  <a:prstClr val="black"/>
                </a:solidFill>
                <a:latin typeface="Arial" panose="020B0604020202020204" pitchFamily="34" charset="0"/>
                <a:cs typeface="Arial" panose="020B0604020202020204" pitchFamily="34" charset="0"/>
              </a:rPr>
              <a:t>	30</a:t>
            </a:r>
          </a:p>
          <a:p>
            <a:r>
              <a:rPr lang="en-US" sz="1100" dirty="0">
                <a:solidFill>
                  <a:prstClr val="black"/>
                </a:solidFill>
                <a:latin typeface="Arial" panose="020B0604020202020204" pitchFamily="34" charset="0"/>
                <a:cs typeface="Arial" panose="020B0604020202020204" pitchFamily="34" charset="0"/>
              </a:rPr>
              <a:t>Item #11  </a:t>
            </a:r>
            <a:r>
              <a:rPr lang="en-US" sz="1100" dirty="0" smtClean="0">
                <a:solidFill>
                  <a:prstClr val="black"/>
                </a:solidFill>
                <a:latin typeface="Arial" panose="020B0604020202020204" pitchFamily="34" charset="0"/>
                <a:cs typeface="Arial" panose="020B0604020202020204" pitchFamily="34" charset="0"/>
              </a:rPr>
              <a:t>	Lab </a:t>
            </a:r>
            <a:r>
              <a:rPr lang="en-US" sz="1100" dirty="0">
                <a:solidFill>
                  <a:prstClr val="black"/>
                </a:solidFill>
                <a:latin typeface="Arial" panose="020B0604020202020204" pitchFamily="34" charset="0"/>
                <a:cs typeface="Arial" panose="020B0604020202020204" pitchFamily="34" charset="0"/>
              </a:rPr>
              <a:t>Contact Hours – Numeric, implied decimal	</a:t>
            </a:r>
            <a:r>
              <a:rPr lang="en-US" sz="1100" dirty="0" smtClean="0">
                <a:solidFill>
                  <a:prstClr val="black"/>
                </a:solidFill>
                <a:latin typeface="Arial" panose="020B0604020202020204" pitchFamily="34" charset="0"/>
                <a:cs typeface="Arial" panose="020B0604020202020204" pitchFamily="34" charset="0"/>
              </a:rPr>
              <a:t>69</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#12  </a:t>
            </a:r>
            <a:r>
              <a:rPr lang="en-US" sz="1100" dirty="0" smtClean="0">
                <a:solidFill>
                  <a:prstClr val="black"/>
                </a:solidFill>
                <a:latin typeface="Arial" panose="020B0604020202020204" pitchFamily="34" charset="0"/>
                <a:cs typeface="Arial" panose="020B0604020202020204" pitchFamily="34" charset="0"/>
              </a:rPr>
              <a:t>	Lecture </a:t>
            </a:r>
            <a:r>
              <a:rPr lang="en-US" sz="1100" dirty="0">
                <a:solidFill>
                  <a:prstClr val="black"/>
                </a:solidFill>
                <a:latin typeface="Arial" panose="020B0604020202020204" pitchFamily="34" charset="0"/>
                <a:cs typeface="Arial" panose="020B0604020202020204" pitchFamily="34" charset="0"/>
              </a:rPr>
              <a:t>Contact Hours – Numeric, implied decimal	</a:t>
            </a:r>
            <a:r>
              <a:rPr lang="en-US" sz="1100" dirty="0" smtClean="0">
                <a:solidFill>
                  <a:prstClr val="black"/>
                </a:solidFill>
                <a:latin typeface="Arial" panose="020B0604020202020204" pitchFamily="34" charset="0"/>
                <a:cs typeface="Arial" panose="020B0604020202020204" pitchFamily="34" charset="0"/>
              </a:rPr>
              <a:t>72</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#13  </a:t>
            </a:r>
            <a:r>
              <a:rPr lang="en-US" sz="1100" dirty="0" smtClean="0">
                <a:solidFill>
                  <a:prstClr val="black"/>
                </a:solidFill>
                <a:latin typeface="Arial" panose="020B0604020202020204" pitchFamily="34" charset="0"/>
                <a:cs typeface="Arial" panose="020B0604020202020204" pitchFamily="34" charset="0"/>
              </a:rPr>
              <a:t>	Administrative </a:t>
            </a:r>
            <a:r>
              <a:rPr lang="en-US" sz="1100" dirty="0">
                <a:solidFill>
                  <a:prstClr val="black"/>
                </a:solidFill>
                <a:latin typeface="Arial" panose="020B0604020202020204" pitchFamily="34" charset="0"/>
                <a:cs typeface="Arial" panose="020B0604020202020204" pitchFamily="34" charset="0"/>
              </a:rPr>
              <a:t>Unit – Numeric		</a:t>
            </a:r>
            <a:r>
              <a:rPr lang="en-US" sz="1100" dirty="0" smtClean="0">
                <a:solidFill>
                  <a:prstClr val="black"/>
                </a:solidFill>
                <a:latin typeface="Arial" panose="020B0604020202020204" pitchFamily="34" charset="0"/>
                <a:cs typeface="Arial" panose="020B0604020202020204" pitchFamily="34" charset="0"/>
              </a:rPr>
              <a:t>75</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#14  </a:t>
            </a:r>
            <a:r>
              <a:rPr lang="en-US" sz="1100" dirty="0" smtClean="0">
                <a:solidFill>
                  <a:prstClr val="black"/>
                </a:solidFill>
                <a:latin typeface="Arial" panose="020B0604020202020204" pitchFamily="34" charset="0"/>
                <a:cs typeface="Arial" panose="020B0604020202020204" pitchFamily="34" charset="0"/>
              </a:rPr>
              <a:t>	Year </a:t>
            </a:r>
            <a:r>
              <a:rPr lang="en-US" sz="1100" dirty="0">
                <a:solidFill>
                  <a:prstClr val="black"/>
                </a:solidFill>
                <a:latin typeface="Arial" panose="020B0604020202020204" pitchFamily="34" charset="0"/>
                <a:cs typeface="Arial" panose="020B0604020202020204" pitchFamily="34" charset="0"/>
              </a:rPr>
              <a:t>– Numeric			</a:t>
            </a:r>
            <a:r>
              <a:rPr lang="en-US" sz="1100" dirty="0" smtClean="0">
                <a:solidFill>
                  <a:prstClr val="black"/>
                </a:solidFill>
                <a:latin typeface="Arial" panose="020B0604020202020204" pitchFamily="34" charset="0"/>
                <a:cs typeface="Arial" panose="020B0604020202020204" pitchFamily="34" charset="0"/>
              </a:rPr>
              <a:t>79</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#15  </a:t>
            </a:r>
            <a:r>
              <a:rPr lang="en-US" sz="1100" dirty="0" smtClean="0">
                <a:solidFill>
                  <a:prstClr val="black"/>
                </a:solidFill>
                <a:latin typeface="Arial" panose="020B0604020202020204" pitchFamily="34" charset="0"/>
                <a:cs typeface="Arial" panose="020B0604020202020204" pitchFamily="34" charset="0"/>
              </a:rPr>
              <a:t>	Update </a:t>
            </a:r>
            <a:r>
              <a:rPr lang="en-US" sz="1100" dirty="0">
                <a:solidFill>
                  <a:prstClr val="black"/>
                </a:solidFill>
                <a:latin typeface="Arial" panose="020B0604020202020204" pitchFamily="34" charset="0"/>
                <a:cs typeface="Arial" panose="020B0604020202020204" pitchFamily="34" charset="0"/>
              </a:rPr>
              <a:t>Code – Alpha			</a:t>
            </a:r>
            <a:r>
              <a:rPr lang="en-US" sz="1100" dirty="0" smtClean="0">
                <a:solidFill>
                  <a:prstClr val="black"/>
                </a:solidFill>
                <a:latin typeface="Arial" panose="020B0604020202020204" pitchFamily="34" charset="0"/>
                <a:cs typeface="Arial" panose="020B0604020202020204" pitchFamily="34" charset="0"/>
              </a:rPr>
              <a:t>83</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#16  </a:t>
            </a:r>
            <a:r>
              <a:rPr lang="en-US" sz="1100" dirty="0" smtClean="0">
                <a:solidFill>
                  <a:prstClr val="black"/>
                </a:solidFill>
                <a:latin typeface="Arial" panose="020B0604020202020204" pitchFamily="34" charset="0"/>
                <a:cs typeface="Arial" panose="020B0604020202020204" pitchFamily="34" charset="0"/>
              </a:rPr>
              <a:t>	TCCNS </a:t>
            </a:r>
            <a:r>
              <a:rPr lang="en-US" sz="1100" dirty="0">
                <a:solidFill>
                  <a:prstClr val="black"/>
                </a:solidFill>
                <a:latin typeface="Arial" panose="020B0604020202020204" pitchFamily="34" charset="0"/>
                <a:cs typeface="Arial" panose="020B0604020202020204" pitchFamily="34" charset="0"/>
              </a:rPr>
              <a:t>Subject Prefix – Alpha		</a:t>
            </a:r>
            <a:r>
              <a:rPr lang="en-US" sz="1100" dirty="0" smtClean="0">
                <a:solidFill>
                  <a:prstClr val="black"/>
                </a:solidFill>
                <a:latin typeface="Arial" panose="020B0604020202020204" pitchFamily="34" charset="0"/>
                <a:cs typeface="Arial" panose="020B0604020202020204" pitchFamily="34" charset="0"/>
              </a:rPr>
              <a:t>84</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#17  </a:t>
            </a:r>
            <a:r>
              <a:rPr lang="en-US" sz="1100" dirty="0" smtClean="0">
                <a:solidFill>
                  <a:prstClr val="black"/>
                </a:solidFill>
                <a:latin typeface="Arial" panose="020B0604020202020204" pitchFamily="34" charset="0"/>
                <a:cs typeface="Arial" panose="020B0604020202020204" pitchFamily="34" charset="0"/>
              </a:rPr>
              <a:t>	TCCNS </a:t>
            </a:r>
            <a:r>
              <a:rPr lang="en-US" sz="1100" dirty="0">
                <a:solidFill>
                  <a:prstClr val="black"/>
                </a:solidFill>
                <a:latin typeface="Arial" panose="020B0604020202020204" pitchFamily="34" charset="0"/>
                <a:cs typeface="Arial" panose="020B0604020202020204" pitchFamily="34" charset="0"/>
              </a:rPr>
              <a:t>Course Number – Alpha		</a:t>
            </a:r>
            <a:r>
              <a:rPr lang="en-US" sz="1100" dirty="0" smtClean="0">
                <a:solidFill>
                  <a:prstClr val="black"/>
                </a:solidFill>
                <a:latin typeface="Arial" panose="020B0604020202020204" pitchFamily="34" charset="0"/>
                <a:cs typeface="Arial" panose="020B0604020202020204" pitchFamily="34" charset="0"/>
              </a:rPr>
              <a:t>88</a:t>
            </a:r>
            <a:r>
              <a:rPr lang="en-US" sz="1100" dirty="0">
                <a:solidFill>
                  <a:prstClr val="black"/>
                </a:solidFill>
                <a:latin typeface="Arial" panose="020B0604020202020204" pitchFamily="34" charset="0"/>
                <a:cs typeface="Arial" panose="020B0604020202020204" pitchFamily="34" charset="0"/>
              </a:rPr>
              <a:t>	4</a:t>
            </a:r>
          </a:p>
          <a:p>
            <a:endParaRPr lang="en-US" dirty="0">
              <a:solidFill>
                <a:prstClr val="black"/>
              </a:solidFill>
            </a:endParaRPr>
          </a:p>
        </p:txBody>
      </p:sp>
    </p:spTree>
    <p:extLst>
      <p:ext uri="{BB962C8B-B14F-4D97-AF65-F5344CB8AC3E}">
        <p14:creationId xmlns:p14="http://schemas.microsoft.com/office/powerpoint/2010/main" val="3430700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231486"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 Graduation Report: CBM009</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4081847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Graduation (CBM009)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degrees conferred during the fiscal year immediately </a:t>
            </a:r>
            <a:r>
              <a:rPr lang="en-US" sz="2400" dirty="0" smtClean="0"/>
              <a:t>preceding the </a:t>
            </a:r>
            <a:r>
              <a:rPr lang="en-US" sz="2400" dirty="0"/>
              <a:t>fall semester in which the report is submitted.</a:t>
            </a:r>
            <a:endParaRPr lang="en-US" sz="1400" dirty="0"/>
          </a:p>
          <a:p>
            <a:pPr lvl="1" eaLnBrk="1" fontAlgn="auto" hangingPunct="1">
              <a:spcAft>
                <a:spcPts val="0"/>
              </a:spcAft>
              <a:buFont typeface="Arial"/>
              <a:buChar char="•"/>
              <a:defRPr/>
            </a:pPr>
            <a:r>
              <a:rPr lang="en-US" sz="2000" dirty="0" smtClean="0"/>
              <a:t>Graduates demographic data is collected</a:t>
            </a:r>
          </a:p>
          <a:p>
            <a:pPr lvl="1" eaLnBrk="1" fontAlgn="auto" hangingPunct="1">
              <a:spcAft>
                <a:spcPts val="0"/>
              </a:spcAft>
              <a:buFont typeface="Arial"/>
              <a:buChar char="•"/>
              <a:defRPr/>
            </a:pPr>
            <a:r>
              <a:rPr lang="en-US" sz="2000" dirty="0"/>
              <a:t>Only degrees listed in the institution’s Inventory of Approved Degree Programs are to </a:t>
            </a:r>
            <a:r>
              <a:rPr lang="en-US" sz="2000" dirty="0" smtClean="0"/>
              <a:t>be reported</a:t>
            </a:r>
          </a:p>
          <a:p>
            <a:pPr lvl="1" eaLnBrk="1" fontAlgn="auto" hangingPunct="1">
              <a:spcAft>
                <a:spcPts val="0"/>
              </a:spcAft>
              <a:buFont typeface="Arial"/>
              <a:buChar char="•"/>
              <a:defRPr/>
            </a:pPr>
            <a:r>
              <a:rPr lang="en-US" sz="2000" dirty="0" smtClean="0"/>
              <a:t>Enter separate records </a:t>
            </a:r>
            <a:r>
              <a:rPr lang="en-US" sz="2000" dirty="0"/>
              <a:t>for each degree a student is awarded </a:t>
            </a:r>
            <a:r>
              <a:rPr lang="en-US" sz="2000" dirty="0" smtClean="0"/>
              <a:t>in </a:t>
            </a:r>
            <a:r>
              <a:rPr lang="en-US" sz="2000" dirty="0"/>
              <a:t>a reporting </a:t>
            </a:r>
            <a:r>
              <a:rPr lang="en-US" sz="2000" dirty="0" smtClean="0"/>
              <a:t>period</a:t>
            </a:r>
          </a:p>
          <a:p>
            <a:pPr lvl="1" eaLnBrk="1" fontAlgn="auto" hangingPunct="1">
              <a:spcAft>
                <a:spcPts val="0"/>
              </a:spcAft>
              <a:buFont typeface="Arial"/>
              <a:buChar char="•"/>
              <a:defRPr/>
            </a:pPr>
            <a:r>
              <a:rPr lang="en-US" sz="2000" dirty="0" smtClean="0"/>
              <a:t>A student with a double major may report the second major in Item #20.</a:t>
            </a:r>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a:t>Used in Nursing Shortage Reduction Program </a:t>
            </a:r>
            <a:r>
              <a:rPr lang="en-US" sz="2400" dirty="0" smtClean="0"/>
              <a:t>calculations</a:t>
            </a:r>
          </a:p>
          <a:p>
            <a:pPr eaLnBrk="1" fontAlgn="auto" hangingPunct="1">
              <a:spcAft>
                <a:spcPts val="0"/>
              </a:spcAft>
              <a:buFont typeface="Arial"/>
              <a:buChar char="•"/>
              <a:defRPr/>
            </a:pPr>
            <a:r>
              <a:rPr lang="en-US" sz="2400" dirty="0" smtClean="0"/>
              <a:t>This data is used in the Accountability System and any University reports where graduation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8642450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37</a:t>
            </a:fld>
            <a:endParaRPr lang="en-US" dirty="0"/>
          </a:p>
        </p:txBody>
      </p:sp>
      <p:sp>
        <p:nvSpPr>
          <p:cNvPr id="3" name="Rectangle 2"/>
          <p:cNvSpPr/>
          <p:nvPr/>
        </p:nvSpPr>
        <p:spPr>
          <a:xfrm>
            <a:off x="152400" y="269670"/>
            <a:ext cx="8763000" cy="5555367"/>
          </a:xfrm>
          <a:prstGeom prst="rect">
            <a:avLst/>
          </a:prstGeom>
        </p:spPr>
        <p:txBody>
          <a:bodyPr wrap="square">
            <a:spAutoFit/>
          </a:bodyPr>
          <a:lstStyle/>
          <a:p>
            <a:r>
              <a:rPr lang="en-US" dirty="0" smtClean="0">
                <a:solidFill>
                  <a:prstClr val="black"/>
                </a:solidFill>
              </a:rPr>
              <a:t>University CBM009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 Item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 Always ‘9’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Student </a:t>
            </a:r>
            <a:r>
              <a:rPr lang="en-US" sz="1100" dirty="0">
                <a:solidFill>
                  <a:prstClr val="black"/>
                </a:solidFill>
                <a:latin typeface="Arial" panose="020B0604020202020204" pitchFamily="34" charset="0"/>
                <a:cs typeface="Arial" panose="020B0604020202020204" pitchFamily="34" charset="0"/>
              </a:rPr>
              <a:t>Identification Number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Gender </a:t>
            </a:r>
            <a:r>
              <a:rPr lang="en-US" sz="1100" dirty="0">
                <a:solidFill>
                  <a:prstClr val="black"/>
                </a:solidFill>
                <a:latin typeface="Arial" panose="020B0604020202020204" pitchFamily="34" charset="0"/>
                <a:cs typeface="Arial" panose="020B0604020202020204" pitchFamily="34" charset="0"/>
              </a:rPr>
              <a:t>– ‘M’ or ‘F’			</a:t>
            </a:r>
            <a:r>
              <a:rPr lang="en-US" sz="1100" dirty="0" smtClean="0">
                <a:solidFill>
                  <a:prstClr val="black"/>
                </a:solidFill>
                <a:latin typeface="Arial" panose="020B0604020202020204" pitchFamily="34" charset="0"/>
                <a:cs typeface="Arial" panose="020B0604020202020204" pitchFamily="34" charset="0"/>
              </a:rPr>
              <a:t>17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Unused</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18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Date </a:t>
            </a:r>
            <a:r>
              <a:rPr lang="en-US" sz="1100" dirty="0">
                <a:solidFill>
                  <a:prstClr val="black"/>
                </a:solidFill>
                <a:latin typeface="Arial" panose="020B0604020202020204" pitchFamily="34" charset="0"/>
                <a:cs typeface="Arial" panose="020B0604020202020204" pitchFamily="34" charset="0"/>
              </a:rPr>
              <a:t>of Birth - YYYYMMDD – Numeric		</a:t>
            </a:r>
            <a:r>
              <a:rPr lang="en-US" sz="1100" dirty="0" smtClean="0">
                <a:solidFill>
                  <a:prstClr val="black"/>
                </a:solidFill>
                <a:latin typeface="Arial" panose="020B0604020202020204" pitchFamily="34" charset="0"/>
                <a:cs typeface="Arial" panose="020B0604020202020204" pitchFamily="34" charset="0"/>
              </a:rPr>
              <a:t>19</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Degree </a:t>
            </a:r>
            <a:r>
              <a:rPr lang="en-US" sz="1100" dirty="0">
                <a:solidFill>
                  <a:prstClr val="black"/>
                </a:solidFill>
                <a:latin typeface="Arial" panose="020B0604020202020204" pitchFamily="34" charset="0"/>
                <a:cs typeface="Arial" panose="020B0604020202020204" pitchFamily="34" charset="0"/>
              </a:rPr>
              <a:t>Conferred - Left justified, space filled	</a:t>
            </a:r>
            <a:r>
              <a:rPr lang="en-US" sz="1100" dirty="0" smtClean="0">
                <a:solidFill>
                  <a:prstClr val="black"/>
                </a:solidFill>
                <a:latin typeface="Arial" panose="020B0604020202020204" pitchFamily="34" charset="0"/>
                <a:cs typeface="Arial" panose="020B0604020202020204" pitchFamily="34" charset="0"/>
              </a:rPr>
              <a:t>27</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Level </a:t>
            </a:r>
            <a:r>
              <a:rPr lang="en-US" sz="1100" dirty="0">
                <a:solidFill>
                  <a:prstClr val="black"/>
                </a:solidFill>
                <a:latin typeface="Arial" panose="020B0604020202020204" pitchFamily="34" charset="0"/>
                <a:cs typeface="Arial" panose="020B0604020202020204" pitchFamily="34" charset="0"/>
              </a:rPr>
              <a:t>of Degree Conferred			</a:t>
            </a:r>
            <a:r>
              <a:rPr lang="en-US" sz="1100" dirty="0" smtClean="0">
                <a:solidFill>
                  <a:prstClr val="black"/>
                </a:solidFill>
                <a:latin typeface="Arial" panose="020B0604020202020204" pitchFamily="34" charset="0"/>
                <a:cs typeface="Arial" panose="020B0604020202020204" pitchFamily="34" charset="0"/>
              </a:rPr>
              <a:t>35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Major </a:t>
            </a:r>
            <a:r>
              <a:rPr lang="en-US" sz="1100" dirty="0">
                <a:solidFill>
                  <a:prstClr val="black"/>
                </a:solidFill>
                <a:latin typeface="Arial" panose="020B0604020202020204" pitchFamily="34" charset="0"/>
                <a:cs typeface="Arial" panose="020B0604020202020204" pitchFamily="34" charset="0"/>
              </a:rPr>
              <a:t>- Numeric			</a:t>
            </a:r>
            <a:r>
              <a:rPr lang="en-US" sz="1100" dirty="0" smtClean="0">
                <a:solidFill>
                  <a:prstClr val="black"/>
                </a:solidFill>
                <a:latin typeface="Arial" panose="020B0604020202020204" pitchFamily="34" charset="0"/>
                <a:cs typeface="Arial" panose="020B0604020202020204" pitchFamily="34" charset="0"/>
              </a:rPr>
              <a:t>36</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#10	Reporting Period – Always ‘1’			</a:t>
            </a:r>
            <a:r>
              <a:rPr lang="en-US" sz="1100" dirty="0" smtClean="0">
                <a:solidFill>
                  <a:prstClr val="black"/>
                </a:solidFill>
                <a:latin typeface="Arial" panose="020B0604020202020204" pitchFamily="34" charset="0"/>
                <a:cs typeface="Arial" panose="020B0604020202020204" pitchFamily="34" charset="0"/>
              </a:rPr>
              <a:t>44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#11	Year - YYYY – Numeric			</a:t>
            </a:r>
            <a:r>
              <a:rPr lang="en-US" sz="1100" dirty="0" smtClean="0">
                <a:solidFill>
                  <a:prstClr val="black"/>
                </a:solidFill>
                <a:latin typeface="Arial" panose="020B0604020202020204" pitchFamily="34" charset="0"/>
                <a:cs typeface="Arial" panose="020B0604020202020204" pitchFamily="34" charset="0"/>
              </a:rPr>
              <a:t>45</a:t>
            </a:r>
            <a:r>
              <a:rPr lang="en-US" sz="1100" dirty="0">
                <a:solidFill>
                  <a:prstClr val="black"/>
                </a:solidFill>
                <a:latin typeface="Arial" panose="020B0604020202020204" pitchFamily="34" charset="0"/>
                <a:cs typeface="Arial" panose="020B0604020202020204" pitchFamily="34" charset="0"/>
              </a:rPr>
              <a:t>	4</a:t>
            </a:r>
          </a:p>
          <a:p>
            <a:r>
              <a:rPr lang="en-US" sz="1100" dirty="0">
                <a:solidFill>
                  <a:prstClr val="black"/>
                </a:solidFill>
                <a:latin typeface="Arial" panose="020B0604020202020204" pitchFamily="34" charset="0"/>
                <a:cs typeface="Arial" panose="020B0604020202020204" pitchFamily="34" charset="0"/>
              </a:rPr>
              <a:t>Item #12	Non-Disclosure – Numeric			</a:t>
            </a:r>
            <a:r>
              <a:rPr lang="en-US" sz="1100" dirty="0" smtClean="0">
                <a:solidFill>
                  <a:prstClr val="black"/>
                </a:solidFill>
                <a:latin typeface="Arial" panose="020B0604020202020204" pitchFamily="34" charset="0"/>
                <a:cs typeface="Arial" panose="020B0604020202020204" pitchFamily="34" charset="0"/>
              </a:rPr>
              <a:t>49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#13	Month of Award			</a:t>
            </a:r>
            <a:r>
              <a:rPr lang="en-US" sz="1100" dirty="0" smtClean="0">
                <a:solidFill>
                  <a:prstClr val="black"/>
                </a:solidFill>
                <a:latin typeface="Arial" panose="020B0604020202020204" pitchFamily="34" charset="0"/>
                <a:cs typeface="Arial" panose="020B0604020202020204" pitchFamily="34" charset="0"/>
              </a:rPr>
              <a:t>50</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#14	Last Name – Alpha			</a:t>
            </a:r>
            <a:r>
              <a:rPr lang="en-US" sz="1100" dirty="0" smtClean="0">
                <a:solidFill>
                  <a:prstClr val="black"/>
                </a:solidFill>
                <a:latin typeface="Arial" panose="020B0604020202020204" pitchFamily="34" charset="0"/>
                <a:cs typeface="Arial" panose="020B0604020202020204" pitchFamily="34" charset="0"/>
              </a:rPr>
              <a:t>52</a:t>
            </a:r>
            <a:r>
              <a:rPr lang="en-US" sz="1100" dirty="0">
                <a:solidFill>
                  <a:prstClr val="black"/>
                </a:solidFill>
                <a:latin typeface="Arial" panose="020B0604020202020204" pitchFamily="34" charset="0"/>
                <a:cs typeface="Arial" panose="020B0604020202020204" pitchFamily="34" charset="0"/>
              </a:rPr>
              <a:t>	20</a:t>
            </a:r>
          </a:p>
          <a:p>
            <a:r>
              <a:rPr lang="en-US" sz="1100" dirty="0">
                <a:solidFill>
                  <a:prstClr val="black"/>
                </a:solidFill>
                <a:latin typeface="Arial" panose="020B0604020202020204" pitchFamily="34" charset="0"/>
                <a:cs typeface="Arial" panose="020B0604020202020204" pitchFamily="34" charset="0"/>
              </a:rPr>
              <a:t>Item #15	First Name – Alpha			</a:t>
            </a:r>
            <a:r>
              <a:rPr lang="en-US" sz="1100" dirty="0" smtClean="0">
                <a:solidFill>
                  <a:prstClr val="black"/>
                </a:solidFill>
                <a:latin typeface="Arial" panose="020B0604020202020204" pitchFamily="34" charset="0"/>
                <a:cs typeface="Arial" panose="020B0604020202020204" pitchFamily="34" charset="0"/>
              </a:rPr>
              <a:t>72</a:t>
            </a:r>
            <a:r>
              <a:rPr lang="en-US" sz="1100" dirty="0">
                <a:solidFill>
                  <a:prstClr val="black"/>
                </a:solidFill>
                <a:latin typeface="Arial" panose="020B0604020202020204" pitchFamily="34" charset="0"/>
                <a:cs typeface="Arial" panose="020B0604020202020204" pitchFamily="34" charset="0"/>
              </a:rPr>
              <a:t>	10</a:t>
            </a:r>
          </a:p>
          <a:p>
            <a:r>
              <a:rPr lang="en-US" sz="1100" dirty="0">
                <a:solidFill>
                  <a:prstClr val="black"/>
                </a:solidFill>
                <a:latin typeface="Arial" panose="020B0604020202020204" pitchFamily="34" charset="0"/>
                <a:cs typeface="Arial" panose="020B0604020202020204" pitchFamily="34" charset="0"/>
              </a:rPr>
              <a:t>Item #16	Middle Name Initial – Alpha			</a:t>
            </a:r>
            <a:r>
              <a:rPr lang="en-US" sz="1100" dirty="0" smtClean="0">
                <a:solidFill>
                  <a:prstClr val="black"/>
                </a:solidFill>
                <a:latin typeface="Arial" panose="020B0604020202020204" pitchFamily="34" charset="0"/>
                <a:cs typeface="Arial" panose="020B0604020202020204" pitchFamily="34" charset="0"/>
              </a:rPr>
              <a:t>82</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#17	Self-Supported Program – Alpha		</a:t>
            </a:r>
            <a:r>
              <a:rPr lang="en-US" sz="1100" dirty="0" smtClean="0">
                <a:solidFill>
                  <a:prstClr val="black"/>
                </a:solidFill>
                <a:latin typeface="Arial" panose="020B0604020202020204" pitchFamily="34" charset="0"/>
                <a:cs typeface="Arial" panose="020B0604020202020204" pitchFamily="34" charset="0"/>
              </a:rPr>
              <a:t>83</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#18	Ethnic Origin – Numeric			</a:t>
            </a:r>
            <a:r>
              <a:rPr lang="en-US" sz="1100" dirty="0" smtClean="0">
                <a:solidFill>
                  <a:prstClr val="black"/>
                </a:solidFill>
                <a:latin typeface="Arial" panose="020B0604020202020204" pitchFamily="34" charset="0"/>
                <a:cs typeface="Arial" panose="020B0604020202020204" pitchFamily="34" charset="0"/>
              </a:rPr>
              <a:t>84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	Race:</a:t>
            </a:r>
          </a:p>
          <a:p>
            <a:r>
              <a:rPr lang="en-US" sz="1100" dirty="0">
                <a:solidFill>
                  <a:prstClr val="black"/>
                </a:solidFill>
                <a:latin typeface="Arial" panose="020B0604020202020204" pitchFamily="34" charset="0"/>
                <a:cs typeface="Arial" panose="020B0604020202020204" pitchFamily="34" charset="0"/>
              </a:rPr>
              <a:t>Item #19A	  White – ‘1’ or blank			</a:t>
            </a:r>
            <a:r>
              <a:rPr lang="en-US" sz="1100" dirty="0" smtClean="0">
                <a:solidFill>
                  <a:prstClr val="black"/>
                </a:solidFill>
                <a:latin typeface="Arial" panose="020B0604020202020204" pitchFamily="34" charset="0"/>
                <a:cs typeface="Arial" panose="020B0604020202020204" pitchFamily="34" charset="0"/>
              </a:rPr>
              <a:t>85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#19B	  Black or African-American – ‘2’ or blank		</a:t>
            </a:r>
            <a:r>
              <a:rPr lang="en-US" sz="1100" dirty="0" smtClean="0">
                <a:solidFill>
                  <a:prstClr val="black"/>
                </a:solidFill>
                <a:latin typeface="Arial" panose="020B0604020202020204" pitchFamily="34" charset="0"/>
                <a:cs typeface="Arial" panose="020B0604020202020204" pitchFamily="34" charset="0"/>
              </a:rPr>
              <a:t>86</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#19C	  Asian – ‘4’ or blank			</a:t>
            </a:r>
            <a:r>
              <a:rPr lang="en-US" sz="1100" dirty="0" smtClean="0">
                <a:solidFill>
                  <a:prstClr val="black"/>
                </a:solidFill>
                <a:latin typeface="Arial" panose="020B0604020202020204" pitchFamily="34" charset="0"/>
                <a:cs typeface="Arial" panose="020B0604020202020204" pitchFamily="34" charset="0"/>
              </a:rPr>
              <a:t>87</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#19D	  American Indian or Alaskan Native – ‘5’ or blank	</a:t>
            </a:r>
            <a:r>
              <a:rPr lang="en-US" sz="1100" dirty="0" smtClean="0">
                <a:solidFill>
                  <a:prstClr val="black"/>
                </a:solidFill>
                <a:latin typeface="Arial" panose="020B0604020202020204" pitchFamily="34" charset="0"/>
                <a:cs typeface="Arial" panose="020B0604020202020204" pitchFamily="34" charset="0"/>
              </a:rPr>
              <a:t>88</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#19E	  International – ‘6’ or blank			</a:t>
            </a:r>
            <a:r>
              <a:rPr lang="en-US" sz="1100" dirty="0" smtClean="0">
                <a:solidFill>
                  <a:prstClr val="black"/>
                </a:solidFill>
                <a:latin typeface="Arial" panose="020B0604020202020204" pitchFamily="34" charset="0"/>
                <a:cs typeface="Arial" panose="020B0604020202020204" pitchFamily="34" charset="0"/>
              </a:rPr>
              <a:t>89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#19F	  Unknown or Not Reported – ‘7’ or blank		</a:t>
            </a:r>
            <a:r>
              <a:rPr lang="en-US" sz="1100" dirty="0" smtClean="0">
                <a:solidFill>
                  <a:prstClr val="black"/>
                </a:solidFill>
                <a:latin typeface="Arial" panose="020B0604020202020204" pitchFamily="34" charset="0"/>
                <a:cs typeface="Arial" panose="020B0604020202020204" pitchFamily="34" charset="0"/>
              </a:rPr>
              <a:t>90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#19G	  Native Hawaiian or Other Pacific Islander – ‘8’ or blank	</a:t>
            </a:r>
            <a:r>
              <a:rPr lang="en-US" sz="1100" dirty="0" smtClean="0">
                <a:solidFill>
                  <a:prstClr val="black"/>
                </a:solidFill>
                <a:latin typeface="Arial" panose="020B0604020202020204" pitchFamily="34" charset="0"/>
                <a:cs typeface="Arial" panose="020B0604020202020204" pitchFamily="34" charset="0"/>
              </a:rPr>
              <a:t>91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Item#20	Second Major of Double Major Degree –numeric or blank	92	8</a:t>
            </a:r>
          </a:p>
        </p:txBody>
      </p:sp>
    </p:spTree>
    <p:extLst>
      <p:ext uri="{BB962C8B-B14F-4D97-AF65-F5344CB8AC3E}">
        <p14:creationId xmlns:p14="http://schemas.microsoft.com/office/powerpoint/2010/main" val="989607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403225"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 Admissions Report: CBM00B</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772909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Applicant (CBM00B)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who applies</a:t>
            </a:r>
            <a:r>
              <a:rPr lang="en-US" sz="2400" dirty="0"/>
              <a:t>, who is admitted, and who subsequently enrolls at </a:t>
            </a:r>
            <a:r>
              <a:rPr lang="en-US" sz="2400" dirty="0" smtClean="0"/>
              <a:t>an institution</a:t>
            </a:r>
            <a:r>
              <a:rPr lang="en-US" sz="2400" dirty="0"/>
              <a:t>.</a:t>
            </a:r>
            <a:endParaRPr lang="en-US" sz="1400" dirty="0"/>
          </a:p>
          <a:p>
            <a:pPr lvl="1" eaLnBrk="1" fontAlgn="auto" hangingPunct="1">
              <a:spcAft>
                <a:spcPts val="0"/>
              </a:spcAft>
              <a:buFont typeface="Arial"/>
              <a:buChar char="•"/>
              <a:defRPr/>
            </a:pPr>
            <a:r>
              <a:rPr lang="en-US" sz="2000" dirty="0" smtClean="0"/>
              <a:t>Applicants demographic data is collected</a:t>
            </a:r>
          </a:p>
          <a:p>
            <a:pPr lvl="1" eaLnBrk="1" fontAlgn="auto" hangingPunct="1">
              <a:spcAft>
                <a:spcPts val="0"/>
              </a:spcAft>
              <a:buFont typeface="Arial"/>
              <a:buChar char="•"/>
              <a:defRPr/>
            </a:pPr>
            <a:r>
              <a:rPr lang="en-US" sz="2000" dirty="0" smtClean="0"/>
              <a:t>Only report degree-seeking students</a:t>
            </a:r>
          </a:p>
          <a:p>
            <a:pPr lvl="1" eaLnBrk="1" fontAlgn="auto" hangingPunct="1">
              <a:spcAft>
                <a:spcPts val="0"/>
              </a:spcAft>
              <a:buFont typeface="Arial"/>
              <a:buChar char="•"/>
              <a:defRPr/>
            </a:pPr>
            <a:r>
              <a:rPr lang="en-US" sz="2000" dirty="0" smtClean="0"/>
              <a:t>Report student applications only for summer and fall terms</a:t>
            </a:r>
          </a:p>
          <a:p>
            <a:pPr lvl="1" eaLnBrk="1" fontAlgn="auto" hangingPunct="1">
              <a:spcAft>
                <a:spcPts val="0"/>
              </a:spcAft>
              <a:buFont typeface="Arial"/>
              <a:buChar char="•"/>
              <a:defRPr/>
            </a:pPr>
            <a:r>
              <a:rPr lang="en-US" sz="2000" dirty="0" smtClean="0"/>
              <a:t>UG students identified as top 10%, 11-25% in Item 14 Admission Action</a:t>
            </a:r>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smtClean="0"/>
              <a:t>This data is used in the Accountability System and any University reports where applicant information is required</a:t>
            </a:r>
          </a:p>
          <a:p>
            <a:pPr eaLnBrk="1" fontAlgn="auto" hangingPunct="1">
              <a:spcAft>
                <a:spcPts val="0"/>
              </a:spcAft>
              <a:buFont typeface="Arial"/>
              <a:buChar char="•"/>
              <a:defRPr/>
            </a:pPr>
            <a:r>
              <a:rPr lang="en-US" sz="2400" dirty="0" smtClean="0"/>
              <a:t>Note: Father’s and Mother’s Education Level (Items 15 and 16) reported as Unknown on many of the records at some institutions</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2535865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Health-related Institutions</a:t>
            </a:r>
            <a:br>
              <a:rPr lang="en-US" altLang="en-US" sz="3600" i="1" cap="none" dirty="0" smtClean="0"/>
            </a:br>
            <a:r>
              <a:rPr lang="en-US" altLang="en-US" sz="3600" i="1" cap="none" dirty="0" smtClean="0"/>
              <a:t>Student Report: CBM001</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0072863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40</a:t>
            </a:fld>
            <a:endParaRPr lang="en-US" dirty="0"/>
          </a:p>
        </p:txBody>
      </p:sp>
      <p:sp>
        <p:nvSpPr>
          <p:cNvPr id="3" name="Rectangle 2"/>
          <p:cNvSpPr/>
          <p:nvPr/>
        </p:nvSpPr>
        <p:spPr>
          <a:xfrm>
            <a:off x="152400" y="269670"/>
            <a:ext cx="8763000" cy="5724644"/>
          </a:xfrm>
          <a:prstGeom prst="rect">
            <a:avLst/>
          </a:prstGeom>
        </p:spPr>
        <p:txBody>
          <a:bodyPr wrap="square">
            <a:spAutoFit/>
          </a:bodyPr>
          <a:lstStyle/>
          <a:p>
            <a:r>
              <a:rPr lang="en-US" dirty="0" smtClean="0">
                <a:solidFill>
                  <a:prstClr val="black"/>
                </a:solidFill>
              </a:rPr>
              <a:t>University CBM00B </a:t>
            </a:r>
            <a:r>
              <a:rPr lang="en-US" dirty="0">
                <a:solidFill>
                  <a:prstClr val="black"/>
                </a:solidFill>
              </a:rPr>
              <a:t>Report </a:t>
            </a:r>
            <a:r>
              <a:rPr lang="en-US" dirty="0" smtClean="0">
                <a:solidFill>
                  <a:prstClr val="black"/>
                </a:solidFill>
              </a:rPr>
              <a:t>Layout</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Item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 Always ‘B’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Student </a:t>
            </a:r>
            <a:r>
              <a:rPr lang="en-US" sz="1100" dirty="0">
                <a:solidFill>
                  <a:prstClr val="black"/>
                </a:solidFill>
                <a:latin typeface="Arial" panose="020B0604020202020204" pitchFamily="34" charset="0"/>
                <a:cs typeface="Arial" panose="020B0604020202020204" pitchFamily="34" charset="0"/>
              </a:rPr>
              <a:t>Identification Number		</a:t>
            </a:r>
            <a:r>
              <a:rPr lang="en-US" sz="1100" dirty="0" smtClean="0">
                <a:solidFill>
                  <a:prstClr val="black"/>
                </a:solidFill>
                <a:latin typeface="Arial" panose="020B0604020202020204" pitchFamily="34" charset="0"/>
                <a:cs typeface="Arial" panose="020B0604020202020204" pitchFamily="34" charset="0"/>
              </a:rPr>
              <a:t>8</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Last </a:t>
            </a:r>
            <a:r>
              <a:rPr lang="en-US" sz="1100" dirty="0">
                <a:solidFill>
                  <a:prstClr val="black"/>
                </a:solidFill>
                <a:latin typeface="Arial" panose="020B0604020202020204" pitchFamily="34" charset="0"/>
                <a:cs typeface="Arial" panose="020B0604020202020204" pitchFamily="34" charset="0"/>
              </a:rPr>
              <a:t>Name				</a:t>
            </a:r>
            <a:r>
              <a:rPr lang="en-US" sz="1100" dirty="0" smtClean="0">
                <a:solidFill>
                  <a:prstClr val="black"/>
                </a:solidFill>
                <a:latin typeface="Arial" panose="020B0604020202020204" pitchFamily="34" charset="0"/>
                <a:cs typeface="Arial" panose="020B0604020202020204" pitchFamily="34" charset="0"/>
              </a:rPr>
              <a:t>17</a:t>
            </a:r>
            <a:r>
              <a:rPr lang="en-US" sz="1100" dirty="0">
                <a:solidFill>
                  <a:prstClr val="black"/>
                </a:solidFill>
                <a:latin typeface="Arial" panose="020B0604020202020204" pitchFamily="34" charset="0"/>
                <a:cs typeface="Arial" panose="020B0604020202020204" pitchFamily="34" charset="0"/>
              </a:rPr>
              <a:t>	20</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First </a:t>
            </a:r>
            <a:r>
              <a:rPr lang="en-US" sz="1100" dirty="0">
                <a:solidFill>
                  <a:prstClr val="black"/>
                </a:solidFill>
                <a:latin typeface="Arial" panose="020B0604020202020204" pitchFamily="34" charset="0"/>
                <a:cs typeface="Arial" panose="020B0604020202020204" pitchFamily="34" charset="0"/>
              </a:rPr>
              <a:t>Name				</a:t>
            </a:r>
            <a:r>
              <a:rPr lang="en-US" sz="1100" dirty="0" smtClean="0">
                <a:solidFill>
                  <a:prstClr val="black"/>
                </a:solidFill>
                <a:latin typeface="Arial" panose="020B0604020202020204" pitchFamily="34" charset="0"/>
                <a:cs typeface="Arial" panose="020B0604020202020204" pitchFamily="34" charset="0"/>
              </a:rPr>
              <a:t>37</a:t>
            </a:r>
            <a:r>
              <a:rPr lang="en-US" sz="1100" dirty="0">
                <a:solidFill>
                  <a:prstClr val="black"/>
                </a:solidFill>
                <a:latin typeface="Arial" panose="020B0604020202020204" pitchFamily="34" charset="0"/>
                <a:cs typeface="Arial" panose="020B0604020202020204" pitchFamily="34" charset="0"/>
              </a:rPr>
              <a:t>	12</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Middle </a:t>
            </a:r>
            <a:r>
              <a:rPr lang="en-US" sz="1100" dirty="0">
                <a:solidFill>
                  <a:prstClr val="black"/>
                </a:solidFill>
                <a:latin typeface="Arial" panose="020B0604020202020204" pitchFamily="34" charset="0"/>
                <a:cs typeface="Arial" panose="020B0604020202020204" pitchFamily="34" charset="0"/>
              </a:rPr>
              <a:t>Initial				</a:t>
            </a:r>
            <a:r>
              <a:rPr lang="en-US" sz="1100" dirty="0" smtClean="0">
                <a:solidFill>
                  <a:prstClr val="black"/>
                </a:solidFill>
                <a:latin typeface="Arial" panose="020B0604020202020204" pitchFamily="34" charset="0"/>
                <a:cs typeface="Arial" panose="020B0604020202020204" pitchFamily="34" charset="0"/>
              </a:rPr>
              <a:t>49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Gender </a:t>
            </a:r>
            <a:r>
              <a:rPr lang="en-US" sz="1100" dirty="0">
                <a:solidFill>
                  <a:prstClr val="black"/>
                </a:solidFill>
                <a:latin typeface="Arial" panose="020B0604020202020204" pitchFamily="34" charset="0"/>
                <a:cs typeface="Arial" panose="020B0604020202020204" pitchFamily="34" charset="0"/>
              </a:rPr>
              <a:t>– ‘M’ or ‘F’			</a:t>
            </a:r>
            <a:r>
              <a:rPr lang="en-US" sz="1100" dirty="0" smtClean="0">
                <a:solidFill>
                  <a:prstClr val="black"/>
                </a:solidFill>
                <a:latin typeface="Arial" panose="020B0604020202020204" pitchFamily="34" charset="0"/>
                <a:cs typeface="Arial" panose="020B0604020202020204" pitchFamily="34" charset="0"/>
              </a:rPr>
              <a:t>50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Date </a:t>
            </a:r>
            <a:r>
              <a:rPr lang="en-US" sz="1100" dirty="0">
                <a:solidFill>
                  <a:prstClr val="black"/>
                </a:solidFill>
                <a:latin typeface="Arial" panose="020B0604020202020204" pitchFamily="34" charset="0"/>
                <a:cs typeface="Arial" panose="020B0604020202020204" pitchFamily="34" charset="0"/>
              </a:rPr>
              <a:t>of Birth - YYYYMMDD - Numeric		</a:t>
            </a:r>
            <a:r>
              <a:rPr lang="en-US" sz="1100" dirty="0" smtClean="0">
                <a:solidFill>
                  <a:prstClr val="black"/>
                </a:solidFill>
                <a:latin typeface="Arial" panose="020B0604020202020204" pitchFamily="34" charset="0"/>
                <a:cs typeface="Arial" panose="020B0604020202020204" pitchFamily="34" charset="0"/>
              </a:rPr>
              <a:t>51</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Unused</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59</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#10	Unused				</a:t>
            </a:r>
            <a:r>
              <a:rPr lang="en-US" sz="1100" dirty="0" smtClean="0">
                <a:solidFill>
                  <a:prstClr val="black"/>
                </a:solidFill>
                <a:latin typeface="Arial" panose="020B0604020202020204" pitchFamily="34" charset="0"/>
                <a:cs typeface="Arial" panose="020B0604020202020204" pitchFamily="34" charset="0"/>
              </a:rPr>
              <a:t>60</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#11	Residence - Numeric			</a:t>
            </a:r>
            <a:r>
              <a:rPr lang="en-US" sz="1100" dirty="0" smtClean="0">
                <a:solidFill>
                  <a:prstClr val="black"/>
                </a:solidFill>
                <a:latin typeface="Arial" panose="020B0604020202020204" pitchFamily="34" charset="0"/>
                <a:cs typeface="Arial" panose="020B0604020202020204" pitchFamily="34" charset="0"/>
              </a:rPr>
              <a:t>61</a:t>
            </a:r>
            <a:r>
              <a:rPr lang="en-US" sz="1100" dirty="0">
                <a:solidFill>
                  <a:prstClr val="black"/>
                </a:solidFill>
                <a:latin typeface="Arial" panose="020B0604020202020204" pitchFamily="34" charset="0"/>
                <a:cs typeface="Arial" panose="020B0604020202020204" pitchFamily="34" charset="0"/>
              </a:rPr>
              <a:t>	3</a:t>
            </a:r>
          </a:p>
          <a:p>
            <a:r>
              <a:rPr lang="en-US" sz="1100" dirty="0">
                <a:solidFill>
                  <a:prstClr val="black"/>
                </a:solidFill>
                <a:latin typeface="Arial" panose="020B0604020202020204" pitchFamily="34" charset="0"/>
                <a:cs typeface="Arial" panose="020B0604020202020204" pitchFamily="34" charset="0"/>
              </a:rPr>
              <a:t>Item #12	Application Level - ‘04’ thru ‘06’ and ‘08’ thru ‘17’	</a:t>
            </a:r>
            <a:r>
              <a:rPr lang="en-US" sz="1100" dirty="0" smtClean="0">
                <a:solidFill>
                  <a:prstClr val="black"/>
                </a:solidFill>
                <a:latin typeface="Arial" panose="020B0604020202020204" pitchFamily="34" charset="0"/>
                <a:cs typeface="Arial" panose="020B0604020202020204" pitchFamily="34" charset="0"/>
              </a:rPr>
              <a:t>64</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#13	Entering Status - Numeric - ‘01’ or ‘02’		</a:t>
            </a:r>
            <a:r>
              <a:rPr lang="en-US" sz="1100" dirty="0" smtClean="0">
                <a:solidFill>
                  <a:prstClr val="black"/>
                </a:solidFill>
                <a:latin typeface="Arial" panose="020B0604020202020204" pitchFamily="34" charset="0"/>
                <a:cs typeface="Arial" panose="020B0604020202020204" pitchFamily="34" charset="0"/>
              </a:rPr>
              <a:t>66</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#14	Admission Action - Numeric – ‘01’ thru ‘08’		</a:t>
            </a:r>
            <a:r>
              <a:rPr lang="en-US" sz="1100" dirty="0" smtClean="0">
                <a:solidFill>
                  <a:prstClr val="black"/>
                </a:solidFill>
                <a:latin typeface="Arial" panose="020B0604020202020204" pitchFamily="34" charset="0"/>
                <a:cs typeface="Arial" panose="020B0604020202020204" pitchFamily="34" charset="0"/>
              </a:rPr>
              <a:t>68</a:t>
            </a:r>
            <a:r>
              <a:rPr lang="en-US" sz="1100" dirty="0">
                <a:solidFill>
                  <a:prstClr val="black"/>
                </a:solidFill>
                <a:latin typeface="Arial" panose="020B0604020202020204" pitchFamily="34" charset="0"/>
                <a:cs typeface="Arial" panose="020B0604020202020204" pitchFamily="34" charset="0"/>
              </a:rPr>
              <a:t>	2</a:t>
            </a:r>
          </a:p>
          <a:p>
            <a:endParaRPr lang="en-US" sz="1100" dirty="0" smtClean="0">
              <a:solidFill>
                <a:prstClr val="black"/>
              </a:solidFill>
              <a:latin typeface="Arial" panose="020B0604020202020204" pitchFamily="34" charset="0"/>
              <a:cs typeface="Arial" panose="020B0604020202020204" pitchFamily="34" charset="0"/>
            </a:endParaRPr>
          </a:p>
          <a:p>
            <a:r>
              <a:rPr lang="en-US" sz="1100" dirty="0" smtClean="0">
                <a:solidFill>
                  <a:prstClr val="black"/>
                </a:solidFill>
                <a:latin typeface="Arial" panose="020B0604020202020204" pitchFamily="34" charset="0"/>
                <a:cs typeface="Arial" panose="020B0604020202020204" pitchFamily="34" charset="0"/>
              </a:rPr>
              <a:t>Enter zeros for Items #15 through #21 for graduate and professional applicants</a:t>
            </a:r>
          </a:p>
          <a:p>
            <a:endParaRPr lang="en-US" sz="1100" dirty="0" smtClean="0">
              <a:solidFill>
                <a:prstClr val="black"/>
              </a:solidFill>
              <a:latin typeface="Arial" panose="020B0604020202020204" pitchFamily="34" charset="0"/>
              <a:cs typeface="Arial" panose="020B0604020202020204" pitchFamily="34" charset="0"/>
            </a:endParaRPr>
          </a:p>
          <a:p>
            <a:r>
              <a:rPr lang="en-US" sz="1100" dirty="0" smtClean="0">
                <a:solidFill>
                  <a:prstClr val="black"/>
                </a:solidFill>
                <a:latin typeface="Arial" panose="020B0604020202020204" pitchFamily="34" charset="0"/>
                <a:cs typeface="Arial" panose="020B0604020202020204" pitchFamily="34" charset="0"/>
              </a:rPr>
              <a:t>Item </a:t>
            </a:r>
            <a:r>
              <a:rPr lang="en-US" sz="1100" dirty="0">
                <a:solidFill>
                  <a:prstClr val="black"/>
                </a:solidFill>
                <a:latin typeface="Arial" panose="020B0604020202020204" pitchFamily="34" charset="0"/>
                <a:cs typeface="Arial" panose="020B0604020202020204" pitchFamily="34" charset="0"/>
              </a:rPr>
              <a:t>#15	Father’s Education Level - Numeric - ‘00’, ‘01’, ‘03’,	</a:t>
            </a:r>
            <a:r>
              <a:rPr lang="en-US" sz="1100" dirty="0" smtClean="0">
                <a:solidFill>
                  <a:prstClr val="black"/>
                </a:solidFill>
                <a:latin typeface="Arial" panose="020B0604020202020204" pitchFamily="34" charset="0"/>
                <a:cs typeface="Arial" panose="020B0604020202020204" pitchFamily="34" charset="0"/>
              </a:rPr>
              <a:t>70</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		‘04’, ‘06’, ‘07’, ‘08’, ‘13’		</a:t>
            </a:r>
          </a:p>
          <a:p>
            <a:r>
              <a:rPr lang="en-US" sz="1100" dirty="0">
                <a:solidFill>
                  <a:prstClr val="black"/>
                </a:solidFill>
                <a:latin typeface="Arial" panose="020B0604020202020204" pitchFamily="34" charset="0"/>
                <a:cs typeface="Arial" panose="020B0604020202020204" pitchFamily="34" charset="0"/>
              </a:rPr>
              <a:t>Item #16	Mother’s Education Level - Numeric - ‘00’, ‘01’, ‘03’,	</a:t>
            </a:r>
            <a:r>
              <a:rPr lang="en-US" sz="1100" dirty="0" smtClean="0">
                <a:solidFill>
                  <a:prstClr val="black"/>
                </a:solidFill>
                <a:latin typeface="Arial" panose="020B0604020202020204" pitchFamily="34" charset="0"/>
                <a:cs typeface="Arial" panose="020B0604020202020204" pitchFamily="34" charset="0"/>
              </a:rPr>
              <a:t>72</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		‘04’, ‘06’, ‘07’, ‘08’, ‘13’		</a:t>
            </a:r>
          </a:p>
          <a:p>
            <a:r>
              <a:rPr lang="en-US" sz="1100" dirty="0">
                <a:solidFill>
                  <a:prstClr val="black"/>
                </a:solidFill>
                <a:latin typeface="Arial" panose="020B0604020202020204" pitchFamily="34" charset="0"/>
                <a:cs typeface="Arial" panose="020B0604020202020204" pitchFamily="34" charset="0"/>
              </a:rPr>
              <a:t>Item #17	Unused				</a:t>
            </a:r>
            <a:r>
              <a:rPr lang="en-US" sz="1100" dirty="0" smtClean="0">
                <a:solidFill>
                  <a:prstClr val="black"/>
                </a:solidFill>
                <a:latin typeface="Arial" panose="020B0604020202020204" pitchFamily="34" charset="0"/>
                <a:cs typeface="Arial" panose="020B0604020202020204" pitchFamily="34" charset="0"/>
              </a:rPr>
              <a:t>74</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#18	Family Income - Numeric - ‘00’, ‘01’, ‘03’, ‘08’, ‘12’, ‘15’	</a:t>
            </a:r>
            <a:r>
              <a:rPr lang="en-US" sz="1100" dirty="0" smtClean="0">
                <a:solidFill>
                  <a:prstClr val="black"/>
                </a:solidFill>
                <a:latin typeface="Arial" panose="020B0604020202020204" pitchFamily="34" charset="0"/>
                <a:cs typeface="Arial" panose="020B0604020202020204" pitchFamily="34" charset="0"/>
              </a:rPr>
              <a:t>75</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#19	Language Fluency - Numeric - ‘00’, ‘01’, ‘02’, ‘03’	</a:t>
            </a:r>
            <a:r>
              <a:rPr lang="en-US" sz="1100" dirty="0" smtClean="0">
                <a:solidFill>
                  <a:prstClr val="black"/>
                </a:solidFill>
                <a:latin typeface="Arial" panose="020B0604020202020204" pitchFamily="34" charset="0"/>
                <a:cs typeface="Arial" panose="020B0604020202020204" pitchFamily="34" charset="0"/>
              </a:rPr>
              <a:t>77</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#20	Family Obligations - Numeric - ‘00’, ‘01’, ‘02’		</a:t>
            </a:r>
            <a:r>
              <a:rPr lang="en-US" sz="1100" dirty="0" smtClean="0">
                <a:solidFill>
                  <a:prstClr val="black"/>
                </a:solidFill>
                <a:latin typeface="Arial" panose="020B0604020202020204" pitchFamily="34" charset="0"/>
                <a:cs typeface="Arial" panose="020B0604020202020204" pitchFamily="34" charset="0"/>
              </a:rPr>
              <a:t>79</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#21	Number in Household – Numeric		</a:t>
            </a:r>
            <a:r>
              <a:rPr lang="en-US" sz="1100" dirty="0" smtClean="0">
                <a:solidFill>
                  <a:prstClr val="black"/>
                </a:solidFill>
                <a:latin typeface="Arial" panose="020B0604020202020204" pitchFamily="34" charset="0"/>
                <a:cs typeface="Arial" panose="020B0604020202020204" pitchFamily="34" charset="0"/>
              </a:rPr>
              <a:t>81</a:t>
            </a:r>
            <a:r>
              <a:rPr lang="en-US" sz="1100" dirty="0">
                <a:solidFill>
                  <a:prstClr val="black"/>
                </a:solidFill>
                <a:latin typeface="Arial" panose="020B0604020202020204" pitchFamily="34" charset="0"/>
                <a:cs typeface="Arial" panose="020B0604020202020204" pitchFamily="34" charset="0"/>
              </a:rPr>
              <a:t>	2</a:t>
            </a:r>
          </a:p>
          <a:p>
            <a:r>
              <a:rPr lang="en-US" sz="1100" dirty="0">
                <a:solidFill>
                  <a:prstClr val="black"/>
                </a:solidFill>
                <a:latin typeface="Arial" panose="020B0604020202020204" pitchFamily="34" charset="0"/>
                <a:cs typeface="Arial" panose="020B0604020202020204" pitchFamily="34" charset="0"/>
              </a:rPr>
              <a:t>Item #22	Term Sought - Numeric - ‘0’, ‘1’, or ‘3’		</a:t>
            </a:r>
            <a:r>
              <a:rPr lang="en-US" sz="1100" dirty="0" smtClean="0">
                <a:solidFill>
                  <a:prstClr val="black"/>
                </a:solidFill>
                <a:latin typeface="Arial" panose="020B0604020202020204" pitchFamily="34" charset="0"/>
                <a:cs typeface="Arial" panose="020B0604020202020204" pitchFamily="34" charset="0"/>
              </a:rPr>
              <a:t>83</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#23	Reporting Period - Numeric - Always ‘5’		</a:t>
            </a:r>
            <a:r>
              <a:rPr lang="en-US" sz="1100" dirty="0" smtClean="0">
                <a:solidFill>
                  <a:prstClr val="black"/>
                </a:solidFill>
                <a:latin typeface="Arial" panose="020B0604020202020204" pitchFamily="34" charset="0"/>
                <a:cs typeface="Arial" panose="020B0604020202020204" pitchFamily="34" charset="0"/>
              </a:rPr>
              <a:t>84</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1</a:t>
            </a:r>
            <a:endParaRPr lang="en-US" sz="1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6537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41</a:t>
            </a:fld>
            <a:endParaRPr lang="en-US" dirty="0"/>
          </a:p>
        </p:txBody>
      </p:sp>
      <p:sp>
        <p:nvSpPr>
          <p:cNvPr id="3" name="Rectangle 2"/>
          <p:cNvSpPr/>
          <p:nvPr/>
        </p:nvSpPr>
        <p:spPr>
          <a:xfrm>
            <a:off x="152400" y="269670"/>
            <a:ext cx="8763000" cy="3016210"/>
          </a:xfrm>
          <a:prstGeom prst="rect">
            <a:avLst/>
          </a:prstGeom>
        </p:spPr>
        <p:txBody>
          <a:bodyPr wrap="square">
            <a:spAutoFit/>
          </a:bodyPr>
          <a:lstStyle/>
          <a:p>
            <a:r>
              <a:rPr lang="en-US" dirty="0" smtClean="0">
                <a:solidFill>
                  <a:prstClr val="black"/>
                </a:solidFill>
              </a:rPr>
              <a:t>University CBM00B </a:t>
            </a:r>
            <a:r>
              <a:rPr lang="en-US" dirty="0">
                <a:solidFill>
                  <a:prstClr val="black"/>
                </a:solidFill>
              </a:rPr>
              <a:t>Report </a:t>
            </a:r>
            <a:r>
              <a:rPr lang="en-US" dirty="0" smtClean="0">
                <a:solidFill>
                  <a:prstClr val="black"/>
                </a:solidFill>
              </a:rPr>
              <a:t>Layout (cont’d)</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Length</a:t>
            </a:r>
          </a:p>
          <a:p>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Item #24	Application Year - YYYY - Numeric		85	4</a:t>
            </a:r>
          </a:p>
          <a:p>
            <a:r>
              <a:rPr lang="en-US" sz="1100" dirty="0">
                <a:solidFill>
                  <a:prstClr val="black"/>
                </a:solidFill>
                <a:latin typeface="Arial" panose="020B0604020202020204" pitchFamily="34" charset="0"/>
                <a:cs typeface="Arial" panose="020B0604020202020204" pitchFamily="34" charset="0"/>
              </a:rPr>
              <a:t>Item #25	ACT Composite Score			89	2</a:t>
            </a:r>
          </a:p>
          <a:p>
            <a:r>
              <a:rPr lang="en-US" sz="1100" dirty="0">
                <a:solidFill>
                  <a:prstClr val="black"/>
                </a:solidFill>
                <a:latin typeface="Arial" panose="020B0604020202020204" pitchFamily="34" charset="0"/>
                <a:cs typeface="Arial" panose="020B0604020202020204" pitchFamily="34" charset="0"/>
              </a:rPr>
              <a:t>Item #26	SAT Composite Score			91	4</a:t>
            </a:r>
          </a:p>
          <a:p>
            <a:r>
              <a:rPr lang="en-US" sz="1100" dirty="0">
                <a:solidFill>
                  <a:prstClr val="black"/>
                </a:solidFill>
                <a:latin typeface="Arial" panose="020B0604020202020204" pitchFamily="34" charset="0"/>
                <a:cs typeface="Arial" panose="020B0604020202020204" pitchFamily="34" charset="0"/>
              </a:rPr>
              <a:t>Item #27	Ethnic Origin				95	1</a:t>
            </a:r>
          </a:p>
          <a:p>
            <a:r>
              <a:rPr lang="en-US" sz="1100" dirty="0">
                <a:solidFill>
                  <a:prstClr val="black"/>
                </a:solidFill>
                <a:latin typeface="Arial" panose="020B0604020202020204" pitchFamily="34" charset="0"/>
                <a:cs typeface="Arial" panose="020B0604020202020204" pitchFamily="34" charset="0"/>
              </a:rPr>
              <a:t>Item #28	Race:		</a:t>
            </a:r>
          </a:p>
          <a:p>
            <a:r>
              <a:rPr lang="en-US" sz="1100" dirty="0">
                <a:solidFill>
                  <a:prstClr val="black"/>
                </a:solidFill>
                <a:latin typeface="Arial" panose="020B0604020202020204" pitchFamily="34" charset="0"/>
                <a:cs typeface="Arial" panose="020B0604020202020204" pitchFamily="34" charset="0"/>
              </a:rPr>
              <a:t>Item #28A	  White – ‘1’ or blank			96	1</a:t>
            </a:r>
          </a:p>
          <a:p>
            <a:r>
              <a:rPr lang="en-US" sz="1100" dirty="0">
                <a:solidFill>
                  <a:prstClr val="black"/>
                </a:solidFill>
                <a:latin typeface="Arial" panose="020B0604020202020204" pitchFamily="34" charset="0"/>
                <a:cs typeface="Arial" panose="020B0604020202020204" pitchFamily="34" charset="0"/>
              </a:rPr>
              <a:t>Item #28B	  Black or African-American – ‘2’ or blank		97	1</a:t>
            </a:r>
          </a:p>
          <a:p>
            <a:r>
              <a:rPr lang="en-US" sz="1100" dirty="0">
                <a:solidFill>
                  <a:prstClr val="black"/>
                </a:solidFill>
                <a:latin typeface="Arial" panose="020B0604020202020204" pitchFamily="34" charset="0"/>
                <a:cs typeface="Arial" panose="020B0604020202020204" pitchFamily="34" charset="0"/>
              </a:rPr>
              <a:t>Item #28C	  Asian – ‘4’ or blank			98	1</a:t>
            </a:r>
          </a:p>
          <a:p>
            <a:r>
              <a:rPr lang="en-US" sz="1100" dirty="0">
                <a:solidFill>
                  <a:prstClr val="black"/>
                </a:solidFill>
                <a:latin typeface="Arial" panose="020B0604020202020204" pitchFamily="34" charset="0"/>
                <a:cs typeface="Arial" panose="020B0604020202020204" pitchFamily="34" charset="0"/>
              </a:rPr>
              <a:t>Item #28D	  American Indian or Alaskan Native – ‘5’ or blank	99	1</a:t>
            </a:r>
          </a:p>
          <a:p>
            <a:r>
              <a:rPr lang="en-US" sz="1100" dirty="0">
                <a:solidFill>
                  <a:prstClr val="black"/>
                </a:solidFill>
                <a:latin typeface="Arial" panose="020B0604020202020204" pitchFamily="34" charset="0"/>
                <a:cs typeface="Arial" panose="020B0604020202020204" pitchFamily="34" charset="0"/>
              </a:rPr>
              <a:t>Item #28E	  International – ‘6’ or blank			100	1</a:t>
            </a:r>
          </a:p>
          <a:p>
            <a:r>
              <a:rPr lang="en-US" sz="1100" dirty="0">
                <a:solidFill>
                  <a:prstClr val="black"/>
                </a:solidFill>
                <a:latin typeface="Arial" panose="020B0604020202020204" pitchFamily="34" charset="0"/>
                <a:cs typeface="Arial" panose="020B0604020202020204" pitchFamily="34" charset="0"/>
              </a:rPr>
              <a:t>Item #28F	  Unknown or Not Reported – ‘7’ or blank		101	1</a:t>
            </a:r>
          </a:p>
          <a:p>
            <a:r>
              <a:rPr lang="en-US" sz="1100" dirty="0">
                <a:solidFill>
                  <a:prstClr val="black"/>
                </a:solidFill>
                <a:latin typeface="Arial" panose="020B0604020202020204" pitchFamily="34" charset="0"/>
                <a:cs typeface="Arial" panose="020B0604020202020204" pitchFamily="34" charset="0"/>
              </a:rPr>
              <a:t>Item #28G	  Native Hawaiian or Other Pacific Islander – ‘8’ or blank	102	1</a:t>
            </a:r>
          </a:p>
        </p:txBody>
      </p:sp>
    </p:spTree>
    <p:extLst>
      <p:ext uri="{BB962C8B-B14F-4D97-AF65-F5344CB8AC3E}">
        <p14:creationId xmlns:p14="http://schemas.microsoft.com/office/powerpoint/2010/main" val="32739311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09600"/>
          </a:xfrm>
        </p:spPr>
        <p:txBody>
          <a:bodyPr wrap="square" numCol="1" compatLnSpc="1">
            <a:prstTxWarp prst="textNoShape">
              <a:avLst/>
            </a:prstTxWarp>
            <a:normAutofit/>
          </a:bodyPr>
          <a:lstStyle/>
          <a:p>
            <a:pPr eaLnBrk="1" hangingPunct="1"/>
            <a:r>
              <a:rPr lang="en-US" altLang="en-US" sz="3200" cap="none" dirty="0" smtClean="0"/>
              <a:t>University CBM003, CBM009, and CBM00B Reports: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lvl="0" eaLnBrk="1" fontAlgn="auto" hangingPunct="1">
              <a:spcAft>
                <a:spcPts val="0"/>
              </a:spcAft>
              <a:buFont typeface="Arial"/>
              <a:buChar char="•"/>
              <a:defRPr/>
            </a:pPr>
            <a:r>
              <a:rPr lang="en-US" dirty="0">
                <a:solidFill>
                  <a:prstClr val="black"/>
                </a:solidFill>
              </a:rPr>
              <a:t>Address all year to year review items on your edit reports when you send in your certification request</a:t>
            </a:r>
          </a:p>
          <a:p>
            <a:pPr marL="0" indent="0" eaLnBrk="1" fontAlgn="auto" hangingPunct="1">
              <a:spcAft>
                <a:spcPts val="0"/>
              </a:spcAft>
              <a:buNone/>
              <a:defRPr/>
            </a:pPr>
            <a:endParaRPr lang="en-US" sz="1800" dirty="0" smtClean="0"/>
          </a:p>
          <a:p>
            <a:pPr eaLnBrk="1" fontAlgn="auto" hangingPunct="1">
              <a:spcAft>
                <a:spcPts val="0"/>
              </a:spcAft>
              <a:buFont typeface="Arial"/>
              <a:buChar char="•"/>
              <a:defRPr/>
            </a:pPr>
            <a:endParaRPr lang="en-US" sz="1800" dirty="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17967575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Student Number Change Report: CBM00N</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8354282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a:t>Student Number Change </a:t>
            </a:r>
            <a:r>
              <a:rPr lang="en-US" altLang="en-US" sz="3200" cap="none" dirty="0" smtClean="0"/>
              <a:t>(CBM00N)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Used to identify students who have changed ID numbers during the time they were enrolled at an institution.</a:t>
            </a:r>
            <a:endParaRPr lang="en-US" sz="1400" dirty="0"/>
          </a:p>
          <a:p>
            <a:pPr lvl="1" eaLnBrk="1" fontAlgn="auto" hangingPunct="1">
              <a:spcAft>
                <a:spcPts val="0"/>
              </a:spcAft>
              <a:buFont typeface="Arial"/>
              <a:buChar char="•"/>
              <a:defRPr/>
            </a:pPr>
            <a:r>
              <a:rPr lang="en-US" sz="2000" dirty="0" smtClean="0"/>
              <a:t>Data is used to link students</a:t>
            </a:r>
          </a:p>
          <a:p>
            <a:pPr lvl="1" eaLnBrk="1" fontAlgn="auto" hangingPunct="1">
              <a:spcAft>
                <a:spcPts val="0"/>
              </a:spcAft>
              <a:buFont typeface="Arial"/>
              <a:buChar char="•"/>
              <a:defRPr/>
            </a:pPr>
            <a:r>
              <a:rPr lang="en-US" sz="2000" dirty="0" smtClean="0"/>
              <a:t>Used for longitudinal studies</a:t>
            </a:r>
          </a:p>
          <a:p>
            <a:pPr eaLnBrk="1" fontAlgn="auto" hangingPunct="1">
              <a:spcAft>
                <a:spcPts val="0"/>
              </a:spcAft>
              <a:buFont typeface="Arial"/>
              <a:buChar char="•"/>
              <a:defRPr/>
            </a:pPr>
            <a:r>
              <a:rPr lang="en-US" sz="2400" dirty="0" smtClean="0"/>
              <a:t>This is an “Anytime” report</a:t>
            </a:r>
          </a:p>
          <a:p>
            <a:pPr eaLnBrk="1" fontAlgn="auto" hangingPunct="1">
              <a:spcAft>
                <a:spcPts val="0"/>
              </a:spcAft>
              <a:buFont typeface="Arial"/>
              <a:buChar char="•"/>
              <a:defRPr/>
            </a:pPr>
            <a:r>
              <a:rPr lang="en-US" sz="2400" dirty="0" smtClean="0"/>
              <a:t>The change is only used in the current year it is reported and subsequent years.</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17265522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45</a:t>
            </a:fld>
            <a:endParaRPr lang="en-US" dirty="0"/>
          </a:p>
        </p:txBody>
      </p:sp>
      <p:sp>
        <p:nvSpPr>
          <p:cNvPr id="3" name="Rectangle 2"/>
          <p:cNvSpPr/>
          <p:nvPr/>
        </p:nvSpPr>
        <p:spPr>
          <a:xfrm>
            <a:off x="152400" y="269670"/>
            <a:ext cx="8763000" cy="2677656"/>
          </a:xfrm>
          <a:prstGeom prst="rect">
            <a:avLst/>
          </a:prstGeom>
        </p:spPr>
        <p:txBody>
          <a:bodyPr wrap="square">
            <a:spAutoFit/>
          </a:bodyPr>
          <a:lstStyle/>
          <a:p>
            <a:r>
              <a:rPr lang="en-US" dirty="0" smtClean="0">
                <a:solidFill>
                  <a:prstClr val="black"/>
                </a:solidFill>
              </a:rPr>
              <a:t>CBM00N </a:t>
            </a:r>
            <a:r>
              <a:rPr lang="en-US" dirty="0">
                <a:solidFill>
                  <a:prstClr val="black"/>
                </a:solidFill>
              </a:rPr>
              <a:t>Report </a:t>
            </a:r>
            <a:r>
              <a:rPr lang="en-US" dirty="0" smtClean="0">
                <a:solidFill>
                  <a:prstClr val="black"/>
                </a:solidFill>
              </a:rPr>
              <a:t>Layout </a:t>
            </a:r>
            <a:r>
              <a:rPr lang="en-US" dirty="0">
                <a:solidFill>
                  <a:prstClr val="black"/>
                </a:solidFill>
              </a:rPr>
              <a:t>								</a:t>
            </a:r>
            <a:r>
              <a:rPr lang="en-US" dirty="0" smtClean="0">
                <a:solidFill>
                  <a:prstClr val="black"/>
                </a:solidFill>
              </a:rPr>
              <a:t>		</a:t>
            </a:r>
            <a:r>
              <a:rPr lang="en-US" sz="1100" dirty="0" smtClean="0">
                <a:solidFill>
                  <a:prstClr val="black"/>
                </a:solidFill>
                <a:latin typeface="Arial" panose="020B0604020202020204" pitchFamily="34" charset="0"/>
                <a:cs typeface="Arial" panose="020B0604020202020204" pitchFamily="34" charset="0"/>
              </a:rPr>
              <a:t>Beginning</a:t>
            </a:r>
            <a:endParaRPr lang="en-US" sz="1100" dirty="0">
              <a:solidFill>
                <a:prstClr val="black"/>
              </a:solidFill>
              <a:latin typeface="Arial" panose="020B0604020202020204" pitchFamily="34" charset="0"/>
              <a:cs typeface="Arial" panose="020B0604020202020204" pitchFamily="34" charset="0"/>
            </a:endParaRPr>
          </a:p>
          <a:p>
            <a:r>
              <a:rPr lang="en-US" sz="1100" dirty="0">
                <a:solidFill>
                  <a:prstClr val="black"/>
                </a:solidFill>
                <a:latin typeface="Arial" panose="020B0604020202020204" pitchFamily="34" charset="0"/>
                <a:cs typeface="Arial" panose="020B0604020202020204" pitchFamily="34" charset="0"/>
              </a:rPr>
              <a:t>				</a:t>
            </a:r>
            <a:r>
              <a:rPr lang="en-US" sz="1100" dirty="0" smtClean="0">
                <a:solidFill>
                  <a:prstClr val="black"/>
                </a:solidFill>
                <a:latin typeface="Arial" panose="020B0604020202020204" pitchFamily="34" charset="0"/>
                <a:cs typeface="Arial" panose="020B0604020202020204" pitchFamily="34" charset="0"/>
              </a:rPr>
              <a:t>	Position</a:t>
            </a:r>
            <a:r>
              <a:rPr lang="en-US" sz="1100" dirty="0">
                <a:solidFill>
                  <a:prstClr val="black"/>
                </a:solidFill>
                <a:latin typeface="Arial" panose="020B0604020202020204" pitchFamily="34" charset="0"/>
                <a:cs typeface="Arial" panose="020B0604020202020204" pitchFamily="34" charset="0"/>
              </a:rPr>
              <a:t>	Length</a:t>
            </a:r>
          </a:p>
          <a:p>
            <a:r>
              <a:rPr lang="en-US" sz="1100" dirty="0">
                <a:solidFill>
                  <a:prstClr val="black"/>
                </a:solidFill>
                <a:latin typeface="Arial" panose="020B0604020202020204" pitchFamily="34" charset="0"/>
                <a:cs typeface="Arial" panose="020B0604020202020204" pitchFamily="34" charset="0"/>
              </a:rPr>
              <a:t>Item #1	</a:t>
            </a:r>
            <a:r>
              <a:rPr lang="en-US" sz="1100" dirty="0" smtClean="0">
                <a:solidFill>
                  <a:prstClr val="black"/>
                </a:solidFill>
                <a:latin typeface="Arial" panose="020B0604020202020204" pitchFamily="34" charset="0"/>
                <a:cs typeface="Arial" panose="020B0604020202020204" pitchFamily="34" charset="0"/>
              </a:rPr>
              <a:t>Record </a:t>
            </a:r>
            <a:r>
              <a:rPr lang="en-US" sz="1100" dirty="0">
                <a:solidFill>
                  <a:prstClr val="black"/>
                </a:solidFill>
                <a:latin typeface="Arial" panose="020B0604020202020204" pitchFamily="34" charset="0"/>
                <a:cs typeface="Arial" panose="020B0604020202020204" pitchFamily="34" charset="0"/>
              </a:rPr>
              <a:t>Code - Always ‘N’			</a:t>
            </a:r>
            <a:r>
              <a:rPr lang="en-US" sz="1100" dirty="0" smtClean="0">
                <a:solidFill>
                  <a:prstClr val="black"/>
                </a:solidFill>
                <a:latin typeface="Arial" panose="020B0604020202020204" pitchFamily="34" charset="0"/>
                <a:cs typeface="Arial" panose="020B0604020202020204" pitchFamily="34" charset="0"/>
              </a:rPr>
              <a:t>1</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#2	</a:t>
            </a:r>
            <a:r>
              <a:rPr lang="en-US" sz="1100" dirty="0" smtClean="0">
                <a:solidFill>
                  <a:prstClr val="black"/>
                </a:solidFill>
                <a:latin typeface="Arial" panose="020B0604020202020204" pitchFamily="34" charset="0"/>
                <a:cs typeface="Arial" panose="020B0604020202020204" pitchFamily="34" charset="0"/>
              </a:rPr>
              <a:t>Institution </a:t>
            </a:r>
            <a:r>
              <a:rPr lang="en-US" sz="1100" dirty="0">
                <a:solidFill>
                  <a:prstClr val="black"/>
                </a:solidFill>
                <a:latin typeface="Arial" panose="020B0604020202020204" pitchFamily="34" charset="0"/>
                <a:cs typeface="Arial" panose="020B0604020202020204" pitchFamily="34" charset="0"/>
              </a:rPr>
              <a:t>Code - FICE - Numeric		</a:t>
            </a:r>
            <a:r>
              <a:rPr lang="en-US" sz="1100" dirty="0" smtClean="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	6</a:t>
            </a:r>
          </a:p>
          <a:p>
            <a:r>
              <a:rPr lang="en-US" sz="1100" dirty="0">
                <a:solidFill>
                  <a:prstClr val="black"/>
                </a:solidFill>
                <a:latin typeface="Arial" panose="020B0604020202020204" pitchFamily="34" charset="0"/>
                <a:cs typeface="Arial" panose="020B0604020202020204" pitchFamily="34" charset="0"/>
              </a:rPr>
              <a:t>Item #3	</a:t>
            </a:r>
            <a:r>
              <a:rPr lang="en-US" sz="1100" dirty="0" smtClean="0">
                <a:solidFill>
                  <a:prstClr val="black"/>
                </a:solidFill>
                <a:latin typeface="Arial" panose="020B0604020202020204" pitchFamily="34" charset="0"/>
                <a:cs typeface="Arial" panose="020B0604020202020204" pitchFamily="34" charset="0"/>
              </a:rPr>
              <a:t>Current </a:t>
            </a:r>
            <a:r>
              <a:rPr lang="en-US" sz="1100" dirty="0">
                <a:solidFill>
                  <a:prstClr val="black"/>
                </a:solidFill>
                <a:latin typeface="Arial" panose="020B0604020202020204" pitchFamily="34" charset="0"/>
                <a:cs typeface="Arial" panose="020B0604020202020204" pitchFamily="34" charset="0"/>
              </a:rPr>
              <a:t>Student Identification Number – Numeric	8	9</a:t>
            </a:r>
          </a:p>
          <a:p>
            <a:r>
              <a:rPr lang="en-US" sz="1100" dirty="0">
                <a:solidFill>
                  <a:prstClr val="black"/>
                </a:solidFill>
                <a:latin typeface="Arial" panose="020B0604020202020204" pitchFamily="34" charset="0"/>
                <a:cs typeface="Arial" panose="020B0604020202020204" pitchFamily="34" charset="0"/>
              </a:rPr>
              <a:t>Item #4	</a:t>
            </a:r>
            <a:r>
              <a:rPr lang="en-US" sz="1100" dirty="0" smtClean="0">
                <a:solidFill>
                  <a:prstClr val="black"/>
                </a:solidFill>
                <a:latin typeface="Arial" panose="020B0604020202020204" pitchFamily="34" charset="0"/>
                <a:cs typeface="Arial" panose="020B0604020202020204" pitchFamily="34" charset="0"/>
              </a:rPr>
              <a:t>Current </a:t>
            </a:r>
            <a:r>
              <a:rPr lang="en-US" sz="1100" dirty="0">
                <a:solidFill>
                  <a:prstClr val="black"/>
                </a:solidFill>
                <a:latin typeface="Arial" panose="020B0604020202020204" pitchFamily="34" charset="0"/>
                <a:cs typeface="Arial" panose="020B0604020202020204" pitchFamily="34" charset="0"/>
              </a:rPr>
              <a:t>Date of Birth - YYYYMMDD - Numeric	</a:t>
            </a:r>
            <a:r>
              <a:rPr lang="en-US" sz="1100" dirty="0" smtClean="0">
                <a:solidFill>
                  <a:prstClr val="black"/>
                </a:solidFill>
                <a:latin typeface="Arial" panose="020B0604020202020204" pitchFamily="34" charset="0"/>
                <a:cs typeface="Arial" panose="020B0604020202020204" pitchFamily="34" charset="0"/>
              </a:rPr>
              <a:t>17</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#5	</a:t>
            </a:r>
            <a:r>
              <a:rPr lang="en-US" sz="1100" dirty="0" smtClean="0">
                <a:solidFill>
                  <a:prstClr val="black"/>
                </a:solidFill>
                <a:latin typeface="Arial" panose="020B0604020202020204" pitchFamily="34" charset="0"/>
                <a:cs typeface="Arial" panose="020B0604020202020204" pitchFamily="34" charset="0"/>
              </a:rPr>
              <a:t>Current </a:t>
            </a:r>
            <a:r>
              <a:rPr lang="en-US" sz="1100" dirty="0">
                <a:solidFill>
                  <a:prstClr val="black"/>
                </a:solidFill>
                <a:latin typeface="Arial" panose="020B0604020202020204" pitchFamily="34" charset="0"/>
                <a:cs typeface="Arial" panose="020B0604020202020204" pitchFamily="34" charset="0"/>
              </a:rPr>
              <a:t>Gender - ‘M’ or ‘F’			</a:t>
            </a:r>
            <a:r>
              <a:rPr lang="en-US" sz="1100" dirty="0" smtClean="0">
                <a:solidFill>
                  <a:prstClr val="black"/>
                </a:solidFill>
                <a:latin typeface="Arial" panose="020B0604020202020204" pitchFamily="34" charset="0"/>
                <a:cs typeface="Arial" panose="020B0604020202020204" pitchFamily="34" charset="0"/>
              </a:rPr>
              <a:t>25</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#6	</a:t>
            </a:r>
            <a:r>
              <a:rPr lang="en-US" sz="1100" dirty="0" smtClean="0">
                <a:solidFill>
                  <a:prstClr val="black"/>
                </a:solidFill>
                <a:latin typeface="Arial" panose="020B0604020202020204" pitchFamily="34" charset="0"/>
                <a:cs typeface="Arial" panose="020B0604020202020204" pitchFamily="34" charset="0"/>
              </a:rPr>
              <a:t>Prior </a:t>
            </a:r>
            <a:r>
              <a:rPr lang="en-US" sz="1100" dirty="0">
                <a:solidFill>
                  <a:prstClr val="black"/>
                </a:solidFill>
                <a:latin typeface="Arial" panose="020B0604020202020204" pitchFamily="34" charset="0"/>
                <a:cs typeface="Arial" panose="020B0604020202020204" pitchFamily="34" charset="0"/>
              </a:rPr>
              <a:t>Student Identification Number - Numeric	</a:t>
            </a:r>
            <a:r>
              <a:rPr lang="en-US" sz="1100" dirty="0" smtClean="0">
                <a:solidFill>
                  <a:prstClr val="black"/>
                </a:solidFill>
                <a:latin typeface="Arial" panose="020B0604020202020204" pitchFamily="34" charset="0"/>
                <a:cs typeface="Arial" panose="020B0604020202020204" pitchFamily="34" charset="0"/>
              </a:rPr>
              <a:t>26</a:t>
            </a:r>
            <a:r>
              <a:rPr lang="en-US" sz="1100" dirty="0">
                <a:solidFill>
                  <a:prstClr val="black"/>
                </a:solidFill>
                <a:latin typeface="Arial" panose="020B0604020202020204" pitchFamily="34" charset="0"/>
                <a:cs typeface="Arial" panose="020B0604020202020204" pitchFamily="34" charset="0"/>
              </a:rPr>
              <a:t>	9</a:t>
            </a:r>
          </a:p>
          <a:p>
            <a:r>
              <a:rPr lang="en-US" sz="1100" dirty="0">
                <a:solidFill>
                  <a:prstClr val="black"/>
                </a:solidFill>
                <a:latin typeface="Arial" panose="020B0604020202020204" pitchFamily="34" charset="0"/>
                <a:cs typeface="Arial" panose="020B0604020202020204" pitchFamily="34" charset="0"/>
              </a:rPr>
              <a:t>Item #7	</a:t>
            </a:r>
            <a:r>
              <a:rPr lang="en-US" sz="1100" dirty="0" smtClean="0">
                <a:solidFill>
                  <a:prstClr val="black"/>
                </a:solidFill>
                <a:latin typeface="Arial" panose="020B0604020202020204" pitchFamily="34" charset="0"/>
                <a:cs typeface="Arial" panose="020B0604020202020204" pitchFamily="34" charset="0"/>
              </a:rPr>
              <a:t>Prior </a:t>
            </a:r>
            <a:r>
              <a:rPr lang="en-US" sz="1100" dirty="0">
                <a:solidFill>
                  <a:prstClr val="black"/>
                </a:solidFill>
                <a:latin typeface="Arial" panose="020B0604020202020204" pitchFamily="34" charset="0"/>
                <a:cs typeface="Arial" panose="020B0604020202020204" pitchFamily="34" charset="0"/>
              </a:rPr>
              <a:t>Date of Birth - YYYYMMDD - Numeric		</a:t>
            </a:r>
            <a:r>
              <a:rPr lang="en-US" sz="1100" dirty="0" smtClean="0">
                <a:solidFill>
                  <a:prstClr val="black"/>
                </a:solidFill>
                <a:latin typeface="Arial" panose="020B0604020202020204" pitchFamily="34" charset="0"/>
                <a:cs typeface="Arial" panose="020B0604020202020204" pitchFamily="34" charset="0"/>
              </a:rPr>
              <a:t>35</a:t>
            </a:r>
            <a:r>
              <a:rPr lang="en-US" sz="1100" dirty="0">
                <a:solidFill>
                  <a:prstClr val="black"/>
                </a:solidFill>
                <a:latin typeface="Arial" panose="020B0604020202020204" pitchFamily="34" charset="0"/>
                <a:cs typeface="Arial" panose="020B0604020202020204" pitchFamily="34" charset="0"/>
              </a:rPr>
              <a:t>	8</a:t>
            </a:r>
          </a:p>
          <a:p>
            <a:r>
              <a:rPr lang="en-US" sz="1100" dirty="0">
                <a:solidFill>
                  <a:prstClr val="black"/>
                </a:solidFill>
                <a:latin typeface="Arial" panose="020B0604020202020204" pitchFamily="34" charset="0"/>
                <a:cs typeface="Arial" panose="020B0604020202020204" pitchFamily="34" charset="0"/>
              </a:rPr>
              <a:t>Item #8	</a:t>
            </a:r>
            <a:r>
              <a:rPr lang="en-US" sz="1100" dirty="0" smtClean="0">
                <a:solidFill>
                  <a:prstClr val="black"/>
                </a:solidFill>
                <a:latin typeface="Arial" panose="020B0604020202020204" pitchFamily="34" charset="0"/>
                <a:cs typeface="Arial" panose="020B0604020202020204" pitchFamily="34" charset="0"/>
              </a:rPr>
              <a:t>Prior </a:t>
            </a:r>
            <a:r>
              <a:rPr lang="en-US" sz="1100" dirty="0">
                <a:solidFill>
                  <a:prstClr val="black"/>
                </a:solidFill>
                <a:latin typeface="Arial" panose="020B0604020202020204" pitchFamily="34" charset="0"/>
                <a:cs typeface="Arial" panose="020B0604020202020204" pitchFamily="34" charset="0"/>
              </a:rPr>
              <a:t>Gender - ‘M’ or ‘F’			</a:t>
            </a:r>
            <a:r>
              <a:rPr lang="en-US" sz="1100" dirty="0" smtClean="0">
                <a:solidFill>
                  <a:prstClr val="black"/>
                </a:solidFill>
                <a:latin typeface="Arial" panose="020B0604020202020204" pitchFamily="34" charset="0"/>
                <a:cs typeface="Arial" panose="020B0604020202020204" pitchFamily="34" charset="0"/>
              </a:rPr>
              <a:t>43</a:t>
            </a:r>
            <a:r>
              <a:rPr lang="en-US" sz="1100" dirty="0">
                <a:solidFill>
                  <a:prstClr val="black"/>
                </a:solidFill>
                <a:latin typeface="Arial" panose="020B0604020202020204" pitchFamily="34" charset="0"/>
                <a:cs typeface="Arial" panose="020B0604020202020204" pitchFamily="34" charset="0"/>
              </a:rPr>
              <a:t>	1</a:t>
            </a:r>
          </a:p>
          <a:p>
            <a:r>
              <a:rPr lang="en-US" sz="1100" dirty="0">
                <a:solidFill>
                  <a:prstClr val="black"/>
                </a:solidFill>
                <a:latin typeface="Arial" panose="020B0604020202020204" pitchFamily="34" charset="0"/>
                <a:cs typeface="Arial" panose="020B0604020202020204" pitchFamily="34" charset="0"/>
              </a:rPr>
              <a:t>Item #9	</a:t>
            </a:r>
            <a:r>
              <a:rPr lang="en-US" sz="1100" dirty="0" smtClean="0">
                <a:solidFill>
                  <a:prstClr val="black"/>
                </a:solidFill>
                <a:latin typeface="Arial" panose="020B0604020202020204" pitchFamily="34" charset="0"/>
                <a:cs typeface="Arial" panose="020B0604020202020204" pitchFamily="34" charset="0"/>
              </a:rPr>
              <a:t>Last </a:t>
            </a:r>
            <a:r>
              <a:rPr lang="en-US" sz="1100" dirty="0">
                <a:solidFill>
                  <a:prstClr val="black"/>
                </a:solidFill>
                <a:latin typeface="Arial" panose="020B0604020202020204" pitchFamily="34" charset="0"/>
                <a:cs typeface="Arial" panose="020B0604020202020204" pitchFamily="34" charset="0"/>
              </a:rPr>
              <a:t>Name - Alpha			</a:t>
            </a:r>
            <a:r>
              <a:rPr lang="en-US" sz="1100" dirty="0" smtClean="0">
                <a:solidFill>
                  <a:prstClr val="black"/>
                </a:solidFill>
                <a:latin typeface="Arial" panose="020B0604020202020204" pitchFamily="34" charset="0"/>
                <a:cs typeface="Arial" panose="020B0604020202020204" pitchFamily="34" charset="0"/>
              </a:rPr>
              <a:t>44</a:t>
            </a:r>
            <a:r>
              <a:rPr lang="en-US" sz="1100" dirty="0">
                <a:solidFill>
                  <a:prstClr val="black"/>
                </a:solidFill>
                <a:latin typeface="Arial" panose="020B0604020202020204" pitchFamily="34" charset="0"/>
                <a:cs typeface="Arial" panose="020B0604020202020204" pitchFamily="34" charset="0"/>
              </a:rPr>
              <a:t>	20</a:t>
            </a:r>
          </a:p>
          <a:p>
            <a:r>
              <a:rPr lang="en-US" sz="1100" dirty="0">
                <a:solidFill>
                  <a:prstClr val="black"/>
                </a:solidFill>
                <a:latin typeface="Arial" panose="020B0604020202020204" pitchFamily="34" charset="0"/>
                <a:cs typeface="Arial" panose="020B0604020202020204" pitchFamily="34" charset="0"/>
              </a:rPr>
              <a:t>Item #10	First Name - Alpha			</a:t>
            </a:r>
            <a:r>
              <a:rPr lang="en-US" sz="1100" dirty="0" smtClean="0">
                <a:solidFill>
                  <a:prstClr val="black"/>
                </a:solidFill>
                <a:latin typeface="Arial" panose="020B0604020202020204" pitchFamily="34" charset="0"/>
                <a:cs typeface="Arial" panose="020B0604020202020204" pitchFamily="34" charset="0"/>
              </a:rPr>
              <a:t>64</a:t>
            </a:r>
            <a:r>
              <a:rPr lang="en-US" sz="1100" dirty="0">
                <a:solidFill>
                  <a:prstClr val="black"/>
                </a:solidFill>
                <a:latin typeface="Arial" panose="020B0604020202020204" pitchFamily="34" charset="0"/>
                <a:cs typeface="Arial" panose="020B0604020202020204" pitchFamily="34" charset="0"/>
              </a:rPr>
              <a:t>	10</a:t>
            </a:r>
          </a:p>
          <a:p>
            <a:r>
              <a:rPr lang="en-US" sz="1100" dirty="0">
                <a:solidFill>
                  <a:prstClr val="black"/>
                </a:solidFill>
                <a:latin typeface="Arial" panose="020B0604020202020204" pitchFamily="34" charset="0"/>
                <a:cs typeface="Arial" panose="020B0604020202020204" pitchFamily="34" charset="0"/>
              </a:rPr>
              <a:t>Item #11	Middle Name Initial - Alpha or blank		</a:t>
            </a:r>
            <a:r>
              <a:rPr lang="en-US" sz="1100" dirty="0" smtClean="0">
                <a:solidFill>
                  <a:prstClr val="black"/>
                </a:solidFill>
                <a:latin typeface="Arial" panose="020B0604020202020204" pitchFamily="34" charset="0"/>
                <a:cs typeface="Arial" panose="020B0604020202020204" pitchFamily="34" charset="0"/>
              </a:rPr>
              <a:t>74</a:t>
            </a:r>
            <a:r>
              <a:rPr lang="en-US" sz="1100" dirty="0">
                <a:solidFill>
                  <a:prstClr val="black"/>
                </a:solidFill>
                <a:latin typeface="Arial" panose="020B0604020202020204" pitchFamily="34" charset="0"/>
                <a:cs typeface="Arial" panose="020B0604020202020204" pitchFamily="34" charset="0"/>
              </a:rPr>
              <a:t>	1</a:t>
            </a:r>
          </a:p>
        </p:txBody>
      </p:sp>
    </p:spTree>
    <p:extLst>
      <p:ext uri="{BB962C8B-B14F-4D97-AF65-F5344CB8AC3E}">
        <p14:creationId xmlns:p14="http://schemas.microsoft.com/office/powerpoint/2010/main" val="29143948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567530"/>
          </a:xfrm>
        </p:spPr>
        <p:txBody>
          <a:bodyPr wrap="square" numCol="1" compatLnSpc="1">
            <a:prstTxWarp prst="textNoShape">
              <a:avLst/>
            </a:prstTxWarp>
            <a:normAutofit fontScale="90000"/>
          </a:bodyPr>
          <a:lstStyle/>
          <a:p>
            <a:pPr eaLnBrk="1" hangingPunct="1"/>
            <a:r>
              <a:rPr lang="en-US" altLang="en-US" sz="3200" cap="none" dirty="0" smtClean="0"/>
              <a:t>CBM00N Report:</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endParaRPr lang="en-US" sz="1800" dirty="0" smtClean="0"/>
          </a:p>
          <a:p>
            <a:pPr eaLnBrk="1" fontAlgn="auto" hangingPunct="1">
              <a:spcAft>
                <a:spcPts val="0"/>
              </a:spcAft>
              <a:buFont typeface="Arial"/>
              <a:buChar char="•"/>
              <a:defRPr/>
            </a:pPr>
            <a:endParaRPr lang="en-US" sz="1800" dirty="0" smtClean="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163555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1490663"/>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black"/>
                </a:solidFill>
              </a:rPr>
              <a:t>CBM0E1</a:t>
            </a:r>
          </a:p>
        </p:txBody>
      </p:sp>
      <p:cxnSp>
        <p:nvCxnSpPr>
          <p:cNvPr id="6" name="Straight Arrow Connector 5"/>
          <p:cNvCxnSpPr/>
          <p:nvPr/>
        </p:nvCxnSpPr>
        <p:spPr>
          <a:xfrm flipH="1">
            <a:off x="5156200" y="3435350"/>
            <a:ext cx="806450" cy="1436688"/>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43000" y="3048000"/>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black"/>
                </a:solidFill>
              </a:rPr>
              <a:t>CBM002</a:t>
            </a:r>
          </a:p>
        </p:txBody>
      </p:sp>
      <p:sp>
        <p:nvSpPr>
          <p:cNvPr id="14" name="Rectangle 13"/>
          <p:cNvSpPr/>
          <p:nvPr/>
        </p:nvSpPr>
        <p:spPr>
          <a:xfrm>
            <a:off x="5976938" y="3048000"/>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black"/>
                </a:solidFill>
              </a:rPr>
              <a:t>CBM00S</a:t>
            </a:r>
          </a:p>
        </p:txBody>
      </p:sp>
      <p:sp>
        <p:nvSpPr>
          <p:cNvPr id="16" name="Rectangle 15"/>
          <p:cNvSpPr/>
          <p:nvPr/>
        </p:nvSpPr>
        <p:spPr>
          <a:xfrm>
            <a:off x="3479800" y="4865688"/>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black"/>
                </a:solidFill>
              </a:rPr>
              <a:t>CBM008</a:t>
            </a:r>
          </a:p>
        </p:txBody>
      </p:sp>
      <p:cxnSp>
        <p:nvCxnSpPr>
          <p:cNvPr id="18" name="Straight Arrow Connector 17"/>
          <p:cNvCxnSpPr/>
          <p:nvPr/>
        </p:nvCxnSpPr>
        <p:spPr>
          <a:xfrm>
            <a:off x="2852738" y="3238500"/>
            <a:ext cx="312420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786063" y="1827213"/>
            <a:ext cx="609600" cy="1220787"/>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124450" y="1827213"/>
            <a:ext cx="838200" cy="121920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538" name="TextBox 24"/>
          <p:cNvSpPr txBox="1">
            <a:spLocks noChangeArrowheads="1"/>
          </p:cNvSpPr>
          <p:nvPr/>
        </p:nvSpPr>
        <p:spPr bwMode="auto">
          <a:xfrm>
            <a:off x="5567363" y="4127500"/>
            <a:ext cx="24114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dirty="0">
                <a:solidFill>
                  <a:srgbClr val="000000"/>
                </a:solidFill>
              </a:rPr>
              <a:t>Course Subject, Course Number, Section Number</a:t>
            </a:r>
          </a:p>
        </p:txBody>
      </p:sp>
      <p:sp>
        <p:nvSpPr>
          <p:cNvPr id="22539" name="TextBox 28"/>
          <p:cNvSpPr txBox="1">
            <a:spLocks noChangeArrowheads="1"/>
          </p:cNvSpPr>
          <p:nvPr/>
        </p:nvSpPr>
        <p:spPr bwMode="auto">
          <a:xfrm>
            <a:off x="5610225" y="1976438"/>
            <a:ext cx="30003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dirty="0">
                <a:solidFill>
                  <a:srgbClr val="000000"/>
                </a:solidFill>
              </a:rPr>
              <a:t>Student ID and flex entry</a:t>
            </a:r>
          </a:p>
          <a:p>
            <a:pPr eaLnBrk="1" hangingPunct="1">
              <a:spcBef>
                <a:spcPct val="0"/>
              </a:spcBef>
              <a:buFontTx/>
              <a:buNone/>
            </a:pPr>
            <a:r>
              <a:rPr lang="en-US" altLang="en-US" sz="1600" b="1" dirty="0">
                <a:solidFill>
                  <a:srgbClr val="000000"/>
                </a:solidFill>
              </a:rPr>
              <a:t>SCH and Contact Hour matching</a:t>
            </a:r>
          </a:p>
        </p:txBody>
      </p:sp>
      <p:sp>
        <p:nvSpPr>
          <p:cNvPr id="22540" name="TextBox 29"/>
          <p:cNvSpPr txBox="1">
            <a:spLocks noChangeArrowheads="1"/>
          </p:cNvSpPr>
          <p:nvPr/>
        </p:nvSpPr>
        <p:spPr bwMode="auto">
          <a:xfrm>
            <a:off x="457200" y="2160588"/>
            <a:ext cx="2633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600" b="1" dirty="0">
                <a:solidFill>
                  <a:srgbClr val="000000"/>
                </a:solidFill>
              </a:rPr>
              <a:t>UG Student ID and flex entry</a:t>
            </a:r>
          </a:p>
        </p:txBody>
      </p:sp>
      <p:sp>
        <p:nvSpPr>
          <p:cNvPr id="22541" name="TextBox 30"/>
          <p:cNvSpPr txBox="1">
            <a:spLocks noChangeArrowheads="1"/>
          </p:cNvSpPr>
          <p:nvPr/>
        </p:nvSpPr>
        <p:spPr bwMode="auto">
          <a:xfrm>
            <a:off x="3132138" y="3276600"/>
            <a:ext cx="2411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b="1" dirty="0">
                <a:solidFill>
                  <a:srgbClr val="000000"/>
                </a:solidFill>
              </a:rPr>
              <a:t>Student ID and flex entry</a:t>
            </a:r>
          </a:p>
        </p:txBody>
      </p:sp>
      <p:sp>
        <p:nvSpPr>
          <p:cNvPr id="22542" name="TextBox 25"/>
          <p:cNvSpPr txBox="1">
            <a:spLocks noChangeArrowheads="1"/>
          </p:cNvSpPr>
          <p:nvPr/>
        </p:nvSpPr>
        <p:spPr bwMode="auto">
          <a:xfrm>
            <a:off x="457200" y="457200"/>
            <a:ext cx="815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rgbClr val="000000"/>
                </a:solidFill>
              </a:rPr>
              <a:t>Public University and Community and Technical Colleges</a:t>
            </a:r>
          </a:p>
          <a:p>
            <a:pPr algn="ctr" eaLnBrk="1" hangingPunct="1">
              <a:spcBef>
                <a:spcPct val="0"/>
              </a:spcBef>
              <a:buFontTx/>
              <a:buNone/>
            </a:pPr>
            <a:r>
              <a:rPr lang="en-US" altLang="en-US" sz="2400" dirty="0">
                <a:solidFill>
                  <a:srgbClr val="000000"/>
                </a:solidFill>
              </a:rPr>
              <a:t>End of Semester Report matching</a:t>
            </a:r>
          </a:p>
        </p:txBody>
      </p:sp>
    </p:spTree>
    <p:extLst>
      <p:ext uri="{BB962C8B-B14F-4D97-AF65-F5344CB8AC3E}">
        <p14:creationId xmlns:p14="http://schemas.microsoft.com/office/powerpoint/2010/main" val="41970751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 Faculty Report: CBM008</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Paul Turcotte</a:t>
            </a:r>
          </a:p>
          <a:p>
            <a:pPr eaLnBrk="1" hangingPunct="1"/>
            <a:r>
              <a:rPr lang="en-US" altLang="en-US" sz="2000" b="1" dirty="0"/>
              <a:t>Program Director, Funding</a:t>
            </a:r>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12213725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Faculty (CBM008)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employees </a:t>
            </a:r>
            <a:r>
              <a:rPr lang="en-US" sz="2400" dirty="0"/>
              <a:t>of </a:t>
            </a:r>
            <a:r>
              <a:rPr lang="en-US" sz="2400" dirty="0" smtClean="0"/>
              <a:t>the institution </a:t>
            </a:r>
            <a:r>
              <a:rPr lang="en-US" sz="2400" dirty="0"/>
              <a:t>who </a:t>
            </a:r>
            <a:r>
              <a:rPr lang="en-US" sz="2400" dirty="0" smtClean="0"/>
              <a:t>are paid </a:t>
            </a:r>
            <a:r>
              <a:rPr lang="en-US" sz="2400" dirty="0"/>
              <a:t>a salary or </a:t>
            </a:r>
            <a:r>
              <a:rPr lang="en-US" sz="2400" dirty="0" smtClean="0"/>
              <a:t>receive </a:t>
            </a:r>
            <a:r>
              <a:rPr lang="en-US" sz="2400" dirty="0"/>
              <a:t>benefits associated with the institution, and who </a:t>
            </a:r>
            <a:r>
              <a:rPr lang="en-US" sz="2400" dirty="0" smtClean="0"/>
              <a:t>have any </a:t>
            </a:r>
            <a:r>
              <a:rPr lang="en-US" sz="2400" dirty="0"/>
              <a:t>type of faculty appointment, regardless of </a:t>
            </a:r>
            <a:r>
              <a:rPr lang="en-US" sz="2400" dirty="0" smtClean="0"/>
              <a:t>the </a:t>
            </a:r>
            <a:r>
              <a:rPr lang="en-US" sz="2400" dirty="0"/>
              <a:t>source of funds or their </a:t>
            </a:r>
            <a:r>
              <a:rPr lang="en-US" sz="2400" dirty="0" smtClean="0"/>
              <a:t>assignment during the </a:t>
            </a:r>
            <a:r>
              <a:rPr lang="en-US" sz="2400" dirty="0"/>
              <a:t>year. </a:t>
            </a:r>
            <a:endParaRPr lang="en-US" sz="2400" dirty="0" smtClean="0"/>
          </a:p>
          <a:p>
            <a:pPr lvl="1" eaLnBrk="1" fontAlgn="auto" hangingPunct="1">
              <a:spcAft>
                <a:spcPts val="0"/>
              </a:spcAft>
              <a:buFont typeface="Arial"/>
              <a:buChar char="•"/>
              <a:defRPr/>
            </a:pPr>
            <a:r>
              <a:rPr lang="en-US" sz="2000" dirty="0" smtClean="0"/>
              <a:t>Faculty demographic data is collected</a:t>
            </a:r>
          </a:p>
          <a:p>
            <a:pPr lvl="1" eaLnBrk="1" fontAlgn="auto" hangingPunct="1">
              <a:spcAft>
                <a:spcPts val="0"/>
              </a:spcAft>
              <a:buFont typeface="Arial"/>
              <a:buChar char="•"/>
              <a:defRPr/>
            </a:pPr>
            <a:r>
              <a:rPr lang="en-US" sz="2000" dirty="0" smtClean="0"/>
              <a:t>Salary and Appointment percentages are collected</a:t>
            </a:r>
          </a:p>
          <a:p>
            <a:pPr eaLnBrk="1" fontAlgn="auto" hangingPunct="1">
              <a:spcAft>
                <a:spcPts val="0"/>
              </a:spcAft>
              <a:buFont typeface="Arial"/>
              <a:buChar char="•"/>
              <a:defRPr/>
            </a:pPr>
            <a:r>
              <a:rPr lang="en-US" sz="2400" dirty="0" smtClean="0"/>
              <a:t>This is a Semester report</a:t>
            </a:r>
          </a:p>
          <a:p>
            <a:pPr eaLnBrk="1" fontAlgn="auto" hangingPunct="1">
              <a:spcAft>
                <a:spcPts val="0"/>
              </a:spcAft>
              <a:buFont typeface="Arial"/>
              <a:buChar char="•"/>
              <a:defRPr/>
            </a:pPr>
            <a:r>
              <a:rPr lang="en-US" sz="2400" dirty="0" smtClean="0"/>
              <a:t>This data is used in the Accountability System and any HRI reports where faculty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3339826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a:t>HRI </a:t>
            </a:r>
            <a:r>
              <a:rPr lang="en-US" altLang="en-US" sz="3200" cap="none" dirty="0" smtClean="0"/>
              <a:t>Student (CBM001)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all students enrolled at </a:t>
            </a:r>
            <a:r>
              <a:rPr lang="en-US" sz="2400" dirty="0" smtClean="0"/>
              <a:t>the reporting </a:t>
            </a:r>
            <a:r>
              <a:rPr lang="en-US" sz="2400" dirty="0"/>
              <a:t>institution as of the official census </a:t>
            </a:r>
            <a:r>
              <a:rPr lang="en-US" sz="2400" dirty="0" smtClean="0"/>
              <a:t>date.</a:t>
            </a:r>
            <a:endParaRPr lang="en-US" sz="1400" dirty="0"/>
          </a:p>
          <a:p>
            <a:pPr lvl="1" eaLnBrk="1" fontAlgn="auto" hangingPunct="1">
              <a:spcAft>
                <a:spcPts val="0"/>
              </a:spcAft>
              <a:buFont typeface="Arial"/>
              <a:buChar char="•"/>
              <a:defRPr/>
            </a:pPr>
            <a:r>
              <a:rPr lang="en-US" sz="2000" dirty="0" smtClean="0"/>
              <a:t>Student demographic data is collected</a:t>
            </a:r>
          </a:p>
          <a:p>
            <a:pPr lvl="1" eaLnBrk="1" fontAlgn="auto" hangingPunct="1">
              <a:spcAft>
                <a:spcPts val="0"/>
              </a:spcAft>
              <a:buFont typeface="Arial"/>
              <a:buChar char="•"/>
              <a:defRPr/>
            </a:pPr>
            <a:r>
              <a:rPr lang="en-US" sz="2000" dirty="0" smtClean="0"/>
              <a:t>Semester Credit Hours (SCH) generated by the student are reported in different categories – Funded, Unfunded, Inter-institutional, etc.</a:t>
            </a:r>
            <a:endParaRPr lang="en-US" sz="2000" dirty="0"/>
          </a:p>
          <a:p>
            <a:pPr eaLnBrk="1" fontAlgn="auto" hangingPunct="1">
              <a:spcAft>
                <a:spcPts val="0"/>
              </a:spcAft>
              <a:buFont typeface="Arial"/>
              <a:buChar char="•"/>
              <a:defRPr/>
            </a:pPr>
            <a:r>
              <a:rPr lang="en-US" sz="2400" dirty="0" smtClean="0"/>
              <a:t>This is a Census Date report</a:t>
            </a:r>
          </a:p>
          <a:p>
            <a:pPr eaLnBrk="1" fontAlgn="auto" hangingPunct="1">
              <a:spcAft>
                <a:spcPts val="0"/>
              </a:spcAft>
              <a:buFont typeface="Arial"/>
              <a:buChar char="•"/>
              <a:defRPr/>
            </a:pPr>
            <a:r>
              <a:rPr lang="en-US" sz="2400" dirty="0"/>
              <a:t>This data is used in the formula funding calculations</a:t>
            </a:r>
            <a:endParaRPr lang="en-US" sz="2400" dirty="0" smtClean="0"/>
          </a:p>
          <a:p>
            <a:pPr eaLnBrk="1" fontAlgn="auto" hangingPunct="1">
              <a:spcAft>
                <a:spcPts val="0"/>
              </a:spcAft>
              <a:buFont typeface="Arial"/>
              <a:buChar char="•"/>
              <a:defRPr/>
            </a:pPr>
            <a:r>
              <a:rPr lang="en-US" sz="2400" dirty="0" smtClean="0"/>
              <a:t>This data is used in the Accountability System and any HRI reports where student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8813979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Faculty Salary Report (CBM008) Uses</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Average Budgeted Faculty Salaries</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388100" cy="4729163"/>
          </a:xfrm>
        </p:spPr>
        <p:txBody>
          <a:bodyPr rtlCol="0">
            <a:noAutofit/>
          </a:bodyPr>
          <a:lstStyle/>
          <a:p>
            <a:pPr eaLnBrk="1" fontAlgn="auto" hangingPunct="1">
              <a:lnSpc>
                <a:spcPct val="150000"/>
              </a:lnSpc>
              <a:spcAft>
                <a:spcPts val="0"/>
              </a:spcAft>
              <a:buFont typeface="Arial"/>
              <a:buChar char="•"/>
              <a:defRPr/>
            </a:pPr>
            <a:r>
              <a:rPr lang="en-US" sz="1800" dirty="0" smtClean="0"/>
              <a:t>Salaries reported on </a:t>
            </a:r>
            <a:r>
              <a:rPr lang="en-US" sz="1800" b="1" dirty="0" smtClean="0">
                <a:solidFill>
                  <a:srgbClr val="C00000"/>
                </a:solidFill>
              </a:rPr>
              <a:t>fall</a:t>
            </a:r>
            <a:r>
              <a:rPr lang="en-US" sz="1800" dirty="0" smtClean="0"/>
              <a:t> reports are:</a:t>
            </a:r>
          </a:p>
          <a:p>
            <a:pPr lvl="1" eaLnBrk="1" fontAlgn="auto" hangingPunct="1">
              <a:lnSpc>
                <a:spcPct val="150000"/>
              </a:lnSpc>
              <a:spcAft>
                <a:spcPts val="0"/>
              </a:spcAft>
              <a:buFont typeface="Arial"/>
              <a:buChar char="•"/>
              <a:defRPr/>
            </a:pPr>
            <a:r>
              <a:rPr lang="en-US" sz="1800" b="1" dirty="0" smtClean="0">
                <a:solidFill>
                  <a:srgbClr val="C00000"/>
                </a:solidFill>
              </a:rPr>
              <a:t>doubled</a:t>
            </a:r>
            <a:r>
              <a:rPr lang="en-US" sz="1800" dirty="0" smtClean="0"/>
              <a:t>, </a:t>
            </a:r>
          </a:p>
          <a:p>
            <a:pPr lvl="1" eaLnBrk="1" fontAlgn="auto" hangingPunct="1">
              <a:lnSpc>
                <a:spcPct val="150000"/>
              </a:lnSpc>
              <a:spcAft>
                <a:spcPts val="0"/>
              </a:spcAft>
              <a:buFont typeface="Arial"/>
              <a:buChar char="•"/>
              <a:defRPr/>
            </a:pPr>
            <a:r>
              <a:rPr lang="en-US" sz="1800" b="1" dirty="0" smtClean="0">
                <a:solidFill>
                  <a:srgbClr val="C00000"/>
                </a:solidFill>
              </a:rPr>
              <a:t>converted</a:t>
            </a:r>
            <a:r>
              <a:rPr lang="en-US" sz="1800" dirty="0" smtClean="0"/>
              <a:t> to full-time equivalent (FTE) salaries, and </a:t>
            </a:r>
          </a:p>
          <a:p>
            <a:pPr lvl="1" eaLnBrk="1" fontAlgn="auto" hangingPunct="1">
              <a:lnSpc>
                <a:spcPct val="150000"/>
              </a:lnSpc>
              <a:spcAft>
                <a:spcPts val="0"/>
              </a:spcAft>
              <a:buFont typeface="Arial"/>
              <a:buChar char="•"/>
              <a:defRPr/>
            </a:pPr>
            <a:r>
              <a:rPr lang="en-US" sz="1800" b="1" dirty="0" smtClean="0">
                <a:solidFill>
                  <a:srgbClr val="C00000"/>
                </a:solidFill>
              </a:rPr>
              <a:t>averaged</a:t>
            </a:r>
            <a:r>
              <a:rPr lang="en-US" sz="1800" dirty="0" smtClean="0"/>
              <a:t> by university or college. </a:t>
            </a:r>
          </a:p>
          <a:p>
            <a:pPr lvl="1" eaLnBrk="1" fontAlgn="auto" hangingPunct="1">
              <a:lnSpc>
                <a:spcPct val="150000"/>
              </a:lnSpc>
              <a:spcAft>
                <a:spcPts val="0"/>
              </a:spcAft>
              <a:buFont typeface="Arial"/>
              <a:buChar char="•"/>
              <a:defRPr/>
            </a:pPr>
            <a:r>
              <a:rPr lang="en-US" sz="1800" dirty="0" smtClean="0"/>
              <a:t>Results posted on the faculty salaries webpage and the accountability system.</a:t>
            </a:r>
          </a:p>
          <a:p>
            <a:pPr eaLnBrk="1" fontAlgn="auto" hangingPunct="1">
              <a:lnSpc>
                <a:spcPct val="150000"/>
              </a:lnSpc>
              <a:spcAft>
                <a:spcPts val="0"/>
              </a:spcAft>
              <a:buFont typeface="Arial"/>
              <a:buChar char="•"/>
              <a:defRPr/>
            </a:pPr>
            <a:endParaRPr lang="en-US" sz="1800" dirty="0"/>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eaLnBrk="1" fontAlgn="auto" hangingPunct="1">
              <a:spcBef>
                <a:spcPts val="0"/>
              </a:spcBef>
              <a:spcAft>
                <a:spcPts val="0"/>
              </a:spcAft>
              <a:defRPr/>
            </a:pPr>
            <a:r>
              <a:rPr lang="en-US" sz="2000" b="1" dirty="0" smtClean="0">
                <a:latin typeface="+mn-lt"/>
              </a:rPr>
              <a:t>How is the data on the faculty salaries report used? </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2727059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Faculty Salary Report (CBM008) Uses</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General Academic Institutions Expenditure Study</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r>
              <a:rPr lang="en-US" altLang="en-US" dirty="0" smtClean="0"/>
              <a:t>Accountability System</a:t>
            </a:r>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1"/>
            <a:ext cx="6096000" cy="4324350"/>
          </a:xfrm>
        </p:spPr>
        <p:txBody>
          <a:bodyPr rtlCol="0">
            <a:noAutofit/>
          </a:bodyPr>
          <a:lstStyle/>
          <a:p>
            <a:pPr eaLnBrk="1" fontAlgn="auto" hangingPunct="1">
              <a:lnSpc>
                <a:spcPct val="150000"/>
              </a:lnSpc>
              <a:spcAft>
                <a:spcPts val="0"/>
              </a:spcAft>
              <a:buFont typeface="Arial"/>
              <a:buChar char="•"/>
              <a:defRPr/>
            </a:pPr>
            <a:r>
              <a:rPr lang="en-US" sz="1800" dirty="0" smtClean="0"/>
              <a:t>Salaries reported on the fall, spring, and summer reports are summed by course fund code and level and used as an expense allocation driver.</a:t>
            </a:r>
          </a:p>
          <a:p>
            <a:pPr eaLnBrk="1" fontAlgn="auto" hangingPunct="1">
              <a:lnSpc>
                <a:spcPct val="150000"/>
              </a:lnSpc>
              <a:spcAft>
                <a:spcPts val="0"/>
              </a:spcAft>
              <a:buFont typeface="Arial"/>
              <a:buChar char="•"/>
              <a:defRPr/>
            </a:pPr>
            <a:endParaRPr lang="en-US" sz="500" dirty="0"/>
          </a:p>
          <a:p>
            <a:pPr eaLnBrk="1" fontAlgn="auto" hangingPunct="1">
              <a:lnSpc>
                <a:spcPct val="150000"/>
              </a:lnSpc>
              <a:spcAft>
                <a:spcPts val="0"/>
              </a:spcAft>
              <a:buFont typeface="Arial"/>
              <a:buChar char="•"/>
              <a:defRPr/>
            </a:pPr>
            <a:r>
              <a:rPr lang="en-US" sz="1800" dirty="0" smtClean="0"/>
              <a:t>Faculty counts, FTE’s, race/ethnicities, ranks, and tenure status reported for fall values are used for a number of measures in all sectors.</a:t>
            </a:r>
            <a:endParaRPr lang="en-US" sz="1800" dirty="0"/>
          </a:p>
          <a:p>
            <a:pPr eaLnBrk="1" fontAlgn="auto" hangingPunct="1">
              <a:lnSpc>
                <a:spcPct val="150000"/>
              </a:lnSpc>
              <a:spcAft>
                <a:spcPts val="0"/>
              </a:spcAft>
              <a:buFont typeface="Arial"/>
              <a:buChar char="•"/>
              <a:defRPr/>
            </a:pPr>
            <a:endParaRPr lang="en-US" sz="1800" dirty="0" smtClean="0"/>
          </a:p>
          <a:p>
            <a:pPr eaLnBrk="1" fontAlgn="auto" hangingPunct="1">
              <a:lnSpc>
                <a:spcPct val="150000"/>
              </a:lnSpc>
              <a:spcAft>
                <a:spcPts val="0"/>
              </a:spcAft>
              <a:buFont typeface="Arial"/>
              <a:buChar char="•"/>
              <a:defRPr/>
            </a:pPr>
            <a:endParaRPr lang="en-US" sz="1800" dirty="0"/>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eaLnBrk="1" fontAlgn="auto" hangingPunct="1">
              <a:spcBef>
                <a:spcPts val="0"/>
              </a:spcBef>
              <a:spcAft>
                <a:spcPts val="0"/>
              </a:spcAft>
              <a:defRPr/>
            </a:pPr>
            <a:r>
              <a:rPr lang="en-US" sz="2000" b="1" dirty="0" smtClean="0">
                <a:latin typeface="+mn-lt"/>
              </a:rPr>
              <a:t>How is the data on the faculty salaries report used? </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18617298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Faculty Salaries Report</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Duplicate Faculty when Aggregated</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096000" cy="2854293"/>
          </a:xfrm>
        </p:spPr>
        <p:txBody>
          <a:bodyPr rtlCol="0">
            <a:noAutofit/>
          </a:bodyPr>
          <a:lstStyle/>
          <a:p>
            <a:pPr eaLnBrk="1" fontAlgn="auto" hangingPunct="1">
              <a:lnSpc>
                <a:spcPct val="150000"/>
              </a:lnSpc>
              <a:spcAft>
                <a:spcPts val="0"/>
              </a:spcAft>
              <a:buFont typeface="Arial"/>
              <a:buChar char="•"/>
              <a:defRPr/>
            </a:pPr>
            <a:r>
              <a:rPr lang="en-US" sz="1800" dirty="0" smtClean="0"/>
              <a:t>A record is reported for each course a faculty member teaches</a:t>
            </a:r>
          </a:p>
          <a:p>
            <a:pPr eaLnBrk="1" fontAlgn="auto" hangingPunct="1">
              <a:lnSpc>
                <a:spcPct val="150000"/>
              </a:lnSpc>
              <a:spcAft>
                <a:spcPts val="0"/>
              </a:spcAft>
              <a:buFont typeface="Arial"/>
              <a:buChar char="•"/>
              <a:defRPr/>
            </a:pPr>
            <a:r>
              <a:rPr lang="en-US" sz="1800" dirty="0" smtClean="0"/>
              <a:t>For all records for a given faculty member, the values items 1 -  23 except 15 - 17 must be identical</a:t>
            </a:r>
          </a:p>
          <a:p>
            <a:pPr eaLnBrk="1" fontAlgn="auto" hangingPunct="1">
              <a:lnSpc>
                <a:spcPct val="150000"/>
              </a:lnSpc>
              <a:spcAft>
                <a:spcPts val="0"/>
              </a:spcAft>
              <a:buFont typeface="Arial"/>
              <a:buChar char="•"/>
              <a:defRPr/>
            </a:pPr>
            <a:r>
              <a:rPr lang="en-US" sz="1800" dirty="0" smtClean="0"/>
              <a:t>Otherwise, </a:t>
            </a:r>
            <a:r>
              <a:rPr lang="en-US" sz="1800" dirty="0"/>
              <a:t>the faculty member will be duplicated in headcount and FTE </a:t>
            </a:r>
            <a:r>
              <a:rPr lang="en-US" sz="1800" dirty="0" smtClean="0"/>
              <a:t>summaries</a:t>
            </a:r>
            <a:endParaRPr lang="en-US" sz="1800" dirty="0"/>
          </a:p>
        </p:txBody>
      </p:sp>
      <p:sp>
        <p:nvSpPr>
          <p:cNvPr id="3" name="TextBox 2"/>
          <p:cNvSpPr txBox="1"/>
          <p:nvPr/>
        </p:nvSpPr>
        <p:spPr>
          <a:xfrm>
            <a:off x="2679700" y="1376363"/>
            <a:ext cx="6096000" cy="400110"/>
          </a:xfrm>
          <a:prstGeom prst="rect">
            <a:avLst/>
          </a:prstGeom>
          <a:solidFill>
            <a:schemeClr val="accent3"/>
          </a:solidFill>
        </p:spPr>
        <p:txBody>
          <a:bodyPr>
            <a:spAutoFit/>
          </a:bodyPr>
          <a:lstStyle/>
          <a:p>
            <a:pPr eaLnBrk="1" fontAlgn="auto" hangingPunct="1">
              <a:spcBef>
                <a:spcPts val="0"/>
              </a:spcBef>
              <a:spcAft>
                <a:spcPts val="0"/>
              </a:spcAft>
              <a:defRPr/>
            </a:pPr>
            <a:r>
              <a:rPr lang="en-US" altLang="en-US" sz="2000" dirty="0"/>
              <a:t>Common Issues</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22914387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Faculty Salaries Report</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Disproportionate changes in “percent of time” compared to salary</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096000" cy="4271129"/>
          </a:xfrm>
        </p:spPr>
        <p:txBody>
          <a:bodyPr rtlCol="0">
            <a:noAutofit/>
          </a:bodyPr>
          <a:lstStyle/>
          <a:p>
            <a:pPr eaLnBrk="1" fontAlgn="auto" hangingPunct="1">
              <a:lnSpc>
                <a:spcPct val="150000"/>
              </a:lnSpc>
              <a:spcAft>
                <a:spcPts val="0"/>
              </a:spcAft>
              <a:buFont typeface="Arial"/>
              <a:buChar char="•"/>
              <a:defRPr/>
            </a:pPr>
            <a:r>
              <a:rPr lang="en-US" sz="1800" dirty="0" smtClean="0"/>
              <a:t>FTE Salary is the ratio of “faculty salary” divided by “percent of time”</a:t>
            </a:r>
          </a:p>
          <a:p>
            <a:pPr eaLnBrk="1" fontAlgn="auto" hangingPunct="1">
              <a:lnSpc>
                <a:spcPct val="150000"/>
              </a:lnSpc>
              <a:spcAft>
                <a:spcPts val="0"/>
              </a:spcAft>
              <a:buFont typeface="Arial"/>
              <a:buChar char="•"/>
              <a:defRPr/>
            </a:pPr>
            <a:r>
              <a:rPr lang="en-US" sz="1800" dirty="0" smtClean="0"/>
              <a:t>A faculty member’s FTE salary should be comparable to his/her prior year value (at the same rank) </a:t>
            </a:r>
          </a:p>
          <a:p>
            <a:pPr eaLnBrk="1" fontAlgn="auto" hangingPunct="1">
              <a:lnSpc>
                <a:spcPct val="150000"/>
              </a:lnSpc>
              <a:spcAft>
                <a:spcPts val="0"/>
              </a:spcAft>
              <a:buFont typeface="Arial"/>
              <a:buChar char="•"/>
              <a:defRPr/>
            </a:pPr>
            <a:r>
              <a:rPr lang="en-US" sz="1800" dirty="0" smtClean="0"/>
              <a:t>And, comparable to other faculty members’ FTE salaries (at the same rank)</a:t>
            </a:r>
          </a:p>
          <a:p>
            <a:pPr eaLnBrk="1" fontAlgn="auto" hangingPunct="1">
              <a:lnSpc>
                <a:spcPct val="150000"/>
              </a:lnSpc>
              <a:spcAft>
                <a:spcPts val="0"/>
              </a:spcAft>
              <a:buFont typeface="Arial"/>
              <a:buChar char="•"/>
              <a:defRPr/>
            </a:pPr>
            <a:endParaRPr lang="en-US" sz="1800" dirty="0"/>
          </a:p>
          <a:p>
            <a:pPr eaLnBrk="1" fontAlgn="auto" hangingPunct="1">
              <a:lnSpc>
                <a:spcPct val="150000"/>
              </a:lnSpc>
              <a:spcAft>
                <a:spcPts val="0"/>
              </a:spcAft>
              <a:buFont typeface="Arial"/>
              <a:buChar char="•"/>
              <a:defRPr/>
            </a:pPr>
            <a:r>
              <a:rPr lang="en-US" sz="1800" dirty="0" smtClean="0"/>
              <a:t>Common triggers</a:t>
            </a:r>
          </a:p>
          <a:p>
            <a:pPr lvl="1" eaLnBrk="1" fontAlgn="auto" hangingPunct="1">
              <a:lnSpc>
                <a:spcPct val="150000"/>
              </a:lnSpc>
              <a:spcAft>
                <a:spcPts val="0"/>
              </a:spcAft>
              <a:buFont typeface="Arial"/>
              <a:buChar char="•"/>
              <a:defRPr/>
            </a:pPr>
            <a:r>
              <a:rPr lang="en-US" sz="1400" dirty="0" smtClean="0"/>
              <a:t>Incorrectly reported salary and/or percent of time</a:t>
            </a:r>
          </a:p>
          <a:p>
            <a:pPr lvl="1" eaLnBrk="1" fontAlgn="auto" hangingPunct="1">
              <a:lnSpc>
                <a:spcPct val="150000"/>
              </a:lnSpc>
              <a:spcAft>
                <a:spcPts val="0"/>
              </a:spcAft>
              <a:buFont typeface="Arial"/>
              <a:buChar char="•"/>
              <a:defRPr/>
            </a:pPr>
            <a:r>
              <a:rPr lang="en-US" sz="1400" dirty="0" smtClean="0"/>
              <a:t>Commonly occurs when faculty change from full-time to part-time</a:t>
            </a:r>
          </a:p>
        </p:txBody>
      </p:sp>
      <p:sp>
        <p:nvSpPr>
          <p:cNvPr id="3" name="TextBox 2"/>
          <p:cNvSpPr txBox="1"/>
          <p:nvPr/>
        </p:nvSpPr>
        <p:spPr>
          <a:xfrm>
            <a:off x="2679700" y="1376363"/>
            <a:ext cx="6096000" cy="400110"/>
          </a:xfrm>
          <a:prstGeom prst="rect">
            <a:avLst/>
          </a:prstGeom>
          <a:solidFill>
            <a:schemeClr val="accent3"/>
          </a:solidFill>
        </p:spPr>
        <p:txBody>
          <a:bodyPr>
            <a:spAutoFit/>
          </a:bodyPr>
          <a:lstStyle/>
          <a:p>
            <a:pPr eaLnBrk="1" fontAlgn="auto" hangingPunct="1">
              <a:spcBef>
                <a:spcPts val="0"/>
              </a:spcBef>
              <a:spcAft>
                <a:spcPts val="0"/>
              </a:spcAft>
              <a:defRPr/>
            </a:pPr>
            <a:r>
              <a:rPr lang="en-US" altLang="en-US" sz="2000" dirty="0"/>
              <a:t>Common Issues</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656245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Student End of Semester Report: CBM0E1</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18356593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CTC Student (CBM0E1)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all students enrolled at </a:t>
            </a:r>
            <a:r>
              <a:rPr lang="en-US" sz="2400" dirty="0" smtClean="0"/>
              <a:t>the reporting </a:t>
            </a:r>
            <a:r>
              <a:rPr lang="en-US" sz="2400" dirty="0"/>
              <a:t>institution as of the </a:t>
            </a:r>
            <a:r>
              <a:rPr lang="en-US" sz="2400" dirty="0" smtClean="0"/>
              <a:t>final day of the semester.</a:t>
            </a:r>
            <a:endParaRPr lang="en-US" sz="1400" dirty="0"/>
          </a:p>
          <a:p>
            <a:pPr lvl="1" eaLnBrk="1" fontAlgn="auto" hangingPunct="1">
              <a:spcAft>
                <a:spcPts val="0"/>
              </a:spcAft>
              <a:buFont typeface="Arial"/>
              <a:buChar char="•"/>
              <a:defRPr/>
            </a:pPr>
            <a:r>
              <a:rPr lang="en-US" sz="2000" dirty="0" smtClean="0"/>
              <a:t>Student demographic data is collected</a:t>
            </a:r>
          </a:p>
          <a:p>
            <a:pPr lvl="1" eaLnBrk="1" fontAlgn="auto" hangingPunct="1">
              <a:spcAft>
                <a:spcPts val="0"/>
              </a:spcAft>
              <a:buFont typeface="Arial"/>
              <a:buChar char="•"/>
              <a:defRPr/>
            </a:pPr>
            <a:r>
              <a:rPr lang="en-US" sz="2000" b="1" dirty="0"/>
              <a:t>CBM00S records not included in CBM0E1</a:t>
            </a:r>
            <a:r>
              <a:rPr lang="en-US" sz="2000" dirty="0"/>
              <a:t> Report</a:t>
            </a:r>
            <a:r>
              <a:rPr lang="en-US" sz="2000" dirty="0" smtClean="0"/>
              <a:t> is produced</a:t>
            </a:r>
          </a:p>
          <a:p>
            <a:pPr lvl="1" eaLnBrk="1" fontAlgn="auto" hangingPunct="1">
              <a:spcAft>
                <a:spcPts val="0"/>
              </a:spcAft>
              <a:buFont typeface="Arial"/>
              <a:buChar char="•"/>
              <a:defRPr/>
            </a:pPr>
            <a:r>
              <a:rPr lang="en-US" sz="2000" b="1" dirty="0"/>
              <a:t>CBM0E1 records not included in CBM00S </a:t>
            </a:r>
            <a:r>
              <a:rPr lang="en-US" sz="2000" b="1" dirty="0" smtClean="0"/>
              <a:t>SCH/CH </a:t>
            </a:r>
            <a:r>
              <a:rPr lang="en-US" sz="2000" dirty="0" smtClean="0"/>
              <a:t>Report is produced</a:t>
            </a:r>
          </a:p>
          <a:p>
            <a:pPr lvl="1" eaLnBrk="1" fontAlgn="auto" hangingPunct="1">
              <a:spcAft>
                <a:spcPts val="0"/>
              </a:spcAft>
              <a:buFont typeface="Arial"/>
              <a:buChar char="•"/>
              <a:defRPr/>
            </a:pPr>
            <a:r>
              <a:rPr lang="en-US" sz="2000" b="1" dirty="0"/>
              <a:t>CBM0E1 records not included in CBM00S </a:t>
            </a:r>
            <a:r>
              <a:rPr lang="en-US" sz="2000" dirty="0" smtClean="0"/>
              <a:t>Report is produced</a:t>
            </a:r>
            <a:endParaRPr lang="en-US" sz="2000" dirty="0"/>
          </a:p>
          <a:p>
            <a:pPr eaLnBrk="1" fontAlgn="auto" hangingPunct="1">
              <a:spcAft>
                <a:spcPts val="0"/>
              </a:spcAft>
              <a:buFont typeface="Arial"/>
              <a:buChar char="•"/>
              <a:defRPr/>
            </a:pPr>
            <a:r>
              <a:rPr lang="en-US" sz="2400" dirty="0" smtClean="0"/>
              <a:t>This is an End of Semester report</a:t>
            </a:r>
          </a:p>
          <a:p>
            <a:pPr eaLnBrk="1" fontAlgn="auto" hangingPunct="1">
              <a:spcAft>
                <a:spcPts val="0"/>
              </a:spcAft>
              <a:buFont typeface="Arial"/>
              <a:buChar char="•"/>
              <a:defRPr/>
            </a:pPr>
            <a:r>
              <a:rPr lang="en-US" sz="2400" dirty="0" smtClean="0"/>
              <a:t>The SCH and Contact Hours reported on the CBM0E1 must match the SCH and Contact Hours reported on the CBM00S</a:t>
            </a:r>
          </a:p>
          <a:p>
            <a:pPr marL="0" indent="0" eaLnBrk="1" fontAlgn="auto" hangingPunct="1">
              <a:spcAft>
                <a:spcPts val="0"/>
              </a:spcAft>
              <a:buNone/>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9541145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University Student End of Semester Report: CBM0E1</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860888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University Student (CBM0E1)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all students enrolled at </a:t>
            </a:r>
            <a:r>
              <a:rPr lang="en-US" sz="2400" dirty="0" smtClean="0"/>
              <a:t>the reporting </a:t>
            </a:r>
            <a:r>
              <a:rPr lang="en-US" sz="2400" dirty="0"/>
              <a:t>institution as of the </a:t>
            </a:r>
            <a:r>
              <a:rPr lang="en-US" sz="2400" dirty="0" smtClean="0"/>
              <a:t>final day of the semester.</a:t>
            </a:r>
            <a:endParaRPr lang="en-US" sz="1400" dirty="0"/>
          </a:p>
          <a:p>
            <a:pPr lvl="1" eaLnBrk="1" fontAlgn="auto" hangingPunct="1">
              <a:spcAft>
                <a:spcPts val="0"/>
              </a:spcAft>
              <a:buFont typeface="Arial"/>
              <a:buChar char="•"/>
              <a:defRPr/>
            </a:pPr>
            <a:r>
              <a:rPr lang="en-US" sz="2000" dirty="0" smtClean="0"/>
              <a:t>Student demographic data is collected</a:t>
            </a:r>
          </a:p>
          <a:p>
            <a:pPr lvl="1" eaLnBrk="1" fontAlgn="auto" hangingPunct="1">
              <a:spcAft>
                <a:spcPts val="0"/>
              </a:spcAft>
              <a:buFont typeface="Arial"/>
              <a:buChar char="•"/>
              <a:defRPr/>
            </a:pPr>
            <a:r>
              <a:rPr lang="en-US" sz="2000" b="1" dirty="0"/>
              <a:t>CBM00S records not included in CBM0E1</a:t>
            </a:r>
            <a:r>
              <a:rPr lang="en-US" sz="2000" dirty="0"/>
              <a:t> Report</a:t>
            </a:r>
            <a:r>
              <a:rPr lang="en-US" sz="2000" dirty="0" smtClean="0"/>
              <a:t> is produced</a:t>
            </a:r>
          </a:p>
          <a:p>
            <a:pPr lvl="1" eaLnBrk="1" fontAlgn="auto" hangingPunct="1">
              <a:spcAft>
                <a:spcPts val="0"/>
              </a:spcAft>
              <a:buFont typeface="Arial"/>
              <a:buChar char="•"/>
              <a:defRPr/>
            </a:pPr>
            <a:r>
              <a:rPr lang="en-US" sz="2000" b="1" dirty="0"/>
              <a:t>CBM0E1 records not included in CBM00S SCH </a:t>
            </a:r>
            <a:r>
              <a:rPr lang="en-US" sz="2000" dirty="0" smtClean="0"/>
              <a:t>Report is produced</a:t>
            </a:r>
          </a:p>
          <a:p>
            <a:pPr lvl="1" eaLnBrk="1" fontAlgn="auto" hangingPunct="1">
              <a:spcAft>
                <a:spcPts val="0"/>
              </a:spcAft>
              <a:buFont typeface="Arial"/>
              <a:buChar char="•"/>
              <a:defRPr/>
            </a:pPr>
            <a:r>
              <a:rPr lang="en-US" sz="2000" b="1" dirty="0"/>
              <a:t>CBM0E1 records not included in CBM00S </a:t>
            </a:r>
            <a:r>
              <a:rPr lang="en-US" sz="2000" dirty="0" smtClean="0"/>
              <a:t>Report is produced</a:t>
            </a:r>
            <a:endParaRPr lang="en-US" sz="2000" dirty="0"/>
          </a:p>
          <a:p>
            <a:pPr eaLnBrk="1" fontAlgn="auto" hangingPunct="1">
              <a:spcAft>
                <a:spcPts val="0"/>
              </a:spcAft>
              <a:buFont typeface="Arial"/>
              <a:buChar char="•"/>
              <a:defRPr/>
            </a:pPr>
            <a:r>
              <a:rPr lang="en-US" sz="2400" dirty="0" smtClean="0"/>
              <a:t>This is an End of Semester report</a:t>
            </a:r>
          </a:p>
          <a:p>
            <a:pPr eaLnBrk="1" fontAlgn="auto" hangingPunct="1">
              <a:spcAft>
                <a:spcPts val="0"/>
              </a:spcAft>
              <a:buFont typeface="Arial"/>
              <a:buChar char="•"/>
              <a:defRPr/>
            </a:pPr>
            <a:r>
              <a:rPr lang="en-US" sz="2400" dirty="0" smtClean="0"/>
              <a:t>The SCH reported on the CBM0E1 must match the SCH reported on the CBM00S</a:t>
            </a:r>
          </a:p>
          <a:p>
            <a:pPr marL="0" indent="0" eaLnBrk="1" fontAlgn="auto" hangingPunct="1">
              <a:spcAft>
                <a:spcPts val="0"/>
              </a:spcAft>
              <a:buNone/>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655395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Faculty Report: CBM008</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Paul Turcotte</a:t>
            </a:r>
          </a:p>
          <a:p>
            <a:pPr eaLnBrk="1" hangingPunct="1"/>
            <a:r>
              <a:rPr lang="en-US" altLang="en-US" sz="2000" b="1" dirty="0"/>
              <a:t>Program Director, Funding</a:t>
            </a:r>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789500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CTC Faculty (CBM008)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employees </a:t>
            </a:r>
            <a:r>
              <a:rPr lang="en-US" sz="2400" dirty="0"/>
              <a:t>of </a:t>
            </a:r>
            <a:r>
              <a:rPr lang="en-US" sz="2400" dirty="0" smtClean="0"/>
              <a:t>the institution </a:t>
            </a:r>
            <a:r>
              <a:rPr lang="en-US" sz="2400" dirty="0"/>
              <a:t>who </a:t>
            </a:r>
            <a:r>
              <a:rPr lang="en-US" sz="2400" dirty="0" smtClean="0"/>
              <a:t>are paid </a:t>
            </a:r>
            <a:r>
              <a:rPr lang="en-US" sz="2400" dirty="0"/>
              <a:t>a salary or </a:t>
            </a:r>
            <a:r>
              <a:rPr lang="en-US" sz="2400" dirty="0" smtClean="0"/>
              <a:t>receive </a:t>
            </a:r>
            <a:r>
              <a:rPr lang="en-US" sz="2400" dirty="0"/>
              <a:t>benefits associated with the institution, and who </a:t>
            </a:r>
            <a:r>
              <a:rPr lang="en-US" sz="2400" dirty="0" smtClean="0"/>
              <a:t>have any </a:t>
            </a:r>
            <a:r>
              <a:rPr lang="en-US" sz="2400" dirty="0"/>
              <a:t>type of faculty appointment, regardless of </a:t>
            </a:r>
            <a:r>
              <a:rPr lang="en-US" sz="2400" dirty="0" smtClean="0"/>
              <a:t>the </a:t>
            </a:r>
            <a:r>
              <a:rPr lang="en-US" sz="2400" dirty="0"/>
              <a:t>source of funds or their </a:t>
            </a:r>
            <a:r>
              <a:rPr lang="en-US" sz="2400" dirty="0" smtClean="0"/>
              <a:t>assignment during the </a:t>
            </a:r>
            <a:r>
              <a:rPr lang="en-US" sz="2400" dirty="0"/>
              <a:t>year. </a:t>
            </a:r>
            <a:endParaRPr lang="en-US" sz="2400" dirty="0" smtClean="0"/>
          </a:p>
          <a:p>
            <a:pPr lvl="1" eaLnBrk="1" fontAlgn="auto" hangingPunct="1">
              <a:spcAft>
                <a:spcPts val="0"/>
              </a:spcAft>
              <a:buFont typeface="Arial"/>
              <a:buChar char="•"/>
              <a:defRPr/>
            </a:pPr>
            <a:r>
              <a:rPr lang="en-US" sz="2000" dirty="0" smtClean="0"/>
              <a:t>Faculty demographic data is collected</a:t>
            </a:r>
          </a:p>
          <a:p>
            <a:pPr lvl="1" eaLnBrk="1" fontAlgn="auto" hangingPunct="1">
              <a:spcAft>
                <a:spcPts val="0"/>
              </a:spcAft>
              <a:buFont typeface="Arial"/>
              <a:buChar char="•"/>
              <a:defRPr/>
            </a:pPr>
            <a:r>
              <a:rPr lang="en-US" sz="2000" dirty="0" smtClean="0"/>
              <a:t>Salary and Appointment percentages are collected</a:t>
            </a:r>
          </a:p>
          <a:p>
            <a:pPr eaLnBrk="1" fontAlgn="auto" hangingPunct="1">
              <a:spcAft>
                <a:spcPts val="0"/>
              </a:spcAft>
              <a:buFont typeface="Arial"/>
              <a:buChar char="•"/>
              <a:defRPr/>
            </a:pPr>
            <a:r>
              <a:rPr lang="en-US" sz="2400" dirty="0" smtClean="0"/>
              <a:t>This is a Semester report (fall and spring only)</a:t>
            </a:r>
          </a:p>
          <a:p>
            <a:pPr eaLnBrk="1" fontAlgn="auto" hangingPunct="1">
              <a:spcAft>
                <a:spcPts val="0"/>
              </a:spcAft>
              <a:buFont typeface="Arial"/>
              <a:buChar char="•"/>
              <a:defRPr/>
            </a:pPr>
            <a:r>
              <a:rPr lang="en-US" sz="2400" dirty="0" smtClean="0"/>
              <a:t>This data is used in the Accountability System and </a:t>
            </a:r>
            <a:r>
              <a:rPr lang="en-US" sz="2400" smtClean="0"/>
              <a:t>any CTC </a:t>
            </a:r>
            <a:r>
              <a:rPr lang="en-US" sz="2400" dirty="0" smtClean="0"/>
              <a:t>reports where faculty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66786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6</a:t>
            </a:fld>
            <a:endParaRPr lang="en-US" sz="1400" dirty="0"/>
          </a:p>
        </p:txBody>
      </p:sp>
      <p:sp>
        <p:nvSpPr>
          <p:cNvPr id="3" name="Rectangle 2"/>
          <p:cNvSpPr/>
          <p:nvPr/>
        </p:nvSpPr>
        <p:spPr>
          <a:xfrm>
            <a:off x="152400" y="269670"/>
            <a:ext cx="8763000" cy="6001643"/>
          </a:xfrm>
          <a:prstGeom prst="rect">
            <a:avLst/>
          </a:prstGeom>
        </p:spPr>
        <p:txBody>
          <a:bodyPr wrap="square">
            <a:spAutoFit/>
          </a:bodyPr>
          <a:lstStyle/>
          <a:p>
            <a:r>
              <a:rPr lang="en-US" dirty="0"/>
              <a:t>HRI CBM001 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‘1’ – Numeric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Student </a:t>
            </a:r>
            <a:r>
              <a:rPr lang="en-US" sz="1100" dirty="0">
                <a:latin typeface="Arial" panose="020B0604020202020204" pitchFamily="34" charset="0"/>
                <a:cs typeface="Arial" panose="020B0604020202020204" pitchFamily="34" charset="0"/>
              </a:rPr>
              <a:t>Identification Number – Alphanumeric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Gender </a:t>
            </a:r>
            <a:r>
              <a:rPr lang="en-US" sz="1100" dirty="0">
                <a:latin typeface="Arial" panose="020B0604020202020204" pitchFamily="34" charset="0"/>
                <a:cs typeface="Arial" panose="020B0604020202020204" pitchFamily="34" charset="0"/>
              </a:rPr>
              <a:t>- ‘M’ or ‘F’ – Alpha 			</a:t>
            </a:r>
            <a:r>
              <a:rPr lang="en-US" sz="1100" dirty="0" smtClean="0">
                <a:latin typeface="Arial" panose="020B0604020202020204" pitchFamily="34" charset="0"/>
                <a:cs typeface="Arial" panose="020B0604020202020204" pitchFamily="34" charset="0"/>
              </a:rPr>
              <a:t>17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Classification </a:t>
            </a:r>
            <a:r>
              <a:rPr lang="en-US" sz="1100" dirty="0">
                <a:latin typeface="Arial" panose="020B0604020202020204" pitchFamily="34" charset="0"/>
                <a:cs typeface="Arial" panose="020B0604020202020204" pitchFamily="34" charset="0"/>
              </a:rPr>
              <a:t>– Alphanumeric 		</a:t>
            </a:r>
            <a:r>
              <a:rPr lang="en-US" sz="1100" dirty="0" smtClean="0">
                <a:latin typeface="Arial" panose="020B0604020202020204" pitchFamily="34" charset="0"/>
                <a:cs typeface="Arial" panose="020B0604020202020204" pitchFamily="34" charset="0"/>
              </a:rPr>
              <a:t>18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Date </a:t>
            </a:r>
            <a:r>
              <a:rPr lang="en-US" sz="1100" dirty="0">
                <a:latin typeface="Arial" panose="020B0604020202020204" pitchFamily="34" charset="0"/>
                <a:cs typeface="Arial" panose="020B0604020202020204" pitchFamily="34" charset="0"/>
              </a:rPr>
              <a:t>of Birth - YYYYMMDD – Numeric 		</a:t>
            </a:r>
            <a:r>
              <a:rPr lang="en-US" sz="1100" dirty="0" smtClean="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Tuition </a:t>
            </a:r>
            <a:r>
              <a:rPr lang="en-US" sz="1100" dirty="0">
                <a:latin typeface="Arial" panose="020B0604020202020204" pitchFamily="34" charset="0"/>
                <a:cs typeface="Arial" panose="020B0604020202020204" pitchFamily="34" charset="0"/>
              </a:rPr>
              <a:t>Status – Alphanumeric		</a:t>
            </a:r>
            <a:r>
              <a:rPr lang="en-US" sz="1100" dirty="0" smtClean="0">
                <a:latin typeface="Arial" panose="020B0604020202020204" pitchFamily="34" charset="0"/>
                <a:cs typeface="Arial" panose="020B0604020202020204" pitchFamily="34" charset="0"/>
              </a:rPr>
              <a:t>27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Residence </a:t>
            </a:r>
            <a:r>
              <a:rPr lang="en-US" sz="1100" dirty="0">
                <a:latin typeface="Arial" panose="020B0604020202020204" pitchFamily="34" charset="0"/>
                <a:cs typeface="Arial" panose="020B0604020202020204" pitchFamily="34" charset="0"/>
              </a:rPr>
              <a:t>– Numeric, leading zeros		</a:t>
            </a:r>
            <a:r>
              <a:rPr lang="en-US" sz="1100" dirty="0" smtClean="0">
                <a:latin typeface="Arial" panose="020B0604020202020204" pitchFamily="34" charset="0"/>
                <a:cs typeface="Arial" panose="020B0604020202020204" pitchFamily="34" charset="0"/>
              </a:rPr>
              <a:t>28</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Transfer/First-Time-In-College </a:t>
            </a:r>
            <a:r>
              <a:rPr lang="en-US" sz="1100" dirty="0">
                <a:latin typeface="Arial" panose="020B0604020202020204" pitchFamily="34" charset="0"/>
                <a:cs typeface="Arial" panose="020B0604020202020204" pitchFamily="34" charset="0"/>
              </a:rPr>
              <a:t>– Numeric or blank	</a:t>
            </a:r>
            <a:r>
              <a:rPr lang="en-US" sz="1100" dirty="0" smtClean="0">
                <a:latin typeface="Arial" panose="020B0604020202020204" pitchFamily="34" charset="0"/>
                <a:cs typeface="Arial" panose="020B0604020202020204" pitchFamily="34" charset="0"/>
              </a:rPr>
              <a:t>31</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#10 * 	SCH Load – Numeric - No decimals, zero fill		</a:t>
            </a:r>
            <a:r>
              <a:rPr lang="en-US" sz="1100" dirty="0" smtClean="0">
                <a:latin typeface="Arial" panose="020B0604020202020204" pitchFamily="34" charset="0"/>
                <a:cs typeface="Arial" panose="020B0604020202020204" pitchFamily="34" charset="0"/>
              </a:rPr>
              <a:t>37</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#11 * 	SCH Remote Site – Numeric - No decimals		</a:t>
            </a:r>
            <a:r>
              <a:rPr lang="en-US" sz="1100" dirty="0" smtClean="0">
                <a:latin typeface="Arial" panose="020B0604020202020204" pitchFamily="34" charset="0"/>
                <a:cs typeface="Arial" panose="020B0604020202020204" pitchFamily="34" charset="0"/>
              </a:rPr>
              <a:t>39</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#12	Unused				</a:t>
            </a:r>
            <a:r>
              <a:rPr lang="en-US" sz="1100" dirty="0" smtClean="0">
                <a:latin typeface="Arial" panose="020B0604020202020204" pitchFamily="34" charset="0"/>
                <a:cs typeface="Arial" panose="020B0604020202020204" pitchFamily="34" charset="0"/>
              </a:rPr>
              <a:t>41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#13	Unused 				</a:t>
            </a:r>
            <a:r>
              <a:rPr lang="en-US" sz="1100" dirty="0" smtClean="0">
                <a:latin typeface="Arial" panose="020B0604020202020204" pitchFamily="34" charset="0"/>
                <a:cs typeface="Arial" panose="020B0604020202020204" pitchFamily="34" charset="0"/>
              </a:rPr>
              <a:t>43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#14	Semester – Numeric 			</a:t>
            </a:r>
            <a:r>
              <a:rPr lang="en-US" sz="1100" dirty="0" smtClean="0">
                <a:latin typeface="Arial" panose="020B0604020202020204" pitchFamily="34" charset="0"/>
                <a:cs typeface="Arial" panose="020B0604020202020204" pitchFamily="34" charset="0"/>
              </a:rPr>
              <a:t>44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#15	Year - YYYY – Numeric 			</a:t>
            </a:r>
            <a:r>
              <a:rPr lang="en-US" sz="1100" dirty="0" smtClean="0">
                <a:latin typeface="Arial" panose="020B0604020202020204" pitchFamily="34" charset="0"/>
                <a:cs typeface="Arial" panose="020B0604020202020204" pitchFamily="34" charset="0"/>
              </a:rPr>
              <a:t>45</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#16 * 	Inter-institution SCH Load State Funded – No decimals	</a:t>
            </a:r>
            <a:r>
              <a:rPr lang="en-US" sz="1100" dirty="0" smtClean="0">
                <a:latin typeface="Arial" panose="020B0604020202020204" pitchFamily="34" charset="0"/>
                <a:cs typeface="Arial" panose="020B0604020202020204" pitchFamily="34" charset="0"/>
              </a:rPr>
              <a:t>49</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#17  	Flexible Entry – Numeric or blank		</a:t>
            </a:r>
            <a:r>
              <a:rPr lang="en-US" sz="1100" dirty="0" smtClean="0">
                <a:latin typeface="Arial" panose="020B0604020202020204" pitchFamily="34" charset="0"/>
                <a:cs typeface="Arial" panose="020B0604020202020204" pitchFamily="34" charset="0"/>
              </a:rPr>
              <a:t>51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	Correctional Entity – Numeric or blank		</a:t>
            </a:r>
            <a:r>
              <a:rPr lang="en-US" sz="1100" dirty="0" smtClean="0">
                <a:latin typeface="Arial" panose="020B0604020202020204" pitchFamily="34" charset="0"/>
                <a:cs typeface="Arial" panose="020B0604020202020204" pitchFamily="34" charset="0"/>
              </a:rPr>
              <a:t>52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#19	Major Area of Concentration - CIP – Numeric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#20	Unused				</a:t>
            </a:r>
            <a:r>
              <a:rPr lang="en-US" sz="1100" dirty="0" smtClean="0">
                <a:latin typeface="Arial" panose="020B0604020202020204" pitchFamily="34" charset="0"/>
                <a:cs typeface="Arial" panose="020B0604020202020204" pitchFamily="34" charset="0"/>
              </a:rPr>
              <a:t>61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#21	Tuition Exemption/Waiver Code – Numeric or blank	</a:t>
            </a:r>
            <a:r>
              <a:rPr lang="en-US" sz="1100" dirty="0" smtClean="0">
                <a:latin typeface="Arial" panose="020B0604020202020204" pitchFamily="34" charset="0"/>
                <a:cs typeface="Arial" panose="020B0604020202020204" pitchFamily="34" charset="0"/>
              </a:rPr>
              <a:t>63</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#22 * 	SCH NOT State Funded – Numeric - No decimals	</a:t>
            </a:r>
            <a:r>
              <a:rPr lang="en-US" sz="1100" dirty="0" smtClean="0">
                <a:latin typeface="Arial" panose="020B0604020202020204" pitchFamily="34" charset="0"/>
                <a:cs typeface="Arial" panose="020B0604020202020204" pitchFamily="34" charset="0"/>
              </a:rPr>
              <a:t>65</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#23	Unused				</a:t>
            </a:r>
            <a:r>
              <a:rPr lang="en-US" sz="1100" dirty="0" smtClean="0">
                <a:latin typeface="Arial" panose="020B0604020202020204" pitchFamily="34" charset="0"/>
                <a:cs typeface="Arial" panose="020B0604020202020204" pitchFamily="34" charset="0"/>
              </a:rPr>
              <a:t>67</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#24 * 	SCH - Inter-institutional NOT State Funded – Numeric 	</a:t>
            </a:r>
            <a:r>
              <a:rPr lang="en-US" sz="1100" dirty="0" smtClean="0">
                <a:latin typeface="Arial" panose="020B0604020202020204" pitchFamily="34" charset="0"/>
                <a:cs typeface="Arial" panose="020B0604020202020204" pitchFamily="34" charset="0"/>
              </a:rPr>
              <a:t>69</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#25 * 	SCH - State Funded – Numeric - No decimals	</a:t>
            </a:r>
            <a:r>
              <a:rPr lang="en-US" sz="1100" dirty="0" smtClean="0">
                <a:latin typeface="Arial" panose="020B0604020202020204" pitchFamily="34" charset="0"/>
                <a:cs typeface="Arial" panose="020B0604020202020204" pitchFamily="34" charset="0"/>
              </a:rPr>
              <a:t>71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#26	Unused				</a:t>
            </a:r>
            <a:r>
              <a:rPr lang="en-US" sz="1100" dirty="0" smtClean="0">
                <a:latin typeface="Arial" panose="020B0604020202020204" pitchFamily="34" charset="0"/>
                <a:cs typeface="Arial" panose="020B0604020202020204" pitchFamily="34" charset="0"/>
              </a:rPr>
              <a:t>73</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#27 * 	SCH - Undergraduate Degree Program – Numeric 	</a:t>
            </a:r>
            <a:r>
              <a:rPr lang="en-US" sz="1100" dirty="0" smtClean="0">
                <a:latin typeface="Arial" panose="020B0604020202020204" pitchFamily="34" charset="0"/>
                <a:cs typeface="Arial" panose="020B0604020202020204" pitchFamily="34" charset="0"/>
              </a:rPr>
              <a:t>75</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#28 * 	Student Affected by UG Funding Limit – Numeric 	</a:t>
            </a:r>
            <a:r>
              <a:rPr lang="en-US" sz="1100" dirty="0" smtClean="0">
                <a:latin typeface="Arial" panose="020B0604020202020204" pitchFamily="34" charset="0"/>
                <a:cs typeface="Arial" panose="020B0604020202020204" pitchFamily="34" charset="0"/>
              </a:rPr>
              <a:t>78</a:t>
            </a:r>
            <a:r>
              <a:rPr lang="en-US" sz="1100" dirty="0">
                <a:latin typeface="Arial" panose="020B0604020202020204" pitchFamily="34" charset="0"/>
                <a:cs typeface="Arial" panose="020B0604020202020204" pitchFamily="34" charset="0"/>
              </a:rPr>
              <a:t>	1</a:t>
            </a:r>
          </a:p>
          <a:p>
            <a:endParaRPr lang="en-US" dirty="0">
              <a:solidFill>
                <a:prstClr val="black"/>
              </a:solidFill>
            </a:endParaRPr>
          </a:p>
        </p:txBody>
      </p:sp>
    </p:spTree>
    <p:extLst>
      <p:ext uri="{BB962C8B-B14F-4D97-AF65-F5344CB8AC3E}">
        <p14:creationId xmlns:p14="http://schemas.microsoft.com/office/powerpoint/2010/main" val="3412603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Faculty Salary Report (CBM008) Uses</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Average Budgeted Faculty Salaries</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388100" cy="4729163"/>
          </a:xfrm>
        </p:spPr>
        <p:txBody>
          <a:bodyPr rtlCol="0">
            <a:noAutofit/>
          </a:bodyPr>
          <a:lstStyle/>
          <a:p>
            <a:pPr eaLnBrk="1" fontAlgn="auto" hangingPunct="1">
              <a:lnSpc>
                <a:spcPct val="150000"/>
              </a:lnSpc>
              <a:spcAft>
                <a:spcPts val="0"/>
              </a:spcAft>
              <a:buFont typeface="Arial"/>
              <a:buChar char="•"/>
              <a:defRPr/>
            </a:pPr>
            <a:r>
              <a:rPr lang="en-US" sz="1800" dirty="0" smtClean="0"/>
              <a:t>Salaries reported on </a:t>
            </a:r>
            <a:r>
              <a:rPr lang="en-US" sz="1800" b="1" dirty="0" smtClean="0">
                <a:solidFill>
                  <a:srgbClr val="C00000"/>
                </a:solidFill>
              </a:rPr>
              <a:t>fall</a:t>
            </a:r>
            <a:r>
              <a:rPr lang="en-US" sz="1800" dirty="0" smtClean="0"/>
              <a:t> reports are:</a:t>
            </a:r>
          </a:p>
          <a:p>
            <a:pPr lvl="1" eaLnBrk="1" fontAlgn="auto" hangingPunct="1">
              <a:lnSpc>
                <a:spcPct val="150000"/>
              </a:lnSpc>
              <a:spcAft>
                <a:spcPts val="0"/>
              </a:spcAft>
              <a:buFont typeface="Arial"/>
              <a:buChar char="•"/>
              <a:defRPr/>
            </a:pPr>
            <a:r>
              <a:rPr lang="en-US" sz="1800" b="1" dirty="0" smtClean="0">
                <a:solidFill>
                  <a:srgbClr val="C00000"/>
                </a:solidFill>
              </a:rPr>
              <a:t>doubled</a:t>
            </a:r>
            <a:r>
              <a:rPr lang="en-US" sz="1800" dirty="0" smtClean="0"/>
              <a:t>, </a:t>
            </a:r>
          </a:p>
          <a:p>
            <a:pPr lvl="1" eaLnBrk="1" fontAlgn="auto" hangingPunct="1">
              <a:lnSpc>
                <a:spcPct val="150000"/>
              </a:lnSpc>
              <a:spcAft>
                <a:spcPts val="0"/>
              </a:spcAft>
              <a:buFont typeface="Arial"/>
              <a:buChar char="•"/>
              <a:defRPr/>
            </a:pPr>
            <a:r>
              <a:rPr lang="en-US" sz="1800" b="1" dirty="0" smtClean="0">
                <a:solidFill>
                  <a:srgbClr val="C00000"/>
                </a:solidFill>
              </a:rPr>
              <a:t>converted</a:t>
            </a:r>
            <a:r>
              <a:rPr lang="en-US" sz="1800" dirty="0" smtClean="0"/>
              <a:t> to full-time equivalent (FTE) salaries, and </a:t>
            </a:r>
          </a:p>
          <a:p>
            <a:pPr lvl="1" eaLnBrk="1" fontAlgn="auto" hangingPunct="1">
              <a:lnSpc>
                <a:spcPct val="150000"/>
              </a:lnSpc>
              <a:spcAft>
                <a:spcPts val="0"/>
              </a:spcAft>
              <a:buFont typeface="Arial"/>
              <a:buChar char="•"/>
              <a:defRPr/>
            </a:pPr>
            <a:r>
              <a:rPr lang="en-US" sz="1800" b="1" dirty="0" smtClean="0">
                <a:solidFill>
                  <a:srgbClr val="C00000"/>
                </a:solidFill>
              </a:rPr>
              <a:t>averaged</a:t>
            </a:r>
            <a:r>
              <a:rPr lang="en-US" sz="1800" dirty="0" smtClean="0"/>
              <a:t> by university or college. </a:t>
            </a:r>
          </a:p>
          <a:p>
            <a:pPr lvl="1" eaLnBrk="1" fontAlgn="auto" hangingPunct="1">
              <a:lnSpc>
                <a:spcPct val="150000"/>
              </a:lnSpc>
              <a:spcAft>
                <a:spcPts val="0"/>
              </a:spcAft>
              <a:buFont typeface="Arial"/>
              <a:buChar char="•"/>
              <a:defRPr/>
            </a:pPr>
            <a:r>
              <a:rPr lang="en-US" sz="1800" dirty="0" smtClean="0"/>
              <a:t>Results posted on the faculty salaries webpage and the accountability system.</a:t>
            </a:r>
          </a:p>
          <a:p>
            <a:pPr eaLnBrk="1" fontAlgn="auto" hangingPunct="1">
              <a:lnSpc>
                <a:spcPct val="150000"/>
              </a:lnSpc>
              <a:spcAft>
                <a:spcPts val="0"/>
              </a:spcAft>
              <a:buFont typeface="Arial"/>
              <a:buChar char="•"/>
              <a:defRPr/>
            </a:pPr>
            <a:endParaRPr lang="en-US" sz="1800" dirty="0"/>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eaLnBrk="1" fontAlgn="auto" hangingPunct="1">
              <a:spcBef>
                <a:spcPts val="0"/>
              </a:spcBef>
              <a:spcAft>
                <a:spcPts val="0"/>
              </a:spcAft>
              <a:defRPr/>
            </a:pPr>
            <a:r>
              <a:rPr lang="en-US" sz="2000" b="1" dirty="0" smtClean="0">
                <a:latin typeface="+mn-lt"/>
              </a:rPr>
              <a:t>How is the data on the faculty salaries report used? </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2221599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Faculty Salary Report (CBM008) Uses</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General Academic Institutions Expenditure Study</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r>
              <a:rPr lang="en-US" altLang="en-US" dirty="0" smtClean="0"/>
              <a:t>Accountability System</a:t>
            </a:r>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1"/>
            <a:ext cx="6096000" cy="4324350"/>
          </a:xfrm>
        </p:spPr>
        <p:txBody>
          <a:bodyPr rtlCol="0">
            <a:noAutofit/>
          </a:bodyPr>
          <a:lstStyle/>
          <a:p>
            <a:pPr eaLnBrk="1" fontAlgn="auto" hangingPunct="1">
              <a:lnSpc>
                <a:spcPct val="150000"/>
              </a:lnSpc>
              <a:spcAft>
                <a:spcPts val="0"/>
              </a:spcAft>
              <a:buFont typeface="Arial"/>
              <a:buChar char="•"/>
              <a:defRPr/>
            </a:pPr>
            <a:r>
              <a:rPr lang="en-US" sz="1800" dirty="0" smtClean="0"/>
              <a:t>Salaries reported on the fall, spring, and summer reports are summed by course fund code and level and used as an expense allocation driver.</a:t>
            </a:r>
          </a:p>
          <a:p>
            <a:pPr eaLnBrk="1" fontAlgn="auto" hangingPunct="1">
              <a:lnSpc>
                <a:spcPct val="150000"/>
              </a:lnSpc>
              <a:spcAft>
                <a:spcPts val="0"/>
              </a:spcAft>
              <a:buFont typeface="Arial"/>
              <a:buChar char="•"/>
              <a:defRPr/>
            </a:pPr>
            <a:endParaRPr lang="en-US" sz="500" dirty="0"/>
          </a:p>
          <a:p>
            <a:pPr eaLnBrk="1" fontAlgn="auto" hangingPunct="1">
              <a:lnSpc>
                <a:spcPct val="150000"/>
              </a:lnSpc>
              <a:spcAft>
                <a:spcPts val="0"/>
              </a:spcAft>
              <a:buFont typeface="Arial"/>
              <a:buChar char="•"/>
              <a:defRPr/>
            </a:pPr>
            <a:r>
              <a:rPr lang="en-US" sz="1800" dirty="0" smtClean="0"/>
              <a:t>Faculty counts, FTE’s, race/ethnicities, ranks, and tenure status reported for fall values are used for a number of measures in all sectors.</a:t>
            </a:r>
            <a:endParaRPr lang="en-US" sz="1800" dirty="0"/>
          </a:p>
          <a:p>
            <a:pPr eaLnBrk="1" fontAlgn="auto" hangingPunct="1">
              <a:lnSpc>
                <a:spcPct val="150000"/>
              </a:lnSpc>
              <a:spcAft>
                <a:spcPts val="0"/>
              </a:spcAft>
              <a:buFont typeface="Arial"/>
              <a:buChar char="•"/>
              <a:defRPr/>
            </a:pPr>
            <a:endParaRPr lang="en-US" sz="1800" dirty="0" smtClean="0"/>
          </a:p>
          <a:p>
            <a:pPr eaLnBrk="1" fontAlgn="auto" hangingPunct="1">
              <a:lnSpc>
                <a:spcPct val="150000"/>
              </a:lnSpc>
              <a:spcAft>
                <a:spcPts val="0"/>
              </a:spcAft>
              <a:buFont typeface="Arial"/>
              <a:buChar char="•"/>
              <a:defRPr/>
            </a:pPr>
            <a:endParaRPr lang="en-US" sz="1800" dirty="0"/>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eaLnBrk="1" fontAlgn="auto" hangingPunct="1">
              <a:spcBef>
                <a:spcPts val="0"/>
              </a:spcBef>
              <a:spcAft>
                <a:spcPts val="0"/>
              </a:spcAft>
              <a:defRPr/>
            </a:pPr>
            <a:r>
              <a:rPr lang="en-US" sz="2000" b="1" dirty="0" smtClean="0">
                <a:latin typeface="+mn-lt"/>
              </a:rPr>
              <a:t>How is the data on the faculty salaries report used? </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7116356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Community College Faculty Salaries Report</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a:t>Duplicate Faculty when Aggregated</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06272"/>
            <a:ext cx="6096000" cy="4312708"/>
          </a:xfrm>
        </p:spPr>
        <p:txBody>
          <a:bodyPr rtlCol="0">
            <a:noAutofit/>
          </a:bodyPr>
          <a:lstStyle/>
          <a:p>
            <a:pPr eaLnBrk="1" fontAlgn="auto" hangingPunct="1">
              <a:lnSpc>
                <a:spcPct val="150000"/>
              </a:lnSpc>
              <a:spcAft>
                <a:spcPts val="0"/>
              </a:spcAft>
              <a:buFont typeface="Arial"/>
              <a:buChar char="•"/>
              <a:defRPr/>
            </a:pPr>
            <a:r>
              <a:rPr lang="en-US" sz="1800" dirty="0" smtClean="0"/>
              <a:t>A record is reported for each course an instructor teaches</a:t>
            </a:r>
          </a:p>
          <a:p>
            <a:pPr eaLnBrk="1" fontAlgn="auto" hangingPunct="1">
              <a:lnSpc>
                <a:spcPct val="150000"/>
              </a:lnSpc>
              <a:spcAft>
                <a:spcPts val="0"/>
              </a:spcAft>
              <a:buFont typeface="Arial"/>
              <a:buChar char="•"/>
              <a:defRPr/>
            </a:pPr>
            <a:r>
              <a:rPr lang="en-US" sz="1800" dirty="0" smtClean="0"/>
              <a:t>For all records for a given instructor, the values of items 1 through 23 must be identical</a:t>
            </a:r>
          </a:p>
          <a:p>
            <a:pPr eaLnBrk="1" fontAlgn="auto" hangingPunct="1">
              <a:lnSpc>
                <a:spcPct val="150000"/>
              </a:lnSpc>
              <a:spcAft>
                <a:spcPts val="0"/>
              </a:spcAft>
              <a:buFont typeface="Arial"/>
              <a:buChar char="•"/>
              <a:defRPr/>
            </a:pPr>
            <a:r>
              <a:rPr lang="en-US" sz="1800" dirty="0" smtClean="0"/>
              <a:t>Otherwise, </a:t>
            </a:r>
            <a:r>
              <a:rPr lang="en-US" sz="1800" dirty="0"/>
              <a:t>the instructor will be duplicated in headcount and FTE </a:t>
            </a:r>
            <a:r>
              <a:rPr lang="en-US" sz="1800" dirty="0" smtClean="0"/>
              <a:t>summaries</a:t>
            </a:r>
            <a:endParaRPr lang="en-US" sz="1800" dirty="0"/>
          </a:p>
        </p:txBody>
      </p:sp>
      <p:sp>
        <p:nvSpPr>
          <p:cNvPr id="3" name="TextBox 2"/>
          <p:cNvSpPr txBox="1"/>
          <p:nvPr/>
        </p:nvSpPr>
        <p:spPr>
          <a:xfrm>
            <a:off x="2679700" y="1376363"/>
            <a:ext cx="6096000" cy="400110"/>
          </a:xfrm>
          <a:prstGeom prst="rect">
            <a:avLst/>
          </a:prstGeom>
          <a:solidFill>
            <a:schemeClr val="accent3"/>
          </a:solidFill>
        </p:spPr>
        <p:txBody>
          <a:bodyPr>
            <a:spAutoFit/>
          </a:bodyPr>
          <a:lstStyle/>
          <a:p>
            <a:pPr eaLnBrk="1" fontAlgn="auto" hangingPunct="1">
              <a:spcBef>
                <a:spcPts val="0"/>
              </a:spcBef>
              <a:spcAft>
                <a:spcPts val="0"/>
              </a:spcAft>
              <a:defRPr/>
            </a:pPr>
            <a:r>
              <a:rPr lang="en-US" altLang="en-US" sz="2000" dirty="0"/>
              <a:t>Common Issues</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
        <p:nvSpPr>
          <p:cNvPr id="9" name="Subtitle 2"/>
          <p:cNvSpPr txBox="1">
            <a:spLocks/>
          </p:cNvSpPr>
          <p:nvPr/>
        </p:nvSpPr>
        <p:spPr bwMode="auto">
          <a:xfrm>
            <a:off x="2679700" y="5334000"/>
            <a:ext cx="6477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fontAlgn="auto" hangingPunct="1">
              <a:spcAft>
                <a:spcPts val="0"/>
              </a:spcAft>
              <a:buFont typeface="Arial"/>
              <a:buChar char="•"/>
              <a:defRPr/>
            </a:pPr>
            <a:endParaRPr lang="en-US" sz="1800" dirty="0"/>
          </a:p>
        </p:txBody>
      </p:sp>
    </p:spTree>
    <p:extLst>
      <p:ext uri="{BB962C8B-B14F-4D97-AF65-F5344CB8AC3E}">
        <p14:creationId xmlns:p14="http://schemas.microsoft.com/office/powerpoint/2010/main" val="10292625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Community College Faculty Salaries Report</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Disproportionate changes in contract length compared to salary</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096000" cy="4271129"/>
          </a:xfrm>
        </p:spPr>
        <p:txBody>
          <a:bodyPr rtlCol="0">
            <a:noAutofit/>
          </a:bodyPr>
          <a:lstStyle/>
          <a:p>
            <a:pPr eaLnBrk="1" fontAlgn="auto" hangingPunct="1">
              <a:lnSpc>
                <a:spcPct val="150000"/>
              </a:lnSpc>
              <a:spcAft>
                <a:spcPts val="0"/>
              </a:spcAft>
              <a:buFont typeface="Arial"/>
              <a:buChar char="•"/>
              <a:defRPr/>
            </a:pPr>
            <a:r>
              <a:rPr lang="en-US" sz="1800" dirty="0" smtClean="0"/>
              <a:t>FTE Salary is the ratio of “faculty salary” times 9 and divided by “contract length”</a:t>
            </a:r>
          </a:p>
          <a:p>
            <a:pPr eaLnBrk="1" fontAlgn="auto" hangingPunct="1">
              <a:lnSpc>
                <a:spcPct val="150000"/>
              </a:lnSpc>
              <a:spcAft>
                <a:spcPts val="0"/>
              </a:spcAft>
              <a:buFont typeface="Arial"/>
              <a:buChar char="•"/>
              <a:defRPr/>
            </a:pPr>
            <a:r>
              <a:rPr lang="en-US" sz="1800" dirty="0" smtClean="0"/>
              <a:t>A faculty member’s FTE salary should be comparable to his/her prior year value</a:t>
            </a:r>
          </a:p>
          <a:p>
            <a:pPr eaLnBrk="1" fontAlgn="auto" hangingPunct="1">
              <a:lnSpc>
                <a:spcPct val="150000"/>
              </a:lnSpc>
              <a:spcAft>
                <a:spcPts val="0"/>
              </a:spcAft>
              <a:buFont typeface="Arial"/>
              <a:buChar char="•"/>
              <a:defRPr/>
            </a:pPr>
            <a:r>
              <a:rPr lang="en-US" sz="1800" dirty="0" smtClean="0"/>
              <a:t>And, comparable to other faculty members’ FTE salaries</a:t>
            </a:r>
            <a:endParaRPr lang="en-US" sz="1800" dirty="0"/>
          </a:p>
        </p:txBody>
      </p:sp>
      <p:sp>
        <p:nvSpPr>
          <p:cNvPr id="3" name="TextBox 2"/>
          <p:cNvSpPr txBox="1"/>
          <p:nvPr/>
        </p:nvSpPr>
        <p:spPr>
          <a:xfrm>
            <a:off x="2679700" y="1376363"/>
            <a:ext cx="6096000" cy="400110"/>
          </a:xfrm>
          <a:prstGeom prst="rect">
            <a:avLst/>
          </a:prstGeom>
          <a:solidFill>
            <a:schemeClr val="accent3"/>
          </a:solidFill>
        </p:spPr>
        <p:txBody>
          <a:bodyPr>
            <a:spAutoFit/>
          </a:bodyPr>
          <a:lstStyle/>
          <a:p>
            <a:pPr eaLnBrk="1" fontAlgn="auto" hangingPunct="1">
              <a:spcBef>
                <a:spcPts val="0"/>
              </a:spcBef>
              <a:spcAft>
                <a:spcPts val="0"/>
              </a:spcAft>
              <a:defRPr/>
            </a:pPr>
            <a:r>
              <a:rPr lang="en-US" altLang="en-US" sz="2000" dirty="0"/>
              <a:t>Common Issues</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942847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Community College Faculty Salaries Report</a:t>
            </a:r>
          </a:p>
        </p:txBody>
      </p:sp>
      <p:sp>
        <p:nvSpPr>
          <p:cNvPr id="28676" name="TextBox 2"/>
          <p:cNvSpPr txBox="1">
            <a:spLocks noChangeArrowheads="1"/>
          </p:cNvSpPr>
          <p:nvPr/>
        </p:nvSpPr>
        <p:spPr bwMode="auto">
          <a:xfrm>
            <a:off x="304800" y="1871663"/>
            <a:ext cx="2374900" cy="424731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smtClean="0"/>
              <a:t>Disproportionate changes in contract length compared to salary (continued)</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smtClean="0"/>
          </a:p>
          <a:p>
            <a:pPr eaLnBrk="1" fontAlgn="auto" hangingPunct="1">
              <a:spcBef>
                <a:spcPts val="0"/>
              </a:spcBef>
              <a:spcAft>
                <a:spcPts val="0"/>
              </a:spcAft>
              <a:defRPr/>
            </a:pPr>
            <a:endParaRPr lang="en-US" altLang="en-US" dirty="0" smtClean="0"/>
          </a:p>
        </p:txBody>
      </p:sp>
      <p:sp>
        <p:nvSpPr>
          <p:cNvPr id="7" name="Subtitle 2"/>
          <p:cNvSpPr>
            <a:spLocks noGrp="1"/>
          </p:cNvSpPr>
          <p:nvPr>
            <p:ph idx="1"/>
          </p:nvPr>
        </p:nvSpPr>
        <p:spPr>
          <a:xfrm>
            <a:off x="2679700" y="1847850"/>
            <a:ext cx="6096000" cy="4271129"/>
          </a:xfrm>
        </p:spPr>
        <p:txBody>
          <a:bodyPr rtlCol="0">
            <a:noAutofit/>
          </a:bodyPr>
          <a:lstStyle/>
          <a:p>
            <a:pPr eaLnBrk="1" fontAlgn="auto" hangingPunct="1">
              <a:lnSpc>
                <a:spcPct val="150000"/>
              </a:lnSpc>
              <a:spcAft>
                <a:spcPts val="0"/>
              </a:spcAft>
              <a:buFont typeface="Arial"/>
              <a:buChar char="•"/>
              <a:defRPr/>
            </a:pPr>
            <a:r>
              <a:rPr lang="en-US" sz="1800" dirty="0" smtClean="0"/>
              <a:t>Common triggers</a:t>
            </a:r>
          </a:p>
          <a:p>
            <a:pPr lvl="1" eaLnBrk="1" fontAlgn="auto" hangingPunct="1">
              <a:lnSpc>
                <a:spcPct val="150000"/>
              </a:lnSpc>
              <a:spcAft>
                <a:spcPts val="0"/>
              </a:spcAft>
              <a:buFont typeface="Arial"/>
              <a:buChar char="•"/>
              <a:defRPr/>
            </a:pPr>
            <a:r>
              <a:rPr lang="en-US" sz="1400" dirty="0" smtClean="0"/>
              <a:t>Incorrectly reported salaries</a:t>
            </a:r>
          </a:p>
          <a:p>
            <a:pPr lvl="1" eaLnBrk="1" fontAlgn="auto" hangingPunct="1">
              <a:lnSpc>
                <a:spcPct val="150000"/>
              </a:lnSpc>
              <a:spcAft>
                <a:spcPts val="0"/>
              </a:spcAft>
              <a:buFont typeface="Arial"/>
              <a:buChar char="•"/>
              <a:defRPr/>
            </a:pPr>
            <a:r>
              <a:rPr lang="en-US" sz="1400" dirty="0" smtClean="0"/>
              <a:t>Contract length reported as the number of payments and not the number of months of instruction provided </a:t>
            </a:r>
          </a:p>
          <a:p>
            <a:pPr lvl="2" eaLnBrk="1" fontAlgn="auto" hangingPunct="1">
              <a:lnSpc>
                <a:spcPct val="150000"/>
              </a:lnSpc>
              <a:spcAft>
                <a:spcPts val="0"/>
              </a:spcAft>
              <a:buFont typeface="Arial"/>
              <a:buChar char="•"/>
              <a:defRPr/>
            </a:pPr>
            <a:r>
              <a:rPr lang="en-US" sz="1400" dirty="0" smtClean="0"/>
              <a:t>An instructor teaching 9 months being paid over 12 months should be reported with a contract length of 9 months (not 12 months)</a:t>
            </a:r>
          </a:p>
          <a:p>
            <a:pPr lvl="1" eaLnBrk="1" fontAlgn="auto" hangingPunct="1">
              <a:lnSpc>
                <a:spcPct val="150000"/>
              </a:lnSpc>
              <a:spcAft>
                <a:spcPts val="0"/>
              </a:spcAft>
              <a:buFont typeface="Arial"/>
              <a:buChar char="•"/>
              <a:defRPr/>
            </a:pPr>
            <a:r>
              <a:rPr lang="en-US" sz="1400" dirty="0" smtClean="0"/>
              <a:t>Contract length not annualized</a:t>
            </a:r>
          </a:p>
          <a:p>
            <a:pPr lvl="2" eaLnBrk="1" fontAlgn="auto" hangingPunct="1">
              <a:lnSpc>
                <a:spcPct val="150000"/>
              </a:lnSpc>
              <a:spcAft>
                <a:spcPts val="0"/>
              </a:spcAft>
              <a:buFont typeface="Arial"/>
              <a:buChar char="•"/>
              <a:defRPr/>
            </a:pPr>
            <a:r>
              <a:rPr lang="en-US" sz="1400" dirty="0" smtClean="0"/>
              <a:t>An instructor working a single semester (4.5 months) should be reported with a contract length of 9 months (not 4.5 months)</a:t>
            </a:r>
          </a:p>
          <a:p>
            <a:pPr lvl="1" eaLnBrk="1" fontAlgn="auto" hangingPunct="1">
              <a:lnSpc>
                <a:spcPct val="150000"/>
              </a:lnSpc>
              <a:spcAft>
                <a:spcPts val="0"/>
              </a:spcAft>
              <a:buFont typeface="Arial"/>
              <a:buChar char="•"/>
              <a:defRPr/>
            </a:pPr>
            <a:r>
              <a:rPr lang="en-US" sz="1400" dirty="0" smtClean="0"/>
              <a:t>Commonly occurs when faculty change from full-time to part-time</a:t>
            </a:r>
          </a:p>
        </p:txBody>
      </p:sp>
      <p:sp>
        <p:nvSpPr>
          <p:cNvPr id="3" name="TextBox 2"/>
          <p:cNvSpPr txBox="1"/>
          <p:nvPr/>
        </p:nvSpPr>
        <p:spPr>
          <a:xfrm>
            <a:off x="2679700" y="1376363"/>
            <a:ext cx="6096000" cy="400110"/>
          </a:xfrm>
          <a:prstGeom prst="rect">
            <a:avLst/>
          </a:prstGeom>
          <a:solidFill>
            <a:schemeClr val="accent3"/>
          </a:solidFill>
        </p:spPr>
        <p:txBody>
          <a:bodyPr>
            <a:spAutoFit/>
          </a:bodyPr>
          <a:lstStyle/>
          <a:p>
            <a:pPr eaLnBrk="1" fontAlgn="auto" hangingPunct="1">
              <a:spcBef>
                <a:spcPts val="0"/>
              </a:spcBef>
              <a:spcAft>
                <a:spcPts val="0"/>
              </a:spcAft>
              <a:defRPr/>
            </a:pPr>
            <a:r>
              <a:rPr lang="en-US" altLang="en-US" sz="2000" dirty="0"/>
              <a:t>Common Issues</a:t>
            </a:r>
            <a:endParaRPr lang="en-US" sz="20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6</a:t>
            </a:r>
          </a:p>
        </p:txBody>
      </p:sp>
      <p:sp>
        <p:nvSpPr>
          <p:cNvPr id="8" name="TextBox 2"/>
          <p:cNvSpPr txBox="1">
            <a:spLocks noChangeArrowheads="1"/>
          </p:cNvSpPr>
          <p:nvPr/>
        </p:nvSpPr>
        <p:spPr bwMode="auto">
          <a:xfrm>
            <a:off x="279400" y="64770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ClrTx/>
              <a:buFontTx/>
              <a:buNone/>
            </a:pPr>
            <a:r>
              <a:rPr lang="en-US" altLang="en-US" sz="1400" b="1" dirty="0">
                <a:solidFill>
                  <a:schemeClr val="bg1"/>
                </a:solidFill>
              </a:rPr>
              <a:t>SOURCE: Texas Higher Education Coordinating Board</a:t>
            </a:r>
            <a:endParaRPr lang="en-US" altLang="en-US" sz="1400" dirty="0">
              <a:solidFill>
                <a:schemeClr val="bg1"/>
              </a:solidFill>
            </a:endParaRPr>
          </a:p>
        </p:txBody>
      </p:sp>
    </p:spTree>
    <p:extLst>
      <p:ext uri="{BB962C8B-B14F-4D97-AF65-F5344CB8AC3E}">
        <p14:creationId xmlns:p14="http://schemas.microsoft.com/office/powerpoint/2010/main" val="34499110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Student Report: CBM001</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327861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CTC Student (CBM001)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all students enrolled at </a:t>
            </a:r>
            <a:r>
              <a:rPr lang="en-US" sz="2400" dirty="0" smtClean="0"/>
              <a:t>the reporting </a:t>
            </a:r>
            <a:r>
              <a:rPr lang="en-US" sz="2400" dirty="0"/>
              <a:t>institution as of the official census </a:t>
            </a:r>
            <a:r>
              <a:rPr lang="en-US" sz="2400" dirty="0" smtClean="0"/>
              <a:t>date.</a:t>
            </a:r>
            <a:endParaRPr lang="en-US" sz="1400" dirty="0"/>
          </a:p>
          <a:p>
            <a:pPr lvl="1" eaLnBrk="1" fontAlgn="auto" hangingPunct="1">
              <a:spcAft>
                <a:spcPts val="0"/>
              </a:spcAft>
              <a:buFont typeface="Arial"/>
              <a:buChar char="•"/>
              <a:defRPr/>
            </a:pPr>
            <a:r>
              <a:rPr lang="en-US" sz="2000" dirty="0" smtClean="0"/>
              <a:t>Student demographic data is collected</a:t>
            </a:r>
          </a:p>
          <a:p>
            <a:pPr eaLnBrk="1" fontAlgn="auto" hangingPunct="1">
              <a:spcAft>
                <a:spcPts val="0"/>
              </a:spcAft>
              <a:buFont typeface="Arial"/>
              <a:buChar char="•"/>
              <a:defRPr/>
            </a:pPr>
            <a:r>
              <a:rPr lang="en-US" sz="2400" dirty="0" smtClean="0"/>
              <a:t>This is a Census Date report</a:t>
            </a:r>
          </a:p>
          <a:p>
            <a:pPr eaLnBrk="1" fontAlgn="auto" hangingPunct="1">
              <a:spcAft>
                <a:spcPts val="0"/>
              </a:spcAft>
              <a:buFont typeface="Arial"/>
              <a:buChar char="•"/>
              <a:defRPr/>
            </a:pPr>
            <a:r>
              <a:rPr lang="en-US" sz="2400" dirty="0" smtClean="0"/>
              <a:t>This data is used in Success Point calculations</a:t>
            </a:r>
          </a:p>
          <a:p>
            <a:pPr eaLnBrk="1" fontAlgn="auto" hangingPunct="1">
              <a:spcAft>
                <a:spcPts val="0"/>
              </a:spcAft>
              <a:buFont typeface="Arial"/>
              <a:buChar char="•"/>
              <a:defRPr/>
            </a:pPr>
            <a:r>
              <a:rPr lang="en-US" sz="2400" dirty="0" smtClean="0"/>
              <a:t>This data is used in the Accountability System and any CTC reports where student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23229941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67</a:t>
            </a:fld>
            <a:endParaRPr lang="en-US" dirty="0"/>
          </a:p>
        </p:txBody>
      </p:sp>
      <p:sp>
        <p:nvSpPr>
          <p:cNvPr id="3" name="Rectangle 2"/>
          <p:cNvSpPr/>
          <p:nvPr/>
        </p:nvSpPr>
        <p:spPr>
          <a:xfrm>
            <a:off x="152400" y="269670"/>
            <a:ext cx="8763000" cy="5893921"/>
          </a:xfrm>
          <a:prstGeom prst="rect">
            <a:avLst/>
          </a:prstGeom>
        </p:spPr>
        <p:txBody>
          <a:bodyPr wrap="square">
            <a:spAutoFit/>
          </a:bodyPr>
          <a:lstStyle/>
          <a:p>
            <a:r>
              <a:rPr lang="en-US" dirty="0" smtClean="0"/>
              <a:t>CTC CBM001 </a:t>
            </a:r>
            <a:r>
              <a:rPr lang="en-US" dirty="0"/>
              <a:t>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1’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Student </a:t>
            </a:r>
            <a:r>
              <a:rPr lang="en-US" sz="1100" dirty="0">
                <a:latin typeface="Arial" panose="020B0604020202020204" pitchFamily="34" charset="0"/>
                <a:cs typeface="Arial" panose="020B0604020202020204" pitchFamily="34" charset="0"/>
              </a:rPr>
              <a:t>Identification Number – Numeric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Gender </a:t>
            </a:r>
            <a:r>
              <a:rPr lang="en-US" sz="1100" dirty="0">
                <a:latin typeface="Arial" panose="020B0604020202020204" pitchFamily="34" charset="0"/>
                <a:cs typeface="Arial" panose="020B0604020202020204" pitchFamily="34" charset="0"/>
              </a:rPr>
              <a:t>– ‘M’ or ‘F’				</a:t>
            </a:r>
            <a:r>
              <a:rPr lang="en-US" sz="1100" dirty="0" smtClean="0">
                <a:latin typeface="Arial" panose="020B0604020202020204" pitchFamily="34" charset="0"/>
                <a:cs typeface="Arial" panose="020B0604020202020204" pitchFamily="34" charset="0"/>
              </a:rPr>
              <a:t>17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Classification </a:t>
            </a:r>
            <a:r>
              <a:rPr lang="en-US" sz="1100" dirty="0">
                <a:latin typeface="Arial" panose="020B0604020202020204" pitchFamily="34" charset="0"/>
                <a:cs typeface="Arial" panose="020B0604020202020204" pitchFamily="34" charset="0"/>
              </a:rPr>
              <a:t>– ‘1’ thru ‘7’ – Numeric			</a:t>
            </a:r>
            <a:r>
              <a:rPr lang="en-US" sz="1100" dirty="0" smtClean="0">
                <a:latin typeface="Arial" panose="020B0604020202020204" pitchFamily="34" charset="0"/>
                <a:cs typeface="Arial" panose="020B0604020202020204" pitchFamily="34" charset="0"/>
              </a:rPr>
              <a:t>18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Date </a:t>
            </a:r>
            <a:r>
              <a:rPr lang="en-US" sz="1100" dirty="0">
                <a:latin typeface="Arial" panose="020B0604020202020204" pitchFamily="34" charset="0"/>
                <a:cs typeface="Arial" panose="020B0604020202020204" pitchFamily="34" charset="0"/>
              </a:rPr>
              <a:t>of Birth - YYYYMMDD – Numeric			</a:t>
            </a:r>
            <a:r>
              <a:rPr lang="en-US" sz="1100" dirty="0" smtClean="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Tuition </a:t>
            </a:r>
            <a:r>
              <a:rPr lang="en-US" sz="1100" dirty="0">
                <a:latin typeface="Arial" panose="020B0604020202020204" pitchFamily="34" charset="0"/>
                <a:cs typeface="Arial" panose="020B0604020202020204" pitchFamily="34" charset="0"/>
              </a:rPr>
              <a:t>Status – Alphanumeric			</a:t>
            </a:r>
            <a:r>
              <a:rPr lang="en-US" sz="1100" dirty="0" smtClean="0">
                <a:latin typeface="Arial" panose="020B0604020202020204" pitchFamily="34" charset="0"/>
                <a:cs typeface="Arial" panose="020B0604020202020204" pitchFamily="34" charset="0"/>
              </a:rPr>
              <a:t>27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Residence </a:t>
            </a:r>
            <a:r>
              <a:rPr lang="en-US" sz="1100" dirty="0">
                <a:latin typeface="Arial" panose="020B0604020202020204" pitchFamily="34" charset="0"/>
                <a:cs typeface="Arial" panose="020B0604020202020204" pitchFamily="34" charset="0"/>
              </a:rPr>
              <a:t>– Numeric				</a:t>
            </a:r>
            <a:r>
              <a:rPr lang="en-US" sz="1100" dirty="0" smtClean="0">
                <a:latin typeface="Arial" panose="020B0604020202020204" pitchFamily="34" charset="0"/>
                <a:cs typeface="Arial" panose="020B0604020202020204" pitchFamily="34" charset="0"/>
              </a:rPr>
              <a:t>28</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Transfer/First </a:t>
            </a:r>
            <a:r>
              <a:rPr lang="en-US" sz="1100" dirty="0">
                <a:latin typeface="Arial" panose="020B0604020202020204" pitchFamily="34" charset="0"/>
                <a:cs typeface="Arial" panose="020B0604020202020204" pitchFamily="34" charset="0"/>
              </a:rPr>
              <a:t>Time In College – Numeric or blank		</a:t>
            </a:r>
            <a:r>
              <a:rPr lang="en-US" sz="1100" dirty="0" smtClean="0">
                <a:latin typeface="Arial" panose="020B0604020202020204" pitchFamily="34" charset="0"/>
                <a:cs typeface="Arial" panose="020B0604020202020204" pitchFamily="34" charset="0"/>
              </a:rPr>
              <a:t>31</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#10A	Contact Hours Academic – In-District – Leading zeros		</a:t>
            </a:r>
            <a:r>
              <a:rPr lang="en-US" sz="1100" dirty="0" smtClean="0">
                <a:latin typeface="Arial" panose="020B0604020202020204" pitchFamily="34" charset="0"/>
                <a:cs typeface="Arial" panose="020B0604020202020204" pitchFamily="34" charset="0"/>
              </a:rPr>
              <a:t>37</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#10B	Contact Hours Academic – Out-of-</a:t>
            </a:r>
            <a:r>
              <a:rPr lang="en-US" sz="1100" dirty="0" err="1">
                <a:latin typeface="Arial" panose="020B0604020202020204" pitchFamily="34" charset="0"/>
                <a:cs typeface="Arial" panose="020B0604020202020204" pitchFamily="34" charset="0"/>
              </a:rPr>
              <a:t>Dist</a:t>
            </a:r>
            <a:r>
              <a:rPr lang="en-US" sz="1100" dirty="0">
                <a:latin typeface="Arial" panose="020B0604020202020204" pitchFamily="34" charset="0"/>
                <a:cs typeface="Arial" panose="020B0604020202020204" pitchFamily="34" charset="0"/>
              </a:rPr>
              <a:t> – Leading zeros		</a:t>
            </a:r>
            <a:r>
              <a:rPr lang="en-US" sz="1100" dirty="0" smtClean="0">
                <a:latin typeface="Arial" panose="020B0604020202020204" pitchFamily="34" charset="0"/>
                <a:cs typeface="Arial" panose="020B0604020202020204" pitchFamily="34" charset="0"/>
              </a:rPr>
              <a:t>41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#11A	Contact Hours Tech – In-District – Leading zeros		</a:t>
            </a:r>
            <a:r>
              <a:rPr lang="en-US" sz="1100" dirty="0" smtClean="0">
                <a:latin typeface="Arial" panose="020B0604020202020204" pitchFamily="34" charset="0"/>
                <a:cs typeface="Arial" panose="020B0604020202020204" pitchFamily="34" charset="0"/>
              </a:rPr>
              <a:t>45</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#11B	Contact Hours Tech – Out-of-</a:t>
            </a:r>
            <a:r>
              <a:rPr lang="en-US" sz="1100" dirty="0" err="1">
                <a:latin typeface="Arial" panose="020B0604020202020204" pitchFamily="34" charset="0"/>
                <a:cs typeface="Arial" panose="020B0604020202020204" pitchFamily="34" charset="0"/>
              </a:rPr>
              <a:t>Dist</a:t>
            </a:r>
            <a:r>
              <a:rPr lang="en-US" sz="1100" dirty="0">
                <a:latin typeface="Arial" panose="020B0604020202020204" pitchFamily="34" charset="0"/>
                <a:cs typeface="Arial" panose="020B0604020202020204" pitchFamily="34" charset="0"/>
              </a:rPr>
              <a:t> – Leading zeros		</a:t>
            </a:r>
            <a:r>
              <a:rPr lang="en-US" sz="1100" dirty="0" smtClean="0">
                <a:latin typeface="Arial" panose="020B0604020202020204" pitchFamily="34" charset="0"/>
                <a:cs typeface="Arial" panose="020B0604020202020204" pitchFamily="34" charset="0"/>
              </a:rPr>
              <a:t>49</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#12	Major Area of Concentration – Numeric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#13	Aca SCH Not Affected by UG Limit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61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#13A	Tuition Exemption/Waiver Code – ‘01’, ‘21’, or blank		</a:t>
            </a:r>
            <a:r>
              <a:rPr lang="en-US" sz="1100" dirty="0" smtClean="0">
                <a:latin typeface="Arial" panose="020B0604020202020204" pitchFamily="34" charset="0"/>
                <a:cs typeface="Arial" panose="020B0604020202020204" pitchFamily="34" charset="0"/>
              </a:rPr>
              <a:t>65</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#13B	Remote Campus – ‘5’ or blank (TSTC ‘1’ thru ‘3’)		</a:t>
            </a:r>
            <a:r>
              <a:rPr lang="en-US" sz="1100" dirty="0" smtClean="0">
                <a:latin typeface="Arial" panose="020B0604020202020204" pitchFamily="34" charset="0"/>
                <a:cs typeface="Arial" panose="020B0604020202020204" pitchFamily="34" charset="0"/>
              </a:rPr>
              <a:t>67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#13C	Type Major – ‘1’ or ‘2’ or ‘3’				</a:t>
            </a:r>
            <a:r>
              <a:rPr lang="en-US" sz="1100" dirty="0" smtClean="0">
                <a:latin typeface="Arial" panose="020B0604020202020204" pitchFamily="34" charset="0"/>
                <a:cs typeface="Arial" panose="020B0604020202020204" pitchFamily="34" charset="0"/>
              </a:rPr>
              <a:t>68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#15	First Name – Alpha				</a:t>
            </a:r>
            <a:r>
              <a:rPr lang="en-US" sz="1100" dirty="0" smtClean="0">
                <a:latin typeface="Arial" panose="020B0604020202020204" pitchFamily="34" charset="0"/>
                <a:cs typeface="Arial" panose="020B0604020202020204" pitchFamily="34" charset="0"/>
              </a:rPr>
              <a:t>69</a:t>
            </a:r>
            <a:r>
              <a:rPr lang="en-US" sz="1100" dirty="0">
                <a:latin typeface="Arial" panose="020B0604020202020204" pitchFamily="34" charset="0"/>
                <a:cs typeface="Arial" panose="020B0604020202020204" pitchFamily="34" charset="0"/>
              </a:rPr>
              <a:t>	10</a:t>
            </a:r>
          </a:p>
          <a:p>
            <a:r>
              <a:rPr lang="en-US" sz="1100" dirty="0">
                <a:latin typeface="Arial" panose="020B0604020202020204" pitchFamily="34" charset="0"/>
                <a:cs typeface="Arial" panose="020B0604020202020204" pitchFamily="34" charset="0"/>
              </a:rPr>
              <a:t>Item #17	Middle Name Initial – Alpha or blank			</a:t>
            </a:r>
            <a:r>
              <a:rPr lang="en-US" sz="1100" dirty="0" smtClean="0">
                <a:latin typeface="Arial" panose="020B0604020202020204" pitchFamily="34" charset="0"/>
                <a:cs typeface="Arial" panose="020B0604020202020204" pitchFamily="34" charset="0"/>
              </a:rPr>
              <a:t>79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Semester – ‘1’, ‘2’, ‘3’, or ‘4’ – Numeric			</a:t>
            </a:r>
            <a:r>
              <a:rPr lang="en-US" sz="1100" dirty="0" smtClean="0">
                <a:latin typeface="Arial" panose="020B0604020202020204" pitchFamily="34" charset="0"/>
                <a:cs typeface="Arial" panose="020B0604020202020204" pitchFamily="34" charset="0"/>
              </a:rPr>
              <a:t>80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#19	Year - YYYY – Numeric				</a:t>
            </a:r>
            <a:r>
              <a:rPr lang="en-US" sz="1100" dirty="0" smtClean="0">
                <a:latin typeface="Arial" panose="020B0604020202020204" pitchFamily="34" charset="0"/>
                <a:cs typeface="Arial" panose="020B0604020202020204" pitchFamily="34" charset="0"/>
              </a:rPr>
              <a:t>81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#20	Flexible Entry – Numeric or blank			</a:t>
            </a:r>
            <a:r>
              <a:rPr lang="en-US" sz="1100" dirty="0" smtClean="0">
                <a:latin typeface="Arial" panose="020B0604020202020204" pitchFamily="34" charset="0"/>
                <a:cs typeface="Arial" panose="020B0604020202020204" pitchFamily="34" charset="0"/>
              </a:rPr>
              <a:t>85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#22A	Academically Disadvantaged – ‘1’ or blank			</a:t>
            </a:r>
            <a:r>
              <a:rPr lang="en-US" sz="1100" dirty="0" smtClean="0">
                <a:latin typeface="Arial" panose="020B0604020202020204" pitchFamily="34" charset="0"/>
                <a:cs typeface="Arial" panose="020B0604020202020204" pitchFamily="34" charset="0"/>
              </a:rPr>
              <a:t>86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#22B	Economically Disadvantaged Family or Individual – ‘2’ or blank	</a:t>
            </a:r>
            <a:r>
              <a:rPr lang="en-US" sz="1100" dirty="0" smtClean="0">
                <a:latin typeface="Arial" panose="020B0604020202020204" pitchFamily="34" charset="0"/>
                <a:cs typeface="Arial" panose="020B0604020202020204" pitchFamily="34" charset="0"/>
              </a:rPr>
              <a:t>87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#22C	Individual with Disabilities – ‘3’ or blank			</a:t>
            </a:r>
            <a:r>
              <a:rPr lang="en-US" sz="1100" dirty="0" smtClean="0">
                <a:latin typeface="Arial" panose="020B0604020202020204" pitchFamily="34" charset="0"/>
                <a:cs typeface="Arial" panose="020B0604020202020204" pitchFamily="34" charset="0"/>
              </a:rPr>
              <a:t>88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#22D	Limited English Proficiency (LEP) – ‘4’ or blank		</a:t>
            </a:r>
            <a:r>
              <a:rPr lang="en-US" sz="1100" dirty="0" smtClean="0">
                <a:latin typeface="Arial" panose="020B0604020202020204" pitchFamily="34" charset="0"/>
                <a:cs typeface="Arial" panose="020B0604020202020204" pitchFamily="34" charset="0"/>
              </a:rPr>
              <a:t>89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#22E	Programs to Eliminate Gender Bias – Blank			</a:t>
            </a:r>
            <a:r>
              <a:rPr lang="en-US" sz="1100" dirty="0" smtClean="0">
                <a:latin typeface="Arial" panose="020B0604020202020204" pitchFamily="34" charset="0"/>
                <a:cs typeface="Arial" panose="020B0604020202020204" pitchFamily="34" charset="0"/>
              </a:rPr>
              <a:t>90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#22F	Displaced Homemaker – ‘7’ or blank			</a:t>
            </a:r>
            <a:r>
              <a:rPr lang="en-US" sz="1100" dirty="0" smtClean="0">
                <a:latin typeface="Arial" panose="020B0604020202020204" pitchFamily="34" charset="0"/>
                <a:cs typeface="Arial" panose="020B0604020202020204" pitchFamily="34" charset="0"/>
              </a:rPr>
              <a:t>91</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1099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68</a:t>
            </a:fld>
            <a:endParaRPr lang="en-US" dirty="0"/>
          </a:p>
        </p:txBody>
      </p:sp>
      <p:sp>
        <p:nvSpPr>
          <p:cNvPr id="3" name="Rectangle 2"/>
          <p:cNvSpPr/>
          <p:nvPr/>
        </p:nvSpPr>
        <p:spPr>
          <a:xfrm>
            <a:off x="152400" y="269670"/>
            <a:ext cx="8763000" cy="6001643"/>
          </a:xfrm>
          <a:prstGeom prst="rect">
            <a:avLst/>
          </a:prstGeom>
        </p:spPr>
        <p:txBody>
          <a:bodyPr wrap="square">
            <a:spAutoFit/>
          </a:bodyPr>
          <a:lstStyle/>
          <a:p>
            <a:r>
              <a:rPr lang="en-US" dirty="0" smtClean="0"/>
              <a:t>CTC CBM001 </a:t>
            </a:r>
            <a:r>
              <a:rPr lang="en-US" dirty="0"/>
              <a:t>Report </a:t>
            </a:r>
            <a:r>
              <a:rPr lang="en-US" dirty="0" smtClean="0"/>
              <a:t>Layout (cont’d)</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smtClean="0">
                <a:latin typeface="Arial" panose="020B0604020202020204" pitchFamily="34" charset="0"/>
                <a:cs typeface="Arial" panose="020B0604020202020204" pitchFamily="34" charset="0"/>
              </a:rPr>
              <a:t>Item </a:t>
            </a:r>
            <a:r>
              <a:rPr lang="en-US" sz="1100" dirty="0">
                <a:latin typeface="Arial" panose="020B0604020202020204" pitchFamily="34" charset="0"/>
                <a:cs typeface="Arial" panose="020B0604020202020204" pitchFamily="34" charset="0"/>
              </a:rPr>
              <a:t>#22G	Single Parent – ‘8’ or blank				</a:t>
            </a:r>
            <a:r>
              <a:rPr lang="en-US" sz="1100" dirty="0" smtClean="0">
                <a:latin typeface="Arial" panose="020B0604020202020204" pitchFamily="34" charset="0"/>
                <a:cs typeface="Arial" panose="020B0604020202020204" pitchFamily="34" charset="0"/>
              </a:rPr>
              <a:t>92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#23	SCH-Dev Ed in Excess of State Limit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93</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#24	Inter-institutional Academic CH – Leading zeros		</a:t>
            </a:r>
            <a:r>
              <a:rPr lang="en-US" sz="1100" dirty="0" smtClean="0">
                <a:latin typeface="Arial" panose="020B0604020202020204" pitchFamily="34" charset="0"/>
                <a:cs typeface="Arial" panose="020B0604020202020204" pitchFamily="34" charset="0"/>
              </a:rPr>
              <a:t>97</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#25	Inter-institutional Technical CH – Leading zeros		</a:t>
            </a:r>
            <a:r>
              <a:rPr lang="en-US" sz="1100" dirty="0" smtClean="0">
                <a:latin typeface="Arial" panose="020B0604020202020204" pitchFamily="34" charset="0"/>
                <a:cs typeface="Arial" panose="020B0604020202020204" pitchFamily="34" charset="0"/>
              </a:rPr>
              <a:t>100</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#26	Dual SCH of High School Student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103</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#27	Academic SCH Affected by UG Limit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107</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#28	Developmental Ed SCH (Academic)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111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#29	Total Technical SCH – Leading zeros, two decimals		</a:t>
            </a:r>
            <a:r>
              <a:rPr lang="en-US" sz="1100" dirty="0" smtClean="0">
                <a:latin typeface="Arial" panose="020B0604020202020204" pitchFamily="34" charset="0"/>
                <a:cs typeface="Arial" panose="020B0604020202020204" pitchFamily="34" charset="0"/>
              </a:rPr>
              <a:t>115</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#30	CH--Developmental Ed in Excess of State Limit – Numeric		119	3</a:t>
            </a:r>
          </a:p>
          <a:p>
            <a:r>
              <a:rPr lang="en-US" sz="1100" dirty="0">
                <a:latin typeface="Arial" panose="020B0604020202020204" pitchFamily="34" charset="0"/>
                <a:cs typeface="Arial" panose="020B0604020202020204" pitchFamily="34" charset="0"/>
              </a:rPr>
              <a:t>Item #31	Student Intent – ‘1’ thru ‘7’ – Numeric			</a:t>
            </a:r>
            <a:r>
              <a:rPr lang="en-US" sz="1100" dirty="0" smtClean="0">
                <a:latin typeface="Arial" panose="020B0604020202020204" pitchFamily="34" charset="0"/>
                <a:cs typeface="Arial" panose="020B0604020202020204" pitchFamily="34" charset="0"/>
              </a:rPr>
              <a:t>122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#32	Non-Disclosure – Numeric				</a:t>
            </a:r>
            <a:r>
              <a:rPr lang="en-US" sz="1100" dirty="0" smtClean="0">
                <a:latin typeface="Arial" panose="020B0604020202020204" pitchFamily="34" charset="0"/>
                <a:cs typeface="Arial" panose="020B0604020202020204" pitchFamily="34" charset="0"/>
              </a:rPr>
              <a:t>123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#33	CH Technical Not State Funded – Leading zeros		</a:t>
            </a:r>
            <a:r>
              <a:rPr lang="en-US" sz="1100" dirty="0" smtClean="0">
                <a:latin typeface="Arial" panose="020B0604020202020204" pitchFamily="34" charset="0"/>
                <a:cs typeface="Arial" panose="020B0604020202020204" pitchFamily="34" charset="0"/>
              </a:rPr>
              <a:t>124</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#34	CH Academic Not State Funded – Leading zeros		</a:t>
            </a:r>
            <a:r>
              <a:rPr lang="en-US" sz="1100" dirty="0" smtClean="0">
                <a:latin typeface="Arial" panose="020B0604020202020204" pitchFamily="34" charset="0"/>
                <a:cs typeface="Arial" panose="020B0604020202020204" pitchFamily="34" charset="0"/>
              </a:rPr>
              <a:t>127</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#35	SCH Technical Not State Funded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130	4</a:t>
            </a:r>
          </a:p>
          <a:p>
            <a:r>
              <a:rPr lang="en-US" sz="1100" dirty="0">
                <a:latin typeface="Arial" panose="020B0604020202020204" pitchFamily="34" charset="0"/>
                <a:cs typeface="Arial" panose="020B0604020202020204" pitchFamily="34" charset="0"/>
              </a:rPr>
              <a:t>Item #36	SCH Academic Not State Funded – Leading zeros, two </a:t>
            </a:r>
            <a:r>
              <a:rPr lang="en-US" sz="1100" dirty="0" err="1">
                <a:latin typeface="Arial" panose="020B0604020202020204" pitchFamily="34" charset="0"/>
                <a:cs typeface="Arial" panose="020B0604020202020204" pitchFamily="34" charset="0"/>
              </a:rPr>
              <a:t>dec</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134</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#37	Last Name – Alpha				</a:t>
            </a:r>
            <a:r>
              <a:rPr lang="en-US" sz="1100" dirty="0" smtClean="0">
                <a:latin typeface="Arial" panose="020B0604020202020204" pitchFamily="34" charset="0"/>
                <a:cs typeface="Arial" panose="020B0604020202020204" pitchFamily="34" charset="0"/>
              </a:rPr>
              <a:t>138</a:t>
            </a:r>
            <a:r>
              <a:rPr lang="en-US" sz="1100" dirty="0">
                <a:latin typeface="Arial" panose="020B0604020202020204" pitchFamily="34" charset="0"/>
                <a:cs typeface="Arial" panose="020B0604020202020204" pitchFamily="34" charset="0"/>
              </a:rPr>
              <a:t>	20</a:t>
            </a:r>
          </a:p>
          <a:p>
            <a:r>
              <a:rPr lang="en-US" sz="1100" dirty="0">
                <a:latin typeface="Arial" panose="020B0604020202020204" pitchFamily="34" charset="0"/>
                <a:cs typeface="Arial" panose="020B0604020202020204" pitchFamily="34" charset="0"/>
              </a:rPr>
              <a:t>Item #38	Restricted Program Admission			</a:t>
            </a:r>
            <a:r>
              <a:rPr lang="en-US" sz="1100" dirty="0" smtClean="0">
                <a:latin typeface="Arial" panose="020B0604020202020204" pitchFamily="34" charset="0"/>
                <a:cs typeface="Arial" panose="020B0604020202020204" pitchFamily="34" charset="0"/>
              </a:rPr>
              <a:t>158</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#39	High School Code				</a:t>
            </a:r>
            <a:r>
              <a:rPr lang="en-US" sz="1100" dirty="0" smtClean="0">
                <a:latin typeface="Arial" panose="020B0604020202020204" pitchFamily="34" charset="0"/>
                <a:cs typeface="Arial" panose="020B0604020202020204" pitchFamily="34" charset="0"/>
              </a:rPr>
              <a:t>160</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#40	PEIMS Identification Number				</a:t>
            </a:r>
            <a:r>
              <a:rPr lang="en-US" sz="1100" dirty="0" smtClean="0">
                <a:latin typeface="Arial" panose="020B0604020202020204" pitchFamily="34" charset="0"/>
                <a:cs typeface="Arial" panose="020B0604020202020204" pitchFamily="34" charset="0"/>
              </a:rPr>
              <a:t>166</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#41	Ethnic Origin – Numeric				</a:t>
            </a:r>
            <a:r>
              <a:rPr lang="en-US" sz="1100" dirty="0" smtClean="0">
                <a:latin typeface="Arial" panose="020B0604020202020204" pitchFamily="34" charset="0"/>
                <a:cs typeface="Arial" panose="020B0604020202020204" pitchFamily="34" charset="0"/>
              </a:rPr>
              <a:t>175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	Race:		</a:t>
            </a:r>
          </a:p>
          <a:p>
            <a:r>
              <a:rPr lang="en-US" sz="1100" dirty="0">
                <a:latin typeface="Arial" panose="020B0604020202020204" pitchFamily="34" charset="0"/>
                <a:cs typeface="Arial" panose="020B0604020202020204" pitchFamily="34" charset="0"/>
              </a:rPr>
              <a:t>Item #42A	White – ‘1’ or blank				</a:t>
            </a:r>
            <a:r>
              <a:rPr lang="en-US" sz="1100" dirty="0" smtClean="0">
                <a:latin typeface="Arial" panose="020B0604020202020204" pitchFamily="34" charset="0"/>
                <a:cs typeface="Arial" panose="020B0604020202020204" pitchFamily="34" charset="0"/>
              </a:rPr>
              <a:t>176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#42B	Black or African-American – ‘2’ or blank			</a:t>
            </a:r>
            <a:r>
              <a:rPr lang="en-US" sz="1100" dirty="0" smtClean="0">
                <a:latin typeface="Arial" panose="020B0604020202020204" pitchFamily="34" charset="0"/>
                <a:cs typeface="Arial" panose="020B0604020202020204" pitchFamily="34" charset="0"/>
              </a:rPr>
              <a:t>177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#42C	Asian – ‘4’ or blank				</a:t>
            </a:r>
            <a:r>
              <a:rPr lang="en-US" sz="1100" dirty="0" smtClean="0">
                <a:latin typeface="Arial" panose="020B0604020202020204" pitchFamily="34" charset="0"/>
                <a:cs typeface="Arial" panose="020B0604020202020204" pitchFamily="34" charset="0"/>
              </a:rPr>
              <a:t>178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#42D	American Indian or Alaskan Native – ‘5’ or blank		</a:t>
            </a:r>
            <a:r>
              <a:rPr lang="en-US" sz="1100" dirty="0" smtClean="0">
                <a:latin typeface="Arial" panose="020B0604020202020204" pitchFamily="34" charset="0"/>
                <a:cs typeface="Arial" panose="020B0604020202020204" pitchFamily="34" charset="0"/>
              </a:rPr>
              <a:t>179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#42E	International – ‘6’ or blank				</a:t>
            </a:r>
            <a:r>
              <a:rPr lang="en-US" sz="1100" dirty="0" smtClean="0">
                <a:latin typeface="Arial" panose="020B0604020202020204" pitchFamily="34" charset="0"/>
                <a:cs typeface="Arial" panose="020B0604020202020204" pitchFamily="34" charset="0"/>
              </a:rPr>
              <a:t>180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#42F	Unknown or Not Reported – ‘7’ or blank			</a:t>
            </a:r>
            <a:r>
              <a:rPr lang="en-US" sz="1100" dirty="0" smtClean="0">
                <a:latin typeface="Arial" panose="020B0604020202020204" pitchFamily="34" charset="0"/>
                <a:cs typeface="Arial" panose="020B0604020202020204" pitchFamily="34" charset="0"/>
              </a:rPr>
              <a:t>181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#42G	Native Hawaiian or Other Pacific Islander – ‘8’ or blank		</a:t>
            </a:r>
            <a:r>
              <a:rPr lang="en-US" sz="1100" dirty="0" smtClean="0">
                <a:latin typeface="Arial" panose="020B0604020202020204" pitchFamily="34" charset="0"/>
                <a:cs typeface="Arial" panose="020B0604020202020204" pitchFamily="34" charset="0"/>
              </a:rPr>
              <a:t>182</a:t>
            </a:r>
            <a:r>
              <a:rPr lang="en-US" sz="1100" dirty="0">
                <a:latin typeface="Arial" panose="020B0604020202020204" pitchFamily="34" charset="0"/>
                <a:cs typeface="Arial" panose="020B0604020202020204" pitchFamily="34" charset="0"/>
              </a:rPr>
              <a:t>	1</a:t>
            </a:r>
          </a:p>
          <a:p>
            <a:endParaRPr lang="en-US" dirty="0">
              <a:solidFill>
                <a:prstClr val="black"/>
              </a:solidFill>
            </a:endParaRPr>
          </a:p>
        </p:txBody>
      </p:sp>
    </p:spTree>
    <p:extLst>
      <p:ext uri="{BB962C8B-B14F-4D97-AF65-F5344CB8AC3E}">
        <p14:creationId xmlns:p14="http://schemas.microsoft.com/office/powerpoint/2010/main" val="30550967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Student Report: CBM004</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906669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z="1400" smtClean="0"/>
              <a:pPr>
                <a:defRPr/>
              </a:pPr>
              <a:t>7</a:t>
            </a:fld>
            <a:endParaRPr lang="en-US" sz="1400" dirty="0"/>
          </a:p>
        </p:txBody>
      </p:sp>
      <p:sp>
        <p:nvSpPr>
          <p:cNvPr id="3" name="Rectangle 2"/>
          <p:cNvSpPr/>
          <p:nvPr/>
        </p:nvSpPr>
        <p:spPr>
          <a:xfrm>
            <a:off x="152400" y="269670"/>
            <a:ext cx="8763000" cy="5309146"/>
          </a:xfrm>
          <a:prstGeom prst="rect">
            <a:avLst/>
          </a:prstGeom>
        </p:spPr>
        <p:txBody>
          <a:bodyPr wrap="square">
            <a:spAutoFit/>
          </a:bodyPr>
          <a:lstStyle/>
          <a:p>
            <a:r>
              <a:rPr lang="en-US" dirty="0"/>
              <a:t>HRI CBM001 Report </a:t>
            </a:r>
            <a:r>
              <a:rPr lang="en-US" dirty="0" smtClean="0"/>
              <a:t>Layout (cont’d)</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smtClean="0">
                <a:latin typeface="Arial" panose="020B0604020202020204" pitchFamily="34" charset="0"/>
                <a:cs typeface="Arial" panose="020B0604020202020204" pitchFamily="34" charset="0"/>
              </a:rPr>
              <a:t>Item </a:t>
            </a:r>
            <a:r>
              <a:rPr lang="en-US" sz="1100" dirty="0">
                <a:latin typeface="Arial" panose="020B0604020202020204" pitchFamily="34" charset="0"/>
                <a:cs typeface="Arial" panose="020B0604020202020204" pitchFamily="34" charset="0"/>
              </a:rPr>
              <a:t>#29	Last Name 				</a:t>
            </a:r>
            <a:r>
              <a:rPr lang="en-US" sz="1100" dirty="0" smtClean="0">
                <a:latin typeface="Arial" panose="020B0604020202020204" pitchFamily="34" charset="0"/>
                <a:cs typeface="Arial" panose="020B0604020202020204" pitchFamily="34" charset="0"/>
              </a:rPr>
              <a:t>79</a:t>
            </a:r>
            <a:r>
              <a:rPr lang="en-US" sz="1100" dirty="0">
                <a:latin typeface="Arial" panose="020B0604020202020204" pitchFamily="34" charset="0"/>
                <a:cs typeface="Arial" panose="020B0604020202020204" pitchFamily="34" charset="0"/>
              </a:rPr>
              <a:t>	20</a:t>
            </a:r>
          </a:p>
          <a:p>
            <a:r>
              <a:rPr lang="en-US" sz="1100" dirty="0">
                <a:latin typeface="Arial" panose="020B0604020202020204" pitchFamily="34" charset="0"/>
                <a:cs typeface="Arial" panose="020B0604020202020204" pitchFamily="34" charset="0"/>
              </a:rPr>
              <a:t>Item #30	First Name				</a:t>
            </a:r>
            <a:r>
              <a:rPr lang="en-US" sz="1100" dirty="0" smtClean="0">
                <a:latin typeface="Arial" panose="020B0604020202020204" pitchFamily="34" charset="0"/>
                <a:cs typeface="Arial" panose="020B0604020202020204" pitchFamily="34" charset="0"/>
              </a:rPr>
              <a:t>99</a:t>
            </a:r>
            <a:r>
              <a:rPr lang="en-US" sz="1100" dirty="0">
                <a:latin typeface="Arial" panose="020B0604020202020204" pitchFamily="34" charset="0"/>
                <a:cs typeface="Arial" panose="020B0604020202020204" pitchFamily="34" charset="0"/>
              </a:rPr>
              <a:t>	10</a:t>
            </a:r>
          </a:p>
          <a:p>
            <a:r>
              <a:rPr lang="en-US" sz="1100" dirty="0">
                <a:latin typeface="Arial" panose="020B0604020202020204" pitchFamily="34" charset="0"/>
                <a:cs typeface="Arial" panose="020B0604020202020204" pitchFamily="34" charset="0"/>
              </a:rPr>
              <a:t>Item #31	Middle Name Initial			</a:t>
            </a:r>
            <a:r>
              <a:rPr lang="en-US" sz="1100" dirty="0" smtClean="0">
                <a:latin typeface="Arial" panose="020B0604020202020204" pitchFamily="34" charset="0"/>
                <a:cs typeface="Arial" panose="020B0604020202020204" pitchFamily="34" charset="0"/>
              </a:rPr>
              <a:t>109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#32	FTE Student – Numeric - 2 decimals		</a:t>
            </a:r>
            <a:r>
              <a:rPr lang="en-US" sz="1100" dirty="0" smtClean="0">
                <a:latin typeface="Arial" panose="020B0604020202020204" pitchFamily="34" charset="0"/>
                <a:cs typeface="Arial" panose="020B0604020202020204" pitchFamily="34" charset="0"/>
              </a:rPr>
              <a:t>110</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#33	School or College – Numeric 			</a:t>
            </a:r>
            <a:r>
              <a:rPr lang="en-US" sz="1100" dirty="0" smtClean="0">
                <a:latin typeface="Arial" panose="020B0604020202020204" pitchFamily="34" charset="0"/>
                <a:cs typeface="Arial" panose="020B0604020202020204" pitchFamily="34" charset="0"/>
              </a:rPr>
              <a:t>113</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#34	Remote Teaching Site – Numeric or blank 		</a:t>
            </a:r>
            <a:r>
              <a:rPr lang="en-US" sz="1100" dirty="0" smtClean="0">
                <a:latin typeface="Arial" panose="020B0604020202020204" pitchFamily="34" charset="0"/>
                <a:cs typeface="Arial" panose="020B0604020202020204" pitchFamily="34" charset="0"/>
              </a:rPr>
              <a:t>119</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#35 *	Restricted Program Admission		</a:t>
            </a:r>
            <a:r>
              <a:rPr lang="en-US" sz="1100" dirty="0" smtClean="0">
                <a:latin typeface="Arial" panose="020B0604020202020204" pitchFamily="34" charset="0"/>
                <a:cs typeface="Arial" panose="020B0604020202020204" pitchFamily="34" charset="0"/>
              </a:rPr>
              <a:t>125</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#36	Non-Disclosure – Numeric 			</a:t>
            </a:r>
            <a:r>
              <a:rPr lang="en-US" sz="1100" dirty="0" smtClean="0">
                <a:latin typeface="Arial" panose="020B0604020202020204" pitchFamily="34" charset="0"/>
                <a:cs typeface="Arial" panose="020B0604020202020204" pitchFamily="34" charset="0"/>
              </a:rPr>
              <a:t>127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#37 *	High School Code – Numeric			</a:t>
            </a:r>
            <a:r>
              <a:rPr lang="en-US" sz="1100" dirty="0" smtClean="0">
                <a:latin typeface="Arial" panose="020B0604020202020204" pitchFamily="34" charset="0"/>
                <a:cs typeface="Arial" panose="020B0604020202020204" pitchFamily="34" charset="0"/>
              </a:rPr>
              <a:t>128</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#38	PEIMS Identification Number			</a:t>
            </a:r>
            <a:r>
              <a:rPr lang="en-US" sz="1100" dirty="0" smtClean="0">
                <a:latin typeface="Arial" panose="020B0604020202020204" pitchFamily="34" charset="0"/>
                <a:cs typeface="Arial" panose="020B0604020202020204" pitchFamily="34" charset="0"/>
              </a:rPr>
              <a:t>134</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#39	Ethnic Origin – Numeric			</a:t>
            </a:r>
            <a:r>
              <a:rPr lang="en-US" sz="1100" dirty="0" smtClean="0">
                <a:latin typeface="Arial" panose="020B0604020202020204" pitchFamily="34" charset="0"/>
                <a:cs typeface="Arial" panose="020B0604020202020204" pitchFamily="34" charset="0"/>
              </a:rPr>
              <a:t>143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	Race:</a:t>
            </a:r>
          </a:p>
          <a:p>
            <a:r>
              <a:rPr lang="en-US" sz="1100" dirty="0">
                <a:latin typeface="Arial" panose="020B0604020202020204" pitchFamily="34" charset="0"/>
                <a:cs typeface="Arial" panose="020B0604020202020204" pitchFamily="34" charset="0"/>
              </a:rPr>
              <a:t>Item #40A	   White – ‘1’ or blank			</a:t>
            </a:r>
            <a:r>
              <a:rPr lang="en-US" sz="1100" dirty="0" smtClean="0">
                <a:latin typeface="Arial" panose="020B0604020202020204" pitchFamily="34" charset="0"/>
                <a:cs typeface="Arial" panose="020B0604020202020204" pitchFamily="34" charset="0"/>
              </a:rPr>
              <a:t>144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#40B	   Black or African-American – ‘2’ or blank		</a:t>
            </a:r>
            <a:r>
              <a:rPr lang="en-US" sz="1100" dirty="0" smtClean="0">
                <a:latin typeface="Arial" panose="020B0604020202020204" pitchFamily="34" charset="0"/>
                <a:cs typeface="Arial" panose="020B0604020202020204" pitchFamily="34" charset="0"/>
              </a:rPr>
              <a:t>145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#40C	   Asian – ‘4’ or blank			</a:t>
            </a:r>
            <a:r>
              <a:rPr lang="en-US" sz="1100" dirty="0" smtClean="0">
                <a:latin typeface="Arial" panose="020B0604020202020204" pitchFamily="34" charset="0"/>
                <a:cs typeface="Arial" panose="020B0604020202020204" pitchFamily="34" charset="0"/>
              </a:rPr>
              <a:t>146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#40D	   American Indian or Alaskan Native – ‘5’ or blank	</a:t>
            </a:r>
            <a:r>
              <a:rPr lang="en-US" sz="1100" dirty="0" smtClean="0">
                <a:latin typeface="Arial" panose="020B0604020202020204" pitchFamily="34" charset="0"/>
                <a:cs typeface="Arial" panose="020B0604020202020204" pitchFamily="34" charset="0"/>
              </a:rPr>
              <a:t>147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#40E	   International – ‘6’ or blank			</a:t>
            </a:r>
            <a:r>
              <a:rPr lang="en-US" sz="1100" dirty="0" smtClean="0">
                <a:latin typeface="Arial" panose="020B0604020202020204" pitchFamily="34" charset="0"/>
                <a:cs typeface="Arial" panose="020B0604020202020204" pitchFamily="34" charset="0"/>
              </a:rPr>
              <a:t>148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#40F	   Unknown or Not Reported – ‘7’ or blank		</a:t>
            </a:r>
            <a:r>
              <a:rPr lang="en-US" sz="1100" dirty="0" smtClean="0">
                <a:latin typeface="Arial" panose="020B0604020202020204" pitchFamily="34" charset="0"/>
                <a:cs typeface="Arial" panose="020B0604020202020204" pitchFamily="34" charset="0"/>
              </a:rPr>
              <a:t>149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#40G	   Native Hawaiian or Other Pacific Islander – ‘8’ or blank	</a:t>
            </a:r>
            <a:r>
              <a:rPr lang="en-US" sz="1100" dirty="0" smtClean="0">
                <a:latin typeface="Arial" panose="020B0604020202020204" pitchFamily="34" charset="0"/>
                <a:cs typeface="Arial" panose="020B0604020202020204" pitchFamily="34" charset="0"/>
              </a:rPr>
              <a:t>150</a:t>
            </a:r>
            <a:r>
              <a:rPr lang="en-US" sz="1100" dirty="0">
                <a:latin typeface="Arial" panose="020B0604020202020204" pitchFamily="34" charset="0"/>
                <a:cs typeface="Arial" panose="020B0604020202020204" pitchFamily="34" charset="0"/>
              </a:rPr>
              <a:t>	1</a:t>
            </a:r>
          </a:p>
          <a:p>
            <a:r>
              <a:rPr lang="en-US" dirty="0"/>
              <a:t> </a:t>
            </a:r>
          </a:p>
          <a:p>
            <a:r>
              <a:rPr lang="en-US" dirty="0"/>
              <a:t> </a:t>
            </a:r>
          </a:p>
          <a:p>
            <a:r>
              <a:rPr lang="en-US" dirty="0"/>
              <a:t>* Indicates item not required to be reported for medical and dental students.</a:t>
            </a:r>
          </a:p>
          <a:p>
            <a:endParaRPr lang="en-US" dirty="0">
              <a:solidFill>
                <a:prstClr val="black"/>
              </a:solidFill>
            </a:endParaRPr>
          </a:p>
        </p:txBody>
      </p:sp>
    </p:spTree>
    <p:extLst>
      <p:ext uri="{BB962C8B-B14F-4D97-AF65-F5344CB8AC3E}">
        <p14:creationId xmlns:p14="http://schemas.microsoft.com/office/powerpoint/2010/main" val="40954741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CTC Class (CBM004)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718965"/>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conditions as of the official census </a:t>
            </a:r>
            <a:r>
              <a:rPr lang="en-US" sz="2400" dirty="0" smtClean="0"/>
              <a:t>date </a:t>
            </a:r>
            <a:r>
              <a:rPr lang="en-US" sz="2400" dirty="0"/>
              <a:t>and </a:t>
            </a:r>
            <a:r>
              <a:rPr lang="en-US" sz="2400" dirty="0" smtClean="0"/>
              <a:t>report all </a:t>
            </a:r>
            <a:r>
              <a:rPr lang="en-US" sz="2400" dirty="0"/>
              <a:t>students enrolled </a:t>
            </a:r>
            <a:r>
              <a:rPr lang="en-US" sz="2400" dirty="0" smtClean="0"/>
              <a:t>in Coordinating </a:t>
            </a:r>
            <a:r>
              <a:rPr lang="en-US" sz="2400" dirty="0"/>
              <a:t>Board approved academic and technical courses (for which semester credit </a:t>
            </a:r>
            <a:r>
              <a:rPr lang="en-US" sz="2400" dirty="0" smtClean="0"/>
              <a:t>hours are </a:t>
            </a:r>
            <a:r>
              <a:rPr lang="en-US" sz="2400" dirty="0"/>
              <a:t>awarded..</a:t>
            </a:r>
            <a:endParaRPr lang="en-US" sz="2400" dirty="0" smtClean="0"/>
          </a:p>
          <a:p>
            <a:pPr lvl="1" eaLnBrk="1" fontAlgn="auto" hangingPunct="1">
              <a:spcAft>
                <a:spcPts val="0"/>
              </a:spcAft>
              <a:buFont typeface="Arial"/>
              <a:buChar char="•"/>
              <a:defRPr/>
            </a:pPr>
            <a:r>
              <a:rPr lang="en-US" sz="2000" dirty="0" smtClean="0"/>
              <a:t>Collects information about the classes taught –SCH and Contact Hours, Location, Instructor, etc</a:t>
            </a:r>
            <a:r>
              <a:rPr lang="en-US" sz="2000" dirty="0"/>
              <a:t>.</a:t>
            </a:r>
            <a:endParaRPr lang="en-US" sz="2000" dirty="0" smtClean="0"/>
          </a:p>
          <a:p>
            <a:pPr lvl="1" eaLnBrk="1" fontAlgn="auto" hangingPunct="1">
              <a:spcAft>
                <a:spcPts val="0"/>
              </a:spcAft>
              <a:buFont typeface="Arial"/>
              <a:buChar char="•"/>
              <a:defRPr/>
            </a:pPr>
            <a:r>
              <a:rPr lang="en-US" sz="2000" dirty="0" smtClean="0"/>
              <a:t>Enrollment </a:t>
            </a:r>
            <a:r>
              <a:rPr lang="en-US" sz="2000" dirty="0"/>
              <a:t>by level, affected or not affected by the SCH limit</a:t>
            </a:r>
          </a:p>
          <a:p>
            <a:pPr eaLnBrk="1" fontAlgn="auto" hangingPunct="1">
              <a:spcAft>
                <a:spcPts val="0"/>
              </a:spcAft>
              <a:buFont typeface="Arial"/>
              <a:buChar char="•"/>
              <a:defRPr/>
            </a:pPr>
            <a:r>
              <a:rPr lang="en-US" sz="2400" dirty="0" smtClean="0"/>
              <a:t>This </a:t>
            </a:r>
            <a:r>
              <a:rPr lang="en-US" sz="2400" dirty="0"/>
              <a:t>is a Census Date </a:t>
            </a:r>
            <a:r>
              <a:rPr lang="en-US" sz="2400" dirty="0" smtClean="0"/>
              <a:t>report</a:t>
            </a:r>
          </a:p>
          <a:p>
            <a:pPr eaLnBrk="1" fontAlgn="auto" hangingPunct="1">
              <a:spcAft>
                <a:spcPts val="0"/>
              </a:spcAft>
              <a:buFont typeface="Arial"/>
              <a:buChar char="•"/>
              <a:defRPr/>
            </a:pPr>
            <a:r>
              <a:rPr lang="en-US" sz="2400" dirty="0"/>
              <a:t>This data is used in the formula funding </a:t>
            </a:r>
            <a:r>
              <a:rPr lang="en-US" sz="2400" dirty="0" smtClean="0"/>
              <a:t>calculations</a:t>
            </a:r>
          </a:p>
          <a:p>
            <a:pPr eaLnBrk="1" fontAlgn="auto" hangingPunct="1">
              <a:spcAft>
                <a:spcPts val="0"/>
              </a:spcAft>
              <a:buFont typeface="Arial"/>
              <a:buChar char="•"/>
              <a:defRPr/>
            </a:pPr>
            <a:r>
              <a:rPr lang="en-US" sz="2400" dirty="0" smtClean="0"/>
              <a:t>This data is used in the Accountability System and any CTC reports where class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13</a:t>
            </a:r>
          </a:p>
        </p:txBody>
      </p:sp>
    </p:spTree>
    <p:extLst>
      <p:ext uri="{BB962C8B-B14F-4D97-AF65-F5344CB8AC3E}">
        <p14:creationId xmlns:p14="http://schemas.microsoft.com/office/powerpoint/2010/main" val="13714838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71</a:t>
            </a:fld>
            <a:endParaRPr lang="en-US" dirty="0"/>
          </a:p>
        </p:txBody>
      </p:sp>
      <p:sp>
        <p:nvSpPr>
          <p:cNvPr id="3" name="Rectangle 2"/>
          <p:cNvSpPr/>
          <p:nvPr/>
        </p:nvSpPr>
        <p:spPr>
          <a:xfrm>
            <a:off x="152400" y="269670"/>
            <a:ext cx="8763000" cy="5724644"/>
          </a:xfrm>
          <a:prstGeom prst="rect">
            <a:avLst/>
          </a:prstGeom>
        </p:spPr>
        <p:txBody>
          <a:bodyPr wrap="square">
            <a:spAutoFit/>
          </a:bodyPr>
          <a:lstStyle/>
          <a:p>
            <a:r>
              <a:rPr lang="en-US" dirty="0" smtClean="0"/>
              <a:t>CTC CBM004 </a:t>
            </a:r>
            <a:r>
              <a:rPr lang="en-US" dirty="0"/>
              <a:t>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‘4’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Subject </a:t>
            </a:r>
            <a:r>
              <a:rPr lang="en-US" sz="1100" dirty="0">
                <a:latin typeface="Arial" panose="020B0604020202020204" pitchFamily="34" charset="0"/>
                <a:cs typeface="Arial" panose="020B0604020202020204" pitchFamily="34" charset="0"/>
              </a:rPr>
              <a:t>Prefix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7</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Course </a:t>
            </a:r>
            <a:r>
              <a:rPr lang="en-US" sz="1100" dirty="0">
                <a:latin typeface="Arial" panose="020B0604020202020204" pitchFamily="34" charset="0"/>
                <a:cs typeface="Arial" panose="020B0604020202020204" pitchFamily="34" charset="0"/>
              </a:rPr>
              <a:t>Number				</a:t>
            </a:r>
            <a:r>
              <a:rPr lang="en-US" sz="1100" dirty="0" smtClean="0">
                <a:latin typeface="Arial" panose="020B0604020202020204" pitchFamily="34" charset="0"/>
                <a:cs typeface="Arial" panose="020B0604020202020204" pitchFamily="34" charset="0"/>
              </a:rPr>
              <a:t>15</a:t>
            </a:r>
            <a:r>
              <a:rPr lang="en-US" sz="1100" dirty="0">
                <a:latin typeface="Arial" panose="020B0604020202020204" pitchFamily="34" charset="0"/>
                <a:cs typeface="Arial" panose="020B0604020202020204" pitchFamily="34" charset="0"/>
              </a:rPr>
              <a:t>	7</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Section </a:t>
            </a:r>
            <a:r>
              <a:rPr lang="en-US" sz="1100" dirty="0">
                <a:latin typeface="Arial" panose="020B0604020202020204" pitchFamily="34" charset="0"/>
                <a:cs typeface="Arial" panose="020B0604020202020204" pitchFamily="34" charset="0"/>
              </a:rPr>
              <a:t>Number				</a:t>
            </a:r>
            <a:r>
              <a:rPr lang="en-US" sz="1100" dirty="0" smtClean="0">
                <a:latin typeface="Arial" panose="020B0604020202020204" pitchFamily="34" charset="0"/>
                <a:cs typeface="Arial" panose="020B0604020202020204" pitchFamily="34" charset="0"/>
              </a:rPr>
              <a:t>22</a:t>
            </a:r>
            <a:r>
              <a:rPr lang="en-US" sz="1100" dirty="0">
                <a:latin typeface="Arial" panose="020B0604020202020204" pitchFamily="34" charset="0"/>
                <a:cs typeface="Arial" panose="020B0604020202020204" pitchFamily="34" charset="0"/>
              </a:rPr>
              <a:t>	7</a:t>
            </a:r>
          </a:p>
          <a:p>
            <a:r>
              <a:rPr lang="en-US" sz="1100" dirty="0">
                <a:latin typeface="Arial" panose="020B0604020202020204" pitchFamily="34" charset="0"/>
                <a:cs typeface="Arial" panose="020B0604020202020204" pitchFamily="34" charset="0"/>
              </a:rPr>
              <a:t>Item #6A	Semester Credit Hour Value – Leading zeros, two decimals	</a:t>
            </a:r>
            <a:r>
              <a:rPr lang="en-US" sz="1100" dirty="0" smtClean="0">
                <a:latin typeface="Arial" panose="020B0604020202020204" pitchFamily="34" charset="0"/>
                <a:cs typeface="Arial" panose="020B0604020202020204" pitchFamily="34" charset="0"/>
              </a:rPr>
              <a:t>29</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#6B	Enrollment – Developmental SCH exceeds state limit		</a:t>
            </a:r>
            <a:r>
              <a:rPr lang="en-US" sz="1100" dirty="0" smtClean="0">
                <a:latin typeface="Arial" panose="020B0604020202020204" pitchFamily="34" charset="0"/>
                <a:cs typeface="Arial" panose="020B0604020202020204" pitchFamily="34" charset="0"/>
              </a:rPr>
              <a:t>33</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mutually exclusive of Items #16, #20, and #21)	</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Type </a:t>
            </a:r>
            <a:r>
              <a:rPr lang="en-US" sz="1100" dirty="0">
                <a:latin typeface="Arial" panose="020B0604020202020204" pitchFamily="34" charset="0"/>
                <a:cs typeface="Arial" panose="020B0604020202020204" pitchFamily="34" charset="0"/>
              </a:rPr>
              <a:t>Instruction – Numeric				</a:t>
            </a:r>
            <a:r>
              <a:rPr lang="en-US" sz="1100" dirty="0" smtClean="0">
                <a:latin typeface="Arial" panose="020B0604020202020204" pitchFamily="34" charset="0"/>
                <a:cs typeface="Arial" panose="020B0604020202020204" pitchFamily="34" charset="0"/>
              </a:rPr>
              <a:t>35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Course </a:t>
            </a:r>
            <a:r>
              <a:rPr lang="en-US" sz="1100" dirty="0">
                <a:latin typeface="Arial" panose="020B0604020202020204" pitchFamily="34" charset="0"/>
                <a:cs typeface="Arial" panose="020B0604020202020204" pitchFamily="34" charset="0"/>
              </a:rPr>
              <a:t>Type – Numeric				</a:t>
            </a:r>
            <a:r>
              <a:rPr lang="en-US" sz="1100" dirty="0" smtClean="0">
                <a:latin typeface="Arial" panose="020B0604020202020204" pitchFamily="34" charset="0"/>
                <a:cs typeface="Arial" panose="020B0604020202020204" pitchFamily="34" charset="0"/>
              </a:rPr>
              <a:t>36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#9	</a:t>
            </a:r>
            <a:r>
              <a:rPr lang="en-US" sz="1100" dirty="0" err="1" smtClean="0">
                <a:latin typeface="Arial" panose="020B0604020202020204" pitchFamily="34" charset="0"/>
                <a:cs typeface="Arial" panose="020B0604020202020204" pitchFamily="34" charset="0"/>
              </a:rPr>
              <a:t>ocation</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Code – Alphanumeric			</a:t>
            </a:r>
            <a:r>
              <a:rPr lang="en-US" sz="1100" dirty="0" smtClean="0">
                <a:latin typeface="Arial" panose="020B0604020202020204" pitchFamily="34" charset="0"/>
                <a:cs typeface="Arial" panose="020B0604020202020204" pitchFamily="34" charset="0"/>
              </a:rPr>
              <a:t>37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#10	Contact Hours – Leading zeros			</a:t>
            </a:r>
            <a:r>
              <a:rPr lang="en-US" sz="1100" dirty="0" smtClean="0">
                <a:latin typeface="Arial" panose="020B0604020202020204" pitchFamily="34" charset="0"/>
                <a:cs typeface="Arial" panose="020B0604020202020204" pitchFamily="34" charset="0"/>
              </a:rPr>
              <a:t>38</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	Approval Number				</a:t>
            </a:r>
            <a:r>
              <a:rPr lang="en-US" sz="1100" dirty="0" smtClean="0">
                <a:latin typeface="Arial" panose="020B0604020202020204" pitchFamily="34" charset="0"/>
                <a:cs typeface="Arial" panose="020B0604020202020204" pitchFamily="34" charset="0"/>
              </a:rPr>
              <a:t>42</a:t>
            </a:r>
            <a:r>
              <a:rPr lang="en-US" sz="1100" dirty="0">
                <a:latin typeface="Arial" panose="020B0604020202020204" pitchFamily="34" charset="0"/>
                <a:cs typeface="Arial" panose="020B0604020202020204" pitchFamily="34" charset="0"/>
              </a:rPr>
              <a:t>	10</a:t>
            </a:r>
          </a:p>
          <a:p>
            <a:r>
              <a:rPr lang="en-US" sz="1100" dirty="0">
                <a:latin typeface="Arial" panose="020B0604020202020204" pitchFamily="34" charset="0"/>
                <a:cs typeface="Arial" panose="020B0604020202020204" pitchFamily="34" charset="0"/>
              </a:rPr>
              <a:t>Item #12	Instruction Mode – Numeric				</a:t>
            </a:r>
            <a:r>
              <a:rPr lang="en-US" sz="1100" dirty="0" smtClean="0">
                <a:latin typeface="Arial" panose="020B0604020202020204" pitchFamily="34" charset="0"/>
                <a:cs typeface="Arial" panose="020B0604020202020204" pitchFamily="34" charset="0"/>
              </a:rPr>
              <a:t>52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#12B	Zip Code or Foreign Country Code – Numeric or blank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5</a:t>
            </a:r>
          </a:p>
          <a:p>
            <a:r>
              <a:rPr lang="en-US" sz="1100" dirty="0">
                <a:latin typeface="Arial" panose="020B0604020202020204" pitchFamily="34" charset="0"/>
                <a:cs typeface="Arial" panose="020B0604020202020204" pitchFamily="34" charset="0"/>
              </a:rPr>
              <a:t>Item #13	Instructor Code				</a:t>
            </a:r>
            <a:r>
              <a:rPr lang="en-US" sz="1100" dirty="0" smtClean="0">
                <a:latin typeface="Arial" panose="020B0604020202020204" pitchFamily="34" charset="0"/>
                <a:cs typeface="Arial" panose="020B0604020202020204" pitchFamily="34" charset="0"/>
              </a:rPr>
              <a:t>58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#14	Responsibility Factor – Numeric, leading zeros		</a:t>
            </a:r>
            <a:r>
              <a:rPr lang="en-US" sz="1100" dirty="0" smtClean="0">
                <a:latin typeface="Arial" panose="020B0604020202020204" pitchFamily="34" charset="0"/>
                <a:cs typeface="Arial" panose="020B0604020202020204" pitchFamily="34" charset="0"/>
              </a:rPr>
              <a:t>67</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#15	Number of Weeks – Numeric, leading zeros			</a:t>
            </a:r>
            <a:r>
              <a:rPr lang="en-US" sz="1100" dirty="0" smtClean="0">
                <a:latin typeface="Arial" panose="020B0604020202020204" pitchFamily="34" charset="0"/>
                <a:cs typeface="Arial" panose="020B0604020202020204" pitchFamily="34" charset="0"/>
              </a:rPr>
              <a:t>70</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#16	Enrollment NOT Affected by UG SCH Limit, leading zeros		72	3</a:t>
            </a: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mutually exclusive of Items #6B, #20, and #21)		</a:t>
            </a:r>
          </a:p>
          <a:p>
            <a:r>
              <a:rPr lang="en-US" sz="1100" dirty="0">
                <a:latin typeface="Arial" panose="020B0604020202020204" pitchFamily="34" charset="0"/>
                <a:cs typeface="Arial" panose="020B0604020202020204" pitchFamily="34" charset="0"/>
              </a:rPr>
              <a:t>Item #17	Semester – Numeric				</a:t>
            </a:r>
            <a:r>
              <a:rPr lang="en-US" sz="1100" dirty="0" smtClean="0">
                <a:latin typeface="Arial" panose="020B0604020202020204" pitchFamily="34" charset="0"/>
                <a:cs typeface="Arial" panose="020B0604020202020204" pitchFamily="34" charset="0"/>
              </a:rPr>
              <a:t>75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Year - YYYY – Numeric				</a:t>
            </a:r>
            <a:r>
              <a:rPr lang="en-US" sz="1100" dirty="0" smtClean="0">
                <a:latin typeface="Arial" panose="020B0604020202020204" pitchFamily="34" charset="0"/>
                <a:cs typeface="Arial" panose="020B0604020202020204" pitchFamily="34" charset="0"/>
              </a:rPr>
              <a:t>76</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#19	Inter-institutional FICE				</a:t>
            </a:r>
            <a:r>
              <a:rPr lang="en-US" sz="1100" dirty="0" smtClean="0">
                <a:latin typeface="Arial" panose="020B0604020202020204" pitchFamily="34" charset="0"/>
                <a:cs typeface="Arial" panose="020B0604020202020204" pitchFamily="34" charset="0"/>
              </a:rPr>
              <a:t>80</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#20	Enrollment Affected by UG SCH Limit, leading zeros		</a:t>
            </a:r>
            <a:r>
              <a:rPr lang="en-US" sz="1100" dirty="0" smtClean="0">
                <a:latin typeface="Arial" panose="020B0604020202020204" pitchFamily="34" charset="0"/>
                <a:cs typeface="Arial" panose="020B0604020202020204" pitchFamily="34" charset="0"/>
              </a:rPr>
              <a:t>86	3</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mutually exclusive of Items #6B, #16, and #21)		</a:t>
            </a:r>
          </a:p>
          <a:p>
            <a:r>
              <a:rPr lang="en-US" sz="1100" dirty="0">
                <a:latin typeface="Arial" panose="020B0604020202020204" pitchFamily="34" charset="0"/>
                <a:cs typeface="Arial" panose="020B0604020202020204" pitchFamily="34" charset="0"/>
              </a:rPr>
              <a:t>Item #21	Enrollment of Students Not Eligible for State Funding,		</a:t>
            </a:r>
            <a:r>
              <a:rPr lang="en-US" sz="1100" dirty="0" smtClean="0">
                <a:latin typeface="Arial" panose="020B0604020202020204" pitchFamily="34" charset="0"/>
                <a:cs typeface="Arial" panose="020B0604020202020204" pitchFamily="34" charset="0"/>
              </a:rPr>
              <a:t>89</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leading </a:t>
            </a:r>
            <a:r>
              <a:rPr lang="en-US" sz="1100" dirty="0">
                <a:latin typeface="Arial" panose="020B0604020202020204" pitchFamily="34" charset="0"/>
                <a:cs typeface="Arial" panose="020B0604020202020204" pitchFamily="34" charset="0"/>
              </a:rPr>
              <a:t>zeros (mutually exclusive of Items #6B, #16, and #20)		</a:t>
            </a:r>
          </a:p>
          <a:p>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6073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838200"/>
          </a:xfrm>
        </p:spPr>
        <p:txBody>
          <a:bodyPr wrap="square" numCol="1" compatLnSpc="1">
            <a:prstTxWarp prst="textNoShape">
              <a:avLst/>
            </a:prstTxWarp>
            <a:normAutofit/>
          </a:bodyPr>
          <a:lstStyle/>
          <a:p>
            <a:pPr eaLnBrk="1" hangingPunct="1"/>
            <a:r>
              <a:rPr lang="en-US" altLang="en-US" sz="3200" cap="none" dirty="0" smtClean="0"/>
              <a:t>CBM001/CBM004 Contact Hour and SCH checks</a:t>
            </a:r>
          </a:p>
        </p:txBody>
      </p:sp>
      <p:sp>
        <p:nvSpPr>
          <p:cNvPr id="7" name="Subtitle 2"/>
          <p:cNvSpPr>
            <a:spLocks noGrp="1"/>
          </p:cNvSpPr>
          <p:nvPr>
            <p:ph idx="1"/>
          </p:nvPr>
        </p:nvSpPr>
        <p:spPr>
          <a:xfrm>
            <a:off x="533400" y="1295400"/>
            <a:ext cx="8242300" cy="5060951"/>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r>
              <a:rPr lang="en-US" sz="2400" dirty="0">
                <a:solidFill>
                  <a:prstClr val="black"/>
                </a:solidFill>
              </a:rPr>
              <a:t>The contact hour load of students in academic courses reported on the CBM001 must be within 250 hours of the academic contact hours reported on the CBM004</a:t>
            </a:r>
          </a:p>
          <a:p>
            <a:r>
              <a:rPr lang="en-US" sz="2400" dirty="0">
                <a:solidFill>
                  <a:prstClr val="black"/>
                </a:solidFill>
              </a:rPr>
              <a:t>The contact hour load of students in technical courses reported on the CBM001 must be within 250 hours of the contact hours reported on the CBM004</a:t>
            </a:r>
          </a:p>
          <a:p>
            <a:r>
              <a:rPr lang="en-US" sz="2400" dirty="0">
                <a:solidFill>
                  <a:prstClr val="black"/>
                </a:solidFill>
              </a:rPr>
              <a:t>The academic semester credit hours which apply to the undergraduate limit reported on the CBM001 must be within 100 hours of the total semester credit hours reported on the CBM004 of students who are affected by the undergraduate limit</a:t>
            </a: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5138461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normAutofit/>
          </a:bodyPr>
          <a:lstStyle/>
          <a:p>
            <a:pPr eaLnBrk="1" hangingPunct="1"/>
            <a:r>
              <a:rPr lang="en-US" altLang="en-US" sz="3200" cap="none" dirty="0" smtClean="0"/>
              <a:t>CTC CBM001 and CBM004 Reports: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endParaRPr lang="en-US" sz="1800" dirty="0" smtClean="0"/>
          </a:p>
          <a:p>
            <a:pPr lvl="0" eaLnBrk="1" fontAlgn="auto" hangingPunct="1">
              <a:spcAft>
                <a:spcPts val="0"/>
              </a:spcAft>
              <a:buFont typeface="Arial"/>
              <a:buChar char="•"/>
              <a:defRPr/>
            </a:pPr>
            <a:r>
              <a:rPr lang="en-US" dirty="0">
                <a:solidFill>
                  <a:prstClr val="black"/>
                </a:solidFill>
              </a:rPr>
              <a:t>Address all year to year review items on your edit reports when you send in your certification request</a:t>
            </a:r>
          </a:p>
          <a:p>
            <a:pPr eaLnBrk="1" fontAlgn="auto" hangingPunct="1">
              <a:spcAft>
                <a:spcPts val="0"/>
              </a:spcAft>
              <a:buFont typeface="Arial"/>
              <a:buChar char="•"/>
              <a:defRPr/>
            </a:pPr>
            <a:endParaRPr lang="en-US" sz="1800" dirty="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19180400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403225"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Continuing Education Student Report: CBM00A</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26002841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normAutofit fontScale="90000"/>
          </a:bodyPr>
          <a:lstStyle/>
          <a:p>
            <a:pPr eaLnBrk="1" hangingPunct="1"/>
            <a:r>
              <a:rPr lang="en-US" altLang="en-US" sz="3200" cap="none" dirty="0" smtClean="0"/>
              <a:t>CTC Continuing Education Student (CBM00A)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371600"/>
            <a:ext cx="8242300" cy="5168105"/>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a:t>
            </a:r>
            <a:r>
              <a:rPr lang="en-US" sz="2400" dirty="0"/>
              <a:t>students enrolled as </a:t>
            </a:r>
            <a:r>
              <a:rPr lang="en-US" sz="2400" dirty="0" smtClean="0"/>
              <a:t>of the </a:t>
            </a:r>
            <a:r>
              <a:rPr lang="en-US" sz="2400" dirty="0"/>
              <a:t>official census date in continuing education courses (reported on the CBM00C for </a:t>
            </a:r>
            <a:r>
              <a:rPr lang="en-US" sz="2400" dirty="0" smtClean="0"/>
              <a:t>state funding</a:t>
            </a:r>
            <a:r>
              <a:rPr lang="en-US" sz="2400" dirty="0"/>
              <a:t>) where the official census date occurs within the reporting period.</a:t>
            </a:r>
            <a:endParaRPr lang="en-US" sz="1400" dirty="0"/>
          </a:p>
          <a:p>
            <a:pPr lvl="1" eaLnBrk="1" fontAlgn="auto" hangingPunct="1">
              <a:spcAft>
                <a:spcPts val="0"/>
              </a:spcAft>
              <a:buFont typeface="Arial"/>
              <a:buChar char="•"/>
              <a:defRPr/>
            </a:pPr>
            <a:r>
              <a:rPr lang="en-US" sz="2000" dirty="0" smtClean="0"/>
              <a:t>Student demographic data is collected</a:t>
            </a:r>
          </a:p>
          <a:p>
            <a:pPr lvl="1" eaLnBrk="1" fontAlgn="auto" hangingPunct="1">
              <a:spcAft>
                <a:spcPts val="0"/>
              </a:spcAft>
              <a:buFont typeface="Arial"/>
              <a:buChar char="•"/>
              <a:defRPr/>
            </a:pPr>
            <a:r>
              <a:rPr lang="en-US" sz="2000" dirty="0" smtClean="0"/>
              <a:t>Contact Hours generated by the student are reported in different categories – Funded, Unfunded, and Inter-institutional</a:t>
            </a:r>
          </a:p>
          <a:p>
            <a:pPr lvl="1" eaLnBrk="1" fontAlgn="auto" hangingPunct="1">
              <a:spcAft>
                <a:spcPts val="0"/>
              </a:spcAft>
              <a:buFont typeface="Arial"/>
              <a:buChar char="•"/>
              <a:defRPr/>
            </a:pPr>
            <a:r>
              <a:rPr lang="en-US" sz="2000" dirty="0"/>
              <a:t>The total contact hours of the CBM00A must be within 500 hours of </a:t>
            </a:r>
            <a:r>
              <a:rPr lang="en-US" sz="2000" dirty="0" smtClean="0"/>
              <a:t>the total </a:t>
            </a:r>
            <a:r>
              <a:rPr lang="en-US" sz="2000" dirty="0"/>
              <a:t>contact hours of the </a:t>
            </a:r>
            <a:r>
              <a:rPr lang="en-US" sz="2000" dirty="0" smtClean="0"/>
              <a:t>CBM00C</a:t>
            </a:r>
            <a:endParaRPr lang="en-US" sz="2000" dirty="0"/>
          </a:p>
          <a:p>
            <a:pPr eaLnBrk="1" fontAlgn="auto" hangingPunct="1">
              <a:spcAft>
                <a:spcPts val="0"/>
              </a:spcAft>
              <a:buFont typeface="Arial"/>
              <a:buChar char="•"/>
              <a:defRPr/>
            </a:pPr>
            <a:r>
              <a:rPr lang="en-US" sz="2400" dirty="0" smtClean="0"/>
              <a:t>This is an End of Semester report</a:t>
            </a:r>
          </a:p>
          <a:p>
            <a:pPr eaLnBrk="1" fontAlgn="auto" hangingPunct="1">
              <a:spcAft>
                <a:spcPts val="0"/>
              </a:spcAft>
              <a:buFont typeface="Arial"/>
              <a:buChar char="•"/>
              <a:defRPr/>
            </a:pPr>
            <a:r>
              <a:rPr lang="en-US" sz="2400" dirty="0" smtClean="0"/>
              <a:t>This data is used in the Accountability System and any CTC reports where  continuing education student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06283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201584569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76</a:t>
            </a:fld>
            <a:endParaRPr lang="en-US" dirty="0"/>
          </a:p>
        </p:txBody>
      </p:sp>
      <p:sp>
        <p:nvSpPr>
          <p:cNvPr id="3" name="Rectangle 2"/>
          <p:cNvSpPr/>
          <p:nvPr/>
        </p:nvSpPr>
        <p:spPr>
          <a:xfrm>
            <a:off x="152400" y="269670"/>
            <a:ext cx="8763000" cy="5386090"/>
          </a:xfrm>
          <a:prstGeom prst="rect">
            <a:avLst/>
          </a:prstGeom>
        </p:spPr>
        <p:txBody>
          <a:bodyPr wrap="square">
            <a:spAutoFit/>
          </a:bodyPr>
          <a:lstStyle/>
          <a:p>
            <a:r>
              <a:rPr lang="en-US" dirty="0" smtClean="0"/>
              <a:t>CTC CBM00A </a:t>
            </a:r>
            <a:r>
              <a:rPr lang="en-US" dirty="0"/>
              <a:t>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‘A’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Code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Student </a:t>
            </a:r>
            <a:r>
              <a:rPr lang="en-US" sz="1100" dirty="0">
                <a:latin typeface="Arial" panose="020B0604020202020204" pitchFamily="34" charset="0"/>
                <a:cs typeface="Arial" panose="020B0604020202020204" pitchFamily="34" charset="0"/>
              </a:rPr>
              <a:t>Identification Number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9</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Gender </a:t>
            </a:r>
            <a:r>
              <a:rPr lang="en-US" sz="1100" dirty="0">
                <a:latin typeface="Arial" panose="020B0604020202020204" pitchFamily="34" charset="0"/>
                <a:cs typeface="Arial" panose="020B0604020202020204" pitchFamily="34" charset="0"/>
              </a:rPr>
              <a:t>– ‘M’ or ‘F’				</a:t>
            </a:r>
            <a:r>
              <a:rPr lang="en-US" sz="1100" dirty="0" smtClean="0">
                <a:latin typeface="Arial" panose="020B0604020202020204" pitchFamily="34" charset="0"/>
                <a:cs typeface="Arial" panose="020B0604020202020204" pitchFamily="34" charset="0"/>
              </a:rPr>
              <a:t>17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Classification </a:t>
            </a:r>
            <a:r>
              <a:rPr lang="en-US" sz="1100" dirty="0">
                <a:latin typeface="Arial" panose="020B0604020202020204" pitchFamily="34" charset="0"/>
                <a:cs typeface="Arial" panose="020B0604020202020204" pitchFamily="34" charset="0"/>
              </a:rPr>
              <a:t>– ‘0’ thru ‘7’ - Numeric			</a:t>
            </a:r>
            <a:r>
              <a:rPr lang="en-US" sz="1100" dirty="0" smtClean="0">
                <a:latin typeface="Arial" panose="020B0604020202020204" pitchFamily="34" charset="0"/>
                <a:cs typeface="Arial" panose="020B0604020202020204" pitchFamily="34" charset="0"/>
              </a:rPr>
              <a:t>18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Date </a:t>
            </a:r>
            <a:r>
              <a:rPr lang="en-US" sz="1100" dirty="0">
                <a:latin typeface="Arial" panose="020B0604020202020204" pitchFamily="34" charset="0"/>
                <a:cs typeface="Arial" panose="020B0604020202020204" pitchFamily="34" charset="0"/>
              </a:rPr>
              <a:t>of Birth - YYYYMMDD - Numeric			</a:t>
            </a:r>
            <a:r>
              <a:rPr lang="en-US" sz="1100" dirty="0" smtClean="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Tuition </a:t>
            </a:r>
            <a:r>
              <a:rPr lang="en-US" sz="1100" dirty="0">
                <a:latin typeface="Arial" panose="020B0604020202020204" pitchFamily="34" charset="0"/>
                <a:cs typeface="Arial" panose="020B0604020202020204" pitchFamily="34" charset="0"/>
              </a:rPr>
              <a:t>Status – ‘0’ - Numeric				</a:t>
            </a:r>
            <a:r>
              <a:rPr lang="en-US" sz="1100" dirty="0" smtClean="0">
                <a:latin typeface="Arial" panose="020B0604020202020204" pitchFamily="34" charset="0"/>
                <a:cs typeface="Arial" panose="020B0604020202020204" pitchFamily="34" charset="0"/>
              </a:rPr>
              <a:t>27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Residence </a:t>
            </a:r>
            <a:r>
              <a:rPr lang="en-US" sz="1100" dirty="0">
                <a:latin typeface="Arial" panose="020B0604020202020204" pitchFamily="34" charset="0"/>
                <a:cs typeface="Arial" panose="020B0604020202020204" pitchFamily="34" charset="0"/>
              </a:rPr>
              <a:t>- Numeric				</a:t>
            </a:r>
            <a:r>
              <a:rPr lang="en-US" sz="1100" dirty="0" smtClean="0">
                <a:latin typeface="Arial" panose="020B0604020202020204" pitchFamily="34" charset="0"/>
                <a:cs typeface="Arial" panose="020B0604020202020204" pitchFamily="34" charset="0"/>
              </a:rPr>
              <a:t>28</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Transfer/First </a:t>
            </a:r>
            <a:r>
              <a:rPr lang="en-US" sz="1100" dirty="0">
                <a:latin typeface="Arial" panose="020B0604020202020204" pitchFamily="34" charset="0"/>
                <a:cs typeface="Arial" panose="020B0604020202020204" pitchFamily="34" charset="0"/>
              </a:rPr>
              <a:t>Time In College - Numeric or blank		</a:t>
            </a:r>
            <a:r>
              <a:rPr lang="en-US" sz="1100" dirty="0" smtClean="0">
                <a:latin typeface="Arial" panose="020B0604020202020204" pitchFamily="34" charset="0"/>
                <a:cs typeface="Arial" panose="020B0604020202020204" pitchFamily="34" charset="0"/>
              </a:rPr>
              <a:t>31</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#10A	CE Contact Hours - Numeric, leading zeros or zero fill		</a:t>
            </a:r>
            <a:r>
              <a:rPr lang="en-US" sz="1100" dirty="0" smtClean="0">
                <a:latin typeface="Arial" panose="020B0604020202020204" pitchFamily="34" charset="0"/>
                <a:cs typeface="Arial" panose="020B0604020202020204" pitchFamily="34" charset="0"/>
              </a:rPr>
              <a:t>37</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#10B	Unused					</a:t>
            </a:r>
            <a:r>
              <a:rPr lang="en-US" sz="1100" dirty="0" smtClean="0">
                <a:latin typeface="Arial" panose="020B0604020202020204" pitchFamily="34" charset="0"/>
                <a:cs typeface="Arial" panose="020B0604020202020204" pitchFamily="34" charset="0"/>
              </a:rPr>
              <a:t>41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#11A	Unused					</a:t>
            </a:r>
            <a:r>
              <a:rPr lang="en-US" sz="1100" dirty="0" smtClean="0">
                <a:latin typeface="Arial" panose="020B0604020202020204" pitchFamily="34" charset="0"/>
                <a:cs typeface="Arial" panose="020B0604020202020204" pitchFamily="34" charset="0"/>
              </a:rPr>
              <a:t>45</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#11B	Unused					</a:t>
            </a:r>
            <a:r>
              <a:rPr lang="en-US" sz="1100" dirty="0" smtClean="0">
                <a:latin typeface="Arial" panose="020B0604020202020204" pitchFamily="34" charset="0"/>
                <a:cs typeface="Arial" panose="020B0604020202020204" pitchFamily="34" charset="0"/>
              </a:rPr>
              <a:t>49</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#12	CE Major Program or Educational Focus - Numeric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#13	Unused 					</a:t>
            </a:r>
            <a:r>
              <a:rPr lang="en-US" sz="1100" dirty="0" smtClean="0">
                <a:latin typeface="Arial" panose="020B0604020202020204" pitchFamily="34" charset="0"/>
                <a:cs typeface="Arial" panose="020B0604020202020204" pitchFamily="34" charset="0"/>
              </a:rPr>
              <a:t>61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#13A	Tuition Exemption/Waiver Code – ‘01’, ‘21’, or blank		</a:t>
            </a:r>
            <a:r>
              <a:rPr lang="en-US" sz="1100" dirty="0" smtClean="0">
                <a:latin typeface="Arial" panose="020B0604020202020204" pitchFamily="34" charset="0"/>
                <a:cs typeface="Arial" panose="020B0604020202020204" pitchFamily="34" charset="0"/>
              </a:rPr>
              <a:t>63</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#13B	Remote Campus – ‘5’ or blank (TSTC ‘1’ thru ‘3’)		</a:t>
            </a:r>
            <a:r>
              <a:rPr lang="en-US" sz="1100" dirty="0" smtClean="0">
                <a:latin typeface="Arial" panose="020B0604020202020204" pitchFamily="34" charset="0"/>
                <a:cs typeface="Arial" panose="020B0604020202020204" pitchFamily="34" charset="0"/>
              </a:rPr>
              <a:t>65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#13C	Type Major – ‘4’ or ‘5’ - Numeric			</a:t>
            </a:r>
            <a:r>
              <a:rPr lang="en-US" sz="1100" dirty="0" smtClean="0">
                <a:latin typeface="Arial" panose="020B0604020202020204" pitchFamily="34" charset="0"/>
                <a:cs typeface="Arial" panose="020B0604020202020204" pitchFamily="34" charset="0"/>
              </a:rPr>
              <a:t>66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#14	Unused					</a:t>
            </a:r>
            <a:r>
              <a:rPr lang="en-US" sz="1100" dirty="0" smtClean="0">
                <a:latin typeface="Arial" panose="020B0604020202020204" pitchFamily="34" charset="0"/>
                <a:cs typeface="Arial" panose="020B0604020202020204" pitchFamily="34" charset="0"/>
              </a:rPr>
              <a:t>67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#15	Last Name - (Optional) Alpha or blank			</a:t>
            </a:r>
            <a:r>
              <a:rPr lang="en-US" sz="1100" dirty="0" smtClean="0">
                <a:latin typeface="Arial" panose="020B0604020202020204" pitchFamily="34" charset="0"/>
                <a:cs typeface="Arial" panose="020B0604020202020204" pitchFamily="34" charset="0"/>
              </a:rPr>
              <a:t>68</a:t>
            </a:r>
            <a:r>
              <a:rPr lang="en-US" sz="1100" dirty="0">
                <a:latin typeface="Arial" panose="020B0604020202020204" pitchFamily="34" charset="0"/>
                <a:cs typeface="Arial" panose="020B0604020202020204" pitchFamily="34" charset="0"/>
              </a:rPr>
              <a:t>	10</a:t>
            </a:r>
          </a:p>
          <a:p>
            <a:r>
              <a:rPr lang="en-US" sz="1100" dirty="0">
                <a:latin typeface="Arial" panose="020B0604020202020204" pitchFamily="34" charset="0"/>
                <a:cs typeface="Arial" panose="020B0604020202020204" pitchFamily="34" charset="0"/>
              </a:rPr>
              <a:t>Item #16	First Name Initial - (Optional) Alpha or blank			</a:t>
            </a:r>
            <a:r>
              <a:rPr lang="en-US" sz="1100" dirty="0" smtClean="0">
                <a:latin typeface="Arial" panose="020B0604020202020204" pitchFamily="34" charset="0"/>
                <a:cs typeface="Arial" panose="020B0604020202020204" pitchFamily="34" charset="0"/>
              </a:rPr>
              <a:t>78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	Unused					</a:t>
            </a:r>
            <a:r>
              <a:rPr lang="en-US" sz="1100" dirty="0" smtClean="0">
                <a:latin typeface="Arial" panose="020B0604020202020204" pitchFamily="34" charset="0"/>
                <a:cs typeface="Arial" panose="020B0604020202020204" pitchFamily="34" charset="0"/>
              </a:rPr>
              <a:t>79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Quarter – ‘1’, ‘2’, ‘3’, or ‘4’ - Numeric			</a:t>
            </a:r>
            <a:r>
              <a:rPr lang="en-US" sz="1100" dirty="0" smtClean="0">
                <a:latin typeface="Arial" panose="020B0604020202020204" pitchFamily="34" charset="0"/>
                <a:cs typeface="Arial" panose="020B0604020202020204" pitchFamily="34" charset="0"/>
              </a:rPr>
              <a:t>80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#19	Year - YYYY - Numeric				</a:t>
            </a:r>
            <a:r>
              <a:rPr lang="en-US" sz="1100" dirty="0" smtClean="0">
                <a:latin typeface="Arial" panose="020B0604020202020204" pitchFamily="34" charset="0"/>
                <a:cs typeface="Arial" panose="020B0604020202020204" pitchFamily="34" charset="0"/>
              </a:rPr>
              <a:t>81</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#20	C.E. Student – ‘2’				</a:t>
            </a:r>
            <a:r>
              <a:rPr lang="en-US" sz="1100" dirty="0" smtClean="0">
                <a:latin typeface="Arial" panose="020B0604020202020204" pitchFamily="34" charset="0"/>
                <a:cs typeface="Arial" panose="020B0604020202020204" pitchFamily="34" charset="0"/>
              </a:rPr>
              <a:t>85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#21	Tuition Status of CEU Students – ‘1’, ‘2’, or ‘3’		</a:t>
            </a:r>
            <a:r>
              <a:rPr lang="en-US" sz="1100" dirty="0" smtClean="0">
                <a:latin typeface="Arial" panose="020B0604020202020204" pitchFamily="34" charset="0"/>
                <a:cs typeface="Arial" panose="020B0604020202020204" pitchFamily="34" charset="0"/>
              </a:rPr>
              <a:t>86</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8239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77</a:t>
            </a:fld>
            <a:endParaRPr lang="en-US" dirty="0"/>
          </a:p>
        </p:txBody>
      </p:sp>
      <p:sp>
        <p:nvSpPr>
          <p:cNvPr id="3" name="Rectangle 2"/>
          <p:cNvSpPr/>
          <p:nvPr/>
        </p:nvSpPr>
        <p:spPr>
          <a:xfrm>
            <a:off x="152400" y="269670"/>
            <a:ext cx="8763000" cy="5047536"/>
          </a:xfrm>
          <a:prstGeom prst="rect">
            <a:avLst/>
          </a:prstGeom>
        </p:spPr>
        <p:txBody>
          <a:bodyPr wrap="square">
            <a:spAutoFit/>
          </a:bodyPr>
          <a:lstStyle/>
          <a:p>
            <a:r>
              <a:rPr lang="en-US" dirty="0" smtClean="0"/>
              <a:t>CTC CBM00A </a:t>
            </a:r>
            <a:r>
              <a:rPr lang="en-US" dirty="0"/>
              <a:t>Report </a:t>
            </a:r>
            <a:r>
              <a:rPr lang="en-US" dirty="0" smtClean="0"/>
              <a:t>Layout (cont’d)</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Item #22A	Academically Disadvantaged – ‘1’ or blank			</a:t>
            </a:r>
            <a:r>
              <a:rPr lang="en-US" sz="1100" dirty="0" smtClean="0">
                <a:latin typeface="Arial" panose="020B0604020202020204" pitchFamily="34" charset="0"/>
                <a:cs typeface="Arial" panose="020B0604020202020204" pitchFamily="34" charset="0"/>
              </a:rPr>
              <a:t>87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#22B	Economically Disadvantaged Family or Individual – ‘2’ or blank	</a:t>
            </a:r>
            <a:r>
              <a:rPr lang="en-US" sz="1100" dirty="0" smtClean="0">
                <a:latin typeface="Arial" panose="020B0604020202020204" pitchFamily="34" charset="0"/>
                <a:cs typeface="Arial" panose="020B0604020202020204" pitchFamily="34" charset="0"/>
              </a:rPr>
              <a:t>88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#22C	Individual with Disabilities – ‘3’ or blank			</a:t>
            </a:r>
            <a:r>
              <a:rPr lang="en-US" sz="1100" dirty="0" smtClean="0">
                <a:latin typeface="Arial" panose="020B0604020202020204" pitchFamily="34" charset="0"/>
                <a:cs typeface="Arial" panose="020B0604020202020204" pitchFamily="34" charset="0"/>
              </a:rPr>
              <a:t>89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#22D	Limited English Proficiency (LEP) – ‘4’ or blank		</a:t>
            </a:r>
            <a:r>
              <a:rPr lang="en-US" sz="1100" dirty="0" smtClean="0">
                <a:latin typeface="Arial" panose="020B0604020202020204" pitchFamily="34" charset="0"/>
                <a:cs typeface="Arial" panose="020B0604020202020204" pitchFamily="34" charset="0"/>
              </a:rPr>
              <a:t>90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#22E	Programs to Eliminate Gender Bias - Blank			</a:t>
            </a:r>
            <a:r>
              <a:rPr lang="en-US" sz="1100" dirty="0" smtClean="0">
                <a:latin typeface="Arial" panose="020B0604020202020204" pitchFamily="34" charset="0"/>
                <a:cs typeface="Arial" panose="020B0604020202020204" pitchFamily="34" charset="0"/>
              </a:rPr>
              <a:t>91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#22F	Displaced Homemaker – ‘7’ or blank			</a:t>
            </a:r>
            <a:r>
              <a:rPr lang="en-US" sz="1100" dirty="0" smtClean="0">
                <a:latin typeface="Arial" panose="020B0604020202020204" pitchFamily="34" charset="0"/>
                <a:cs typeface="Arial" panose="020B0604020202020204" pitchFamily="34" charset="0"/>
              </a:rPr>
              <a:t>92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#22G	Single Parent – ‘8’ or blank				</a:t>
            </a:r>
            <a:r>
              <a:rPr lang="en-US" sz="1100" dirty="0" smtClean="0">
                <a:latin typeface="Arial" panose="020B0604020202020204" pitchFamily="34" charset="0"/>
                <a:cs typeface="Arial" panose="020B0604020202020204" pitchFamily="34" charset="0"/>
              </a:rPr>
              <a:t>93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#23	Unused					</a:t>
            </a:r>
            <a:r>
              <a:rPr lang="en-US" sz="1100" dirty="0" smtClean="0">
                <a:latin typeface="Arial" panose="020B0604020202020204" pitchFamily="34" charset="0"/>
                <a:cs typeface="Arial" panose="020B0604020202020204" pitchFamily="34" charset="0"/>
              </a:rPr>
              <a:t>94</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#24	Inter-institutional CE Contact Hours - Numeric, zero fill		</a:t>
            </a:r>
            <a:r>
              <a:rPr lang="en-US" sz="1100" dirty="0" smtClean="0">
                <a:latin typeface="Arial" panose="020B0604020202020204" pitchFamily="34" charset="0"/>
                <a:cs typeface="Arial" panose="020B0604020202020204" pitchFamily="34" charset="0"/>
              </a:rPr>
              <a:t>100</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#25	Unused					</a:t>
            </a:r>
            <a:r>
              <a:rPr lang="en-US" sz="1100" dirty="0" smtClean="0">
                <a:latin typeface="Arial" panose="020B0604020202020204" pitchFamily="34" charset="0"/>
                <a:cs typeface="Arial" panose="020B0604020202020204" pitchFamily="34" charset="0"/>
              </a:rPr>
              <a:t>103</a:t>
            </a:r>
            <a:r>
              <a:rPr lang="en-US" sz="1100" dirty="0">
                <a:latin typeface="Arial" panose="020B0604020202020204" pitchFamily="34" charset="0"/>
                <a:cs typeface="Arial" panose="020B0604020202020204" pitchFamily="34" charset="0"/>
              </a:rPr>
              <a:t>	12</a:t>
            </a:r>
          </a:p>
          <a:p>
            <a:r>
              <a:rPr lang="en-US" sz="1100" dirty="0">
                <a:latin typeface="Arial" panose="020B0604020202020204" pitchFamily="34" charset="0"/>
                <a:cs typeface="Arial" panose="020B0604020202020204" pitchFamily="34" charset="0"/>
              </a:rPr>
              <a:t>Item #26	Non-Disclosure				</a:t>
            </a:r>
            <a:r>
              <a:rPr lang="en-US" sz="1100" dirty="0" smtClean="0">
                <a:latin typeface="Arial" panose="020B0604020202020204" pitchFamily="34" charset="0"/>
                <a:cs typeface="Arial" panose="020B0604020202020204" pitchFamily="34" charset="0"/>
              </a:rPr>
              <a:t>115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#27	CE Contact Hours-Not State Funded – Numeric, leading		</a:t>
            </a:r>
            <a:r>
              <a:rPr lang="en-US" sz="1100" dirty="0" smtClean="0">
                <a:latin typeface="Arial" panose="020B0604020202020204" pitchFamily="34" charset="0"/>
                <a:cs typeface="Arial" panose="020B0604020202020204" pitchFamily="34" charset="0"/>
              </a:rPr>
              <a:t>116</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zeros </a:t>
            </a:r>
            <a:r>
              <a:rPr lang="en-US" sz="1100" dirty="0">
                <a:latin typeface="Arial" panose="020B0604020202020204" pitchFamily="34" charset="0"/>
                <a:cs typeface="Arial" panose="020B0604020202020204" pitchFamily="34" charset="0"/>
              </a:rPr>
              <a:t>or zero fill		</a:t>
            </a:r>
          </a:p>
          <a:p>
            <a:r>
              <a:rPr lang="en-US" sz="1100" dirty="0">
                <a:latin typeface="Arial" panose="020B0604020202020204" pitchFamily="34" charset="0"/>
                <a:cs typeface="Arial" panose="020B0604020202020204" pitchFamily="34" charset="0"/>
              </a:rPr>
              <a:t>Item #28	Ethnic Origin – Numeric				</a:t>
            </a:r>
            <a:r>
              <a:rPr lang="en-US" sz="1100" dirty="0" smtClean="0">
                <a:latin typeface="Arial" panose="020B0604020202020204" pitchFamily="34" charset="0"/>
                <a:cs typeface="Arial" panose="020B0604020202020204" pitchFamily="34" charset="0"/>
              </a:rPr>
              <a:t>120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	Race:		</a:t>
            </a:r>
          </a:p>
          <a:p>
            <a:r>
              <a:rPr lang="en-US" sz="1100" dirty="0">
                <a:latin typeface="Arial" panose="020B0604020202020204" pitchFamily="34" charset="0"/>
                <a:cs typeface="Arial" panose="020B0604020202020204" pitchFamily="34" charset="0"/>
              </a:rPr>
              <a:t>Item #29A	White – ‘1’ or blank				</a:t>
            </a:r>
            <a:r>
              <a:rPr lang="en-US" sz="1100" dirty="0" smtClean="0">
                <a:latin typeface="Arial" panose="020B0604020202020204" pitchFamily="34" charset="0"/>
                <a:cs typeface="Arial" panose="020B0604020202020204" pitchFamily="34" charset="0"/>
              </a:rPr>
              <a:t>121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#29B	Black or African-American – ‘2’ or blank			</a:t>
            </a:r>
            <a:r>
              <a:rPr lang="en-US" sz="1100" dirty="0" smtClean="0">
                <a:latin typeface="Arial" panose="020B0604020202020204" pitchFamily="34" charset="0"/>
                <a:cs typeface="Arial" panose="020B0604020202020204" pitchFamily="34" charset="0"/>
              </a:rPr>
              <a:t>122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#29C	Asian – ‘4’ or blank				</a:t>
            </a:r>
            <a:r>
              <a:rPr lang="en-US" sz="1100" dirty="0" smtClean="0">
                <a:latin typeface="Arial" panose="020B0604020202020204" pitchFamily="34" charset="0"/>
                <a:cs typeface="Arial" panose="020B0604020202020204" pitchFamily="34" charset="0"/>
              </a:rPr>
              <a:t>123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#29D	American Indian or Alaskan Native – ‘5’ or blank		</a:t>
            </a:r>
            <a:r>
              <a:rPr lang="en-US" sz="1100" dirty="0" smtClean="0">
                <a:latin typeface="Arial" panose="020B0604020202020204" pitchFamily="34" charset="0"/>
                <a:cs typeface="Arial" panose="020B0604020202020204" pitchFamily="34" charset="0"/>
              </a:rPr>
              <a:t>124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#29E	International – ‘6’ or blank				</a:t>
            </a:r>
            <a:r>
              <a:rPr lang="en-US" sz="1100" dirty="0" smtClean="0">
                <a:latin typeface="Arial" panose="020B0604020202020204" pitchFamily="34" charset="0"/>
                <a:cs typeface="Arial" panose="020B0604020202020204" pitchFamily="34" charset="0"/>
              </a:rPr>
              <a:t>125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#29F	Unknown or Not Reported – ‘7’ or blank			</a:t>
            </a:r>
            <a:r>
              <a:rPr lang="en-US" sz="1100" dirty="0" smtClean="0">
                <a:latin typeface="Arial" panose="020B0604020202020204" pitchFamily="34" charset="0"/>
                <a:cs typeface="Arial" panose="020B0604020202020204" pitchFamily="34" charset="0"/>
              </a:rPr>
              <a:t>126</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#29G	Native Hawaiian or Other Pacific Islander – ‘8’ or blank		</a:t>
            </a:r>
            <a:r>
              <a:rPr lang="en-US" sz="1100" dirty="0" smtClean="0">
                <a:latin typeface="Arial" panose="020B0604020202020204" pitchFamily="34" charset="0"/>
                <a:cs typeface="Arial" panose="020B0604020202020204" pitchFamily="34" charset="0"/>
              </a:rPr>
              <a:t>127</a:t>
            </a:r>
            <a:r>
              <a:rPr lang="en-US" sz="1100" dirty="0">
                <a:latin typeface="Arial" panose="020B0604020202020204" pitchFamily="34" charset="0"/>
                <a:cs typeface="Arial" panose="020B0604020202020204" pitchFamily="34" charset="0"/>
              </a:rPr>
              <a:t>	1</a:t>
            </a:r>
          </a:p>
          <a:p>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93390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403225"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Continuing Education Class Report: CBM00C</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15022415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normAutofit/>
          </a:bodyPr>
          <a:lstStyle/>
          <a:p>
            <a:pPr eaLnBrk="1" hangingPunct="1"/>
            <a:r>
              <a:rPr lang="en-US" altLang="en-US" sz="3200" cap="none" dirty="0" smtClean="0"/>
              <a:t>CTC Continuing Education Class (CBM00C)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470203"/>
            <a:ext cx="8242300" cy="4101306"/>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a:t>Classes reported include all specially approved continuing education </a:t>
            </a:r>
            <a:r>
              <a:rPr lang="en-US" sz="2400" dirty="0" smtClean="0"/>
              <a:t>courses(local </a:t>
            </a:r>
            <a:r>
              <a:rPr lang="en-US" sz="2400" dirty="0"/>
              <a:t>need) and courses listed in the continuing education section of the Workforce </a:t>
            </a:r>
            <a:r>
              <a:rPr lang="en-US" sz="2400" dirty="0" smtClean="0"/>
              <a:t>Education Course Manual.</a:t>
            </a:r>
            <a:endParaRPr lang="en-US" sz="1400" dirty="0"/>
          </a:p>
          <a:p>
            <a:pPr lvl="1" eaLnBrk="1" fontAlgn="auto" hangingPunct="1">
              <a:spcAft>
                <a:spcPts val="0"/>
              </a:spcAft>
              <a:buFont typeface="Arial"/>
              <a:buChar char="•"/>
              <a:defRPr/>
            </a:pPr>
            <a:r>
              <a:rPr lang="en-US" sz="2000" dirty="0"/>
              <a:t>Collects information about the classes taught </a:t>
            </a:r>
            <a:r>
              <a:rPr lang="en-US" sz="2000" dirty="0" smtClean="0"/>
              <a:t>–Contact </a:t>
            </a:r>
            <a:r>
              <a:rPr lang="en-US" sz="2000" dirty="0"/>
              <a:t>Hours, Location, Instructor, </a:t>
            </a:r>
            <a:r>
              <a:rPr lang="en-US" sz="2000" dirty="0" err="1" smtClean="0"/>
              <a:t>etc</a:t>
            </a:r>
            <a:endParaRPr lang="en-US" sz="2000" dirty="0" smtClean="0"/>
          </a:p>
          <a:p>
            <a:pPr lvl="1" eaLnBrk="1" fontAlgn="auto" hangingPunct="1">
              <a:spcAft>
                <a:spcPts val="0"/>
              </a:spcAft>
              <a:buFont typeface="Arial"/>
              <a:buChar char="•"/>
              <a:defRPr/>
            </a:pPr>
            <a:r>
              <a:rPr lang="en-US" sz="2000" dirty="0" smtClean="0"/>
              <a:t>Enrollment at census date, end of course, and non-funded</a:t>
            </a:r>
          </a:p>
          <a:p>
            <a:pPr lvl="1" eaLnBrk="1" fontAlgn="auto" hangingPunct="1">
              <a:spcAft>
                <a:spcPts val="0"/>
              </a:spcAft>
              <a:buFont typeface="Arial"/>
              <a:buChar char="•"/>
              <a:defRPr/>
            </a:pPr>
            <a:r>
              <a:rPr lang="en-US" sz="2000" dirty="0"/>
              <a:t>The total contact hours </a:t>
            </a:r>
            <a:r>
              <a:rPr lang="en-US" sz="2000" dirty="0" smtClean="0"/>
              <a:t>on </a:t>
            </a:r>
            <a:r>
              <a:rPr lang="en-US" sz="2000" dirty="0"/>
              <a:t>the </a:t>
            </a:r>
            <a:r>
              <a:rPr lang="en-US" sz="2000" dirty="0" smtClean="0"/>
              <a:t>CBM00C </a:t>
            </a:r>
            <a:r>
              <a:rPr lang="en-US" sz="2000" dirty="0"/>
              <a:t>must be within 500 hours of the total contact hours </a:t>
            </a:r>
            <a:r>
              <a:rPr lang="en-US" sz="2000" dirty="0" smtClean="0"/>
              <a:t>on </a:t>
            </a:r>
            <a:r>
              <a:rPr lang="en-US" sz="2000" dirty="0"/>
              <a:t>the </a:t>
            </a:r>
            <a:r>
              <a:rPr lang="en-US" sz="2000" dirty="0" smtClean="0"/>
              <a:t>CBM00A</a:t>
            </a:r>
            <a:endParaRPr lang="en-US" sz="2000" dirty="0"/>
          </a:p>
          <a:p>
            <a:pPr eaLnBrk="1" fontAlgn="auto" hangingPunct="1">
              <a:spcAft>
                <a:spcPts val="0"/>
              </a:spcAft>
              <a:buFont typeface="Arial"/>
              <a:buChar char="•"/>
              <a:defRPr/>
            </a:pPr>
            <a:r>
              <a:rPr lang="en-US" sz="2400" dirty="0" smtClean="0"/>
              <a:t>This is an End of Semester report</a:t>
            </a:r>
          </a:p>
          <a:p>
            <a:pPr eaLnBrk="1" fontAlgn="auto" hangingPunct="1">
              <a:spcAft>
                <a:spcPts val="0"/>
              </a:spcAft>
              <a:buFont typeface="Arial"/>
              <a:buChar char="•"/>
              <a:defRPr/>
            </a:pPr>
            <a:r>
              <a:rPr lang="en-US" sz="2400" dirty="0"/>
              <a:t>This data is used in the formula funding </a:t>
            </a:r>
            <a:r>
              <a:rPr lang="en-US" sz="2400" dirty="0" smtClean="0"/>
              <a:t>calculations</a:t>
            </a:r>
          </a:p>
          <a:p>
            <a:pPr eaLnBrk="1" fontAlgn="auto" hangingPunct="1">
              <a:spcAft>
                <a:spcPts val="0"/>
              </a:spcAft>
              <a:buFont typeface="Arial"/>
              <a:buChar char="•"/>
              <a:defRPr/>
            </a:pPr>
            <a:r>
              <a:rPr lang="en-US" sz="2400" dirty="0" smtClean="0"/>
              <a:t>This data is used in the Accountability System</a:t>
            </a:r>
          </a:p>
          <a:p>
            <a:pPr eaLnBrk="1" fontAlgn="auto" hangingPunct="1">
              <a:spcAft>
                <a:spcPts val="0"/>
              </a:spcAft>
              <a:buFont typeface="Arial"/>
              <a:buChar char="•"/>
              <a:defRPr/>
            </a:pPr>
            <a:endParaRPr lang="en-US" sz="1800" dirty="0"/>
          </a:p>
        </p:txBody>
      </p:sp>
      <p:sp>
        <p:nvSpPr>
          <p:cNvPr id="3" name="TextBox 2"/>
          <p:cNvSpPr txBox="1"/>
          <p:nvPr/>
        </p:nvSpPr>
        <p:spPr>
          <a:xfrm>
            <a:off x="685800" y="1008538"/>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1551290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Health-related Institutions</a:t>
            </a:r>
            <a:br>
              <a:rPr lang="en-US" altLang="en-US" sz="3600" i="1" cap="none" dirty="0" smtClean="0"/>
            </a:br>
            <a:r>
              <a:rPr lang="en-US" altLang="en-US" sz="3600" i="1" cap="none" dirty="0" smtClean="0"/>
              <a:t>Faculty Report: CBM008</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5850893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80</a:t>
            </a:fld>
            <a:endParaRPr lang="en-US" dirty="0"/>
          </a:p>
        </p:txBody>
      </p:sp>
      <p:sp>
        <p:nvSpPr>
          <p:cNvPr id="3" name="Rectangle 2"/>
          <p:cNvSpPr/>
          <p:nvPr/>
        </p:nvSpPr>
        <p:spPr>
          <a:xfrm>
            <a:off x="152400" y="269670"/>
            <a:ext cx="8763000" cy="5047536"/>
          </a:xfrm>
          <a:prstGeom prst="rect">
            <a:avLst/>
          </a:prstGeom>
        </p:spPr>
        <p:txBody>
          <a:bodyPr wrap="square">
            <a:spAutoFit/>
          </a:bodyPr>
          <a:lstStyle/>
          <a:p>
            <a:r>
              <a:rPr lang="en-US" dirty="0" smtClean="0"/>
              <a:t>CTC CBM00C </a:t>
            </a:r>
            <a:r>
              <a:rPr lang="en-US" dirty="0"/>
              <a:t>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‘C’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Subject </a:t>
            </a:r>
            <a:r>
              <a:rPr lang="en-US" sz="1100" dirty="0">
                <a:latin typeface="Arial" panose="020B0604020202020204" pitchFamily="34" charset="0"/>
                <a:cs typeface="Arial" panose="020B0604020202020204" pitchFamily="34" charset="0"/>
              </a:rPr>
              <a:t>Prefix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7</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Course </a:t>
            </a:r>
            <a:r>
              <a:rPr lang="en-US" sz="1100" dirty="0">
                <a:latin typeface="Arial" panose="020B0604020202020204" pitchFamily="34" charset="0"/>
                <a:cs typeface="Arial" panose="020B0604020202020204" pitchFamily="34" charset="0"/>
              </a:rPr>
              <a:t>Number				</a:t>
            </a:r>
            <a:r>
              <a:rPr lang="en-US" sz="1100" dirty="0" smtClean="0">
                <a:latin typeface="Arial" panose="020B0604020202020204" pitchFamily="34" charset="0"/>
                <a:cs typeface="Arial" panose="020B0604020202020204" pitchFamily="34" charset="0"/>
              </a:rPr>
              <a:t>15</a:t>
            </a:r>
            <a:r>
              <a:rPr lang="en-US" sz="1100" dirty="0">
                <a:latin typeface="Arial" panose="020B0604020202020204" pitchFamily="34" charset="0"/>
                <a:cs typeface="Arial" panose="020B0604020202020204" pitchFamily="34" charset="0"/>
              </a:rPr>
              <a:t>	7</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Section </a:t>
            </a:r>
            <a:r>
              <a:rPr lang="en-US" sz="1100" dirty="0">
                <a:latin typeface="Arial" panose="020B0604020202020204" pitchFamily="34" charset="0"/>
                <a:cs typeface="Arial" panose="020B0604020202020204" pitchFamily="34" charset="0"/>
              </a:rPr>
              <a:t>Number				</a:t>
            </a:r>
            <a:r>
              <a:rPr lang="en-US" sz="1100" dirty="0" smtClean="0">
                <a:latin typeface="Arial" panose="020B0604020202020204" pitchFamily="34" charset="0"/>
                <a:cs typeface="Arial" panose="020B0604020202020204" pitchFamily="34" charset="0"/>
              </a:rPr>
              <a:t>22</a:t>
            </a:r>
            <a:r>
              <a:rPr lang="en-US" sz="1100" dirty="0">
                <a:latin typeface="Arial" panose="020B0604020202020204" pitchFamily="34" charset="0"/>
                <a:cs typeface="Arial" panose="020B0604020202020204" pitchFamily="34" charset="0"/>
              </a:rPr>
              <a:t>	5</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Course </a:t>
            </a:r>
            <a:r>
              <a:rPr lang="en-US" sz="1100" dirty="0">
                <a:latin typeface="Arial" panose="020B0604020202020204" pitchFamily="34" charset="0"/>
                <a:cs typeface="Arial" panose="020B0604020202020204" pitchFamily="34" charset="0"/>
              </a:rPr>
              <a:t>End Date - YYYYMM - Numeric			</a:t>
            </a:r>
            <a:r>
              <a:rPr lang="en-US" sz="1100" dirty="0" smtClean="0">
                <a:latin typeface="Arial" panose="020B0604020202020204" pitchFamily="34" charset="0"/>
                <a:cs typeface="Arial" panose="020B0604020202020204" pitchFamily="34" charset="0"/>
              </a:rPr>
              <a:t>27</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Type </a:t>
            </a:r>
            <a:r>
              <a:rPr lang="en-US" sz="1100" dirty="0">
                <a:latin typeface="Arial" panose="020B0604020202020204" pitchFamily="34" charset="0"/>
                <a:cs typeface="Arial" panose="020B0604020202020204" pitchFamily="34" charset="0"/>
              </a:rPr>
              <a:t>Instruction - Numeric				</a:t>
            </a:r>
            <a:r>
              <a:rPr lang="en-US" sz="1100" dirty="0" smtClean="0">
                <a:latin typeface="Arial" panose="020B0604020202020204" pitchFamily="34" charset="0"/>
                <a:cs typeface="Arial" panose="020B0604020202020204" pitchFamily="34" charset="0"/>
              </a:rPr>
              <a:t>33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Course </a:t>
            </a:r>
            <a:r>
              <a:rPr lang="en-US" sz="1100" dirty="0">
                <a:latin typeface="Arial" panose="020B0604020202020204" pitchFamily="34" charset="0"/>
                <a:cs typeface="Arial" panose="020B0604020202020204" pitchFamily="34" charset="0"/>
              </a:rPr>
              <a:t>Type - Numeric				</a:t>
            </a:r>
            <a:r>
              <a:rPr lang="en-US" sz="1100" dirty="0" smtClean="0">
                <a:latin typeface="Arial" panose="020B0604020202020204" pitchFamily="34" charset="0"/>
                <a:cs typeface="Arial" panose="020B0604020202020204" pitchFamily="34" charset="0"/>
              </a:rPr>
              <a:t>34</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Location </a:t>
            </a:r>
            <a:r>
              <a:rPr lang="en-US" sz="1100" dirty="0">
                <a:latin typeface="Arial" panose="020B0604020202020204" pitchFamily="34" charset="0"/>
                <a:cs typeface="Arial" panose="020B0604020202020204" pitchFamily="34" charset="0"/>
              </a:rPr>
              <a:t>Code - Numeric				</a:t>
            </a:r>
            <a:r>
              <a:rPr lang="en-US" sz="1100" dirty="0" smtClean="0">
                <a:latin typeface="Arial" panose="020B0604020202020204" pitchFamily="34" charset="0"/>
                <a:cs typeface="Arial" panose="020B0604020202020204" pitchFamily="34" charset="0"/>
              </a:rPr>
              <a:t>35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#10	Contact Hours - Leading Zeros			</a:t>
            </a:r>
            <a:r>
              <a:rPr lang="en-US" sz="1100" dirty="0" smtClean="0">
                <a:latin typeface="Arial" panose="020B0604020202020204" pitchFamily="34" charset="0"/>
                <a:cs typeface="Arial" panose="020B0604020202020204" pitchFamily="34" charset="0"/>
              </a:rPr>
              <a:t>36</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#11	Approval Number - Numeric, CIP codes with trailing zeros		40	10</a:t>
            </a:r>
          </a:p>
          <a:p>
            <a:r>
              <a:rPr lang="en-US" sz="1100" dirty="0">
                <a:latin typeface="Arial" panose="020B0604020202020204" pitchFamily="34" charset="0"/>
                <a:cs typeface="Arial" panose="020B0604020202020204" pitchFamily="34" charset="0"/>
              </a:rPr>
              <a:t>Item #12	Instruction Mode - Numeric				</a:t>
            </a:r>
            <a:r>
              <a:rPr lang="en-US" sz="1100" dirty="0" smtClean="0">
                <a:latin typeface="Arial" panose="020B0604020202020204" pitchFamily="34" charset="0"/>
                <a:cs typeface="Arial" panose="020B0604020202020204" pitchFamily="34" charset="0"/>
              </a:rPr>
              <a:t>50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#12A	Unused					</a:t>
            </a:r>
            <a:r>
              <a:rPr lang="en-US" sz="1100" dirty="0" smtClean="0">
                <a:latin typeface="Arial" panose="020B0604020202020204" pitchFamily="34" charset="0"/>
                <a:cs typeface="Arial" panose="020B0604020202020204" pitchFamily="34" charset="0"/>
              </a:rPr>
              <a:t>51</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#12B	Zip Code or Foreign Country - Numeric or blank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5</a:t>
            </a:r>
          </a:p>
          <a:p>
            <a:r>
              <a:rPr lang="en-US" sz="1100" dirty="0">
                <a:latin typeface="Arial" panose="020B0604020202020204" pitchFamily="34" charset="0"/>
                <a:cs typeface="Arial" panose="020B0604020202020204" pitchFamily="34" charset="0"/>
              </a:rPr>
              <a:t>Item #13	Instructor Code				</a:t>
            </a:r>
            <a:r>
              <a:rPr lang="en-US" sz="1100" dirty="0" smtClean="0">
                <a:latin typeface="Arial" panose="020B0604020202020204" pitchFamily="34" charset="0"/>
                <a:cs typeface="Arial" panose="020B0604020202020204" pitchFamily="34" charset="0"/>
              </a:rPr>
              <a:t>58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#14	End of Course Enrollment - Numeric, leading zeros		</a:t>
            </a:r>
            <a:r>
              <a:rPr lang="en-US" sz="1100" dirty="0" smtClean="0">
                <a:latin typeface="Arial" panose="020B0604020202020204" pitchFamily="34" charset="0"/>
                <a:cs typeface="Arial" panose="020B0604020202020204" pitchFamily="34" charset="0"/>
              </a:rPr>
              <a:t>67</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#15	Census Month – Numeric, leading zero			</a:t>
            </a:r>
            <a:r>
              <a:rPr lang="en-US" sz="1100" dirty="0" smtClean="0">
                <a:latin typeface="Arial" panose="020B0604020202020204" pitchFamily="34" charset="0"/>
                <a:cs typeface="Arial" panose="020B0604020202020204" pitchFamily="34" charset="0"/>
              </a:rPr>
              <a:t>70</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#16	Census Date Enrollment - Numeric			</a:t>
            </a:r>
            <a:r>
              <a:rPr lang="en-US" sz="1100" dirty="0" smtClean="0">
                <a:latin typeface="Arial" panose="020B0604020202020204" pitchFamily="34" charset="0"/>
                <a:cs typeface="Arial" panose="020B0604020202020204" pitchFamily="34" charset="0"/>
              </a:rPr>
              <a:t>72</a:t>
            </a:r>
            <a:r>
              <a:rPr lang="en-US" sz="1100" dirty="0">
                <a:latin typeface="Arial" panose="020B0604020202020204" pitchFamily="34" charset="0"/>
                <a:cs typeface="Arial" panose="020B0604020202020204" pitchFamily="34" charset="0"/>
              </a:rPr>
              <a:t>	3</a:t>
            </a:r>
          </a:p>
          <a:p>
            <a:r>
              <a:rPr lang="en-US" sz="1100" dirty="0">
                <a:latin typeface="Arial" panose="020B0604020202020204" pitchFamily="34" charset="0"/>
                <a:cs typeface="Arial" panose="020B0604020202020204" pitchFamily="34" charset="0"/>
              </a:rPr>
              <a:t>Item #17	Quarter - Numeric				</a:t>
            </a:r>
            <a:r>
              <a:rPr lang="en-US" sz="1100" dirty="0" smtClean="0">
                <a:latin typeface="Arial" panose="020B0604020202020204" pitchFamily="34" charset="0"/>
                <a:cs typeface="Arial" panose="020B0604020202020204" pitchFamily="34" charset="0"/>
              </a:rPr>
              <a:t>75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#18	Year - Numeric				</a:t>
            </a:r>
            <a:r>
              <a:rPr lang="en-US" sz="1100" dirty="0" smtClean="0">
                <a:latin typeface="Arial" panose="020B0604020202020204" pitchFamily="34" charset="0"/>
                <a:cs typeface="Arial" panose="020B0604020202020204" pitchFamily="34" charset="0"/>
              </a:rPr>
              <a:t>76</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#19	Inter-institutional FICE				</a:t>
            </a:r>
            <a:r>
              <a:rPr lang="en-US" sz="1100" dirty="0" smtClean="0">
                <a:latin typeface="Arial" panose="020B0604020202020204" pitchFamily="34" charset="0"/>
                <a:cs typeface="Arial" panose="020B0604020202020204" pitchFamily="34" charset="0"/>
              </a:rPr>
              <a:t>80</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#20	Unused					</a:t>
            </a:r>
            <a:r>
              <a:rPr lang="en-US" sz="1100" dirty="0" smtClean="0">
                <a:latin typeface="Arial" panose="020B0604020202020204" pitchFamily="34" charset="0"/>
                <a:cs typeface="Arial" panose="020B0604020202020204" pitchFamily="34" charset="0"/>
              </a:rPr>
              <a:t>86</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#21	Enrollment of Students Not Eligible for State </a:t>
            </a:r>
            <a:r>
              <a:rPr lang="en-US" sz="1100" dirty="0" smtClean="0">
                <a:latin typeface="Arial" panose="020B0604020202020204" pitchFamily="34" charset="0"/>
                <a:cs typeface="Arial" panose="020B0604020202020204" pitchFamily="34" charset="0"/>
              </a:rPr>
              <a:t>Funding -</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90</a:t>
            </a:r>
            <a:r>
              <a:rPr lang="en-US" sz="1100" dirty="0">
                <a:latin typeface="Arial" panose="020B0604020202020204" pitchFamily="34" charset="0"/>
                <a:cs typeface="Arial" panose="020B0604020202020204" pitchFamily="34" charset="0"/>
              </a:rPr>
              <a:t>	3</a:t>
            </a:r>
          </a:p>
          <a:p>
            <a:r>
              <a:rPr lang="en-US" sz="1100" dirty="0" smtClean="0">
                <a:latin typeface="Arial" panose="020B0604020202020204" pitchFamily="34" charset="0"/>
                <a:cs typeface="Arial" panose="020B0604020202020204" pitchFamily="34" charset="0"/>
              </a:rPr>
              <a:t>	Numeric, leading </a:t>
            </a:r>
            <a:r>
              <a:rPr lang="en-US" sz="1100" dirty="0">
                <a:latin typeface="Arial" panose="020B0604020202020204" pitchFamily="34" charset="0"/>
                <a:cs typeface="Arial" panose="020B0604020202020204" pitchFamily="34" charset="0"/>
              </a:rPr>
              <a:t>zeros	</a:t>
            </a:r>
          </a:p>
        </p:txBody>
      </p:sp>
    </p:spTree>
    <p:extLst>
      <p:ext uri="{BB962C8B-B14F-4D97-AF65-F5344CB8AC3E}">
        <p14:creationId xmlns:p14="http://schemas.microsoft.com/office/powerpoint/2010/main" val="21725717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228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CTC Marketable Skills Achievement Report: CBM00M</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Doug Parker</a:t>
            </a:r>
          </a:p>
          <a:p>
            <a:pPr eaLnBrk="1" hangingPunct="1"/>
            <a:r>
              <a:rPr lang="en-US" altLang="en-US" sz="2000" b="1" dirty="0" smtClean="0"/>
              <a:t>Director, Educational Data Center</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extLst>
      <p:ext uri="{BB962C8B-B14F-4D97-AF65-F5344CB8AC3E}">
        <p14:creationId xmlns:p14="http://schemas.microsoft.com/office/powerpoint/2010/main" val="306319529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normAutofit fontScale="90000"/>
          </a:bodyPr>
          <a:lstStyle/>
          <a:p>
            <a:pPr eaLnBrk="1" hangingPunct="1"/>
            <a:r>
              <a:rPr lang="en-US" altLang="en-US" sz="3200" cap="none" dirty="0"/>
              <a:t>CTC Marketable Skills Achievement </a:t>
            </a:r>
            <a:r>
              <a:rPr lang="en-US" altLang="en-US" sz="3200" cap="none" dirty="0" smtClean="0"/>
              <a:t>(CBM00M)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488132"/>
            <a:ext cx="8242300" cy="4101306"/>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Will </a:t>
            </a:r>
            <a:r>
              <a:rPr lang="en-US" sz="2400" dirty="0"/>
              <a:t>include Marketable Skills Achievement (MSA) awards </a:t>
            </a:r>
            <a:r>
              <a:rPr lang="en-US" sz="2400" dirty="0" smtClean="0"/>
              <a:t>granted to </a:t>
            </a:r>
            <a:r>
              <a:rPr lang="en-US" sz="2400" dirty="0"/>
              <a:t>students in active Coordinating Board-approved programs during the fiscal year</a:t>
            </a:r>
            <a:r>
              <a:rPr lang="en-US" sz="2400" dirty="0" smtClean="0"/>
              <a:t>. </a:t>
            </a:r>
            <a:endParaRPr lang="en-US" sz="1400" dirty="0" smtClean="0"/>
          </a:p>
          <a:p>
            <a:pPr lvl="1" eaLnBrk="1" fontAlgn="auto" hangingPunct="1">
              <a:spcAft>
                <a:spcPts val="0"/>
              </a:spcAft>
              <a:buFont typeface="Arial"/>
              <a:buChar char="•"/>
              <a:defRPr/>
            </a:pPr>
            <a:r>
              <a:rPr lang="en-US" sz="2000" dirty="0" smtClean="0"/>
              <a:t>a credit program of 9-14 SCH or.. </a:t>
            </a:r>
          </a:p>
          <a:p>
            <a:pPr lvl="1" eaLnBrk="1" fontAlgn="auto" hangingPunct="1">
              <a:spcAft>
                <a:spcPts val="0"/>
              </a:spcAft>
              <a:buFont typeface="Arial"/>
              <a:buChar char="•"/>
              <a:defRPr/>
            </a:pPr>
            <a:r>
              <a:rPr lang="en-US" sz="2000" dirty="0"/>
              <a:t>a workforce continuing education program of 144-359 contact </a:t>
            </a:r>
            <a:r>
              <a:rPr lang="en-US" sz="2000" dirty="0" smtClean="0"/>
              <a:t>hours</a:t>
            </a:r>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smtClean="0"/>
              <a:t>This data is </a:t>
            </a:r>
            <a:r>
              <a:rPr lang="en-US" sz="2400" dirty="0"/>
              <a:t>used in the Accountability System and any CTC reports where </a:t>
            </a:r>
            <a:r>
              <a:rPr lang="en-US" sz="2400" dirty="0" smtClean="0"/>
              <a:t>Marketable Skills Achievement </a:t>
            </a:r>
            <a:r>
              <a:rPr lang="en-US" sz="2400" dirty="0"/>
              <a:t>information is required</a:t>
            </a:r>
          </a:p>
          <a:p>
            <a:pPr marL="0" indent="0" eaLnBrk="1" fontAlgn="auto" hangingPunct="1">
              <a:spcAft>
                <a:spcPts val="0"/>
              </a:spcAft>
              <a:buNone/>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9</a:t>
            </a:r>
          </a:p>
        </p:txBody>
      </p:sp>
    </p:spTree>
    <p:extLst>
      <p:ext uri="{BB962C8B-B14F-4D97-AF65-F5344CB8AC3E}">
        <p14:creationId xmlns:p14="http://schemas.microsoft.com/office/powerpoint/2010/main" val="388788183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261E7E81-D902-4D85-AF1B-6783F9A63DDB}" type="slidenum">
              <a:rPr lang="en-US" smtClean="0"/>
              <a:pPr>
                <a:defRPr/>
              </a:pPr>
              <a:t>83</a:t>
            </a:fld>
            <a:endParaRPr lang="en-US" dirty="0"/>
          </a:p>
        </p:txBody>
      </p:sp>
      <p:sp>
        <p:nvSpPr>
          <p:cNvPr id="3" name="Rectangle 2"/>
          <p:cNvSpPr/>
          <p:nvPr/>
        </p:nvSpPr>
        <p:spPr>
          <a:xfrm>
            <a:off x="152400" y="269670"/>
            <a:ext cx="8763000" cy="5216813"/>
          </a:xfrm>
          <a:prstGeom prst="rect">
            <a:avLst/>
          </a:prstGeom>
        </p:spPr>
        <p:txBody>
          <a:bodyPr wrap="square">
            <a:spAutoFit/>
          </a:bodyPr>
          <a:lstStyle/>
          <a:p>
            <a:r>
              <a:rPr lang="en-US" dirty="0" smtClean="0"/>
              <a:t>CTC CBM00M </a:t>
            </a:r>
            <a:r>
              <a:rPr lang="en-US" dirty="0"/>
              <a:t>Report </a:t>
            </a:r>
            <a:r>
              <a:rPr lang="en-US" dirty="0" smtClean="0"/>
              <a:t>Layout</a:t>
            </a:r>
            <a:r>
              <a:rPr lang="en-US" dirty="0"/>
              <a:t>									</a:t>
            </a:r>
            <a:r>
              <a:rPr lang="en-US" dirty="0" smtClean="0"/>
              <a:t>				</a:t>
            </a:r>
            <a:r>
              <a:rPr lang="en-US" sz="1100" dirty="0" smtClean="0">
                <a:latin typeface="Arial" panose="020B0604020202020204" pitchFamily="34" charset="0"/>
                <a:cs typeface="Arial" panose="020B0604020202020204" pitchFamily="34" charset="0"/>
              </a:rPr>
              <a:t>Beginning</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		Position</a:t>
            </a:r>
            <a:r>
              <a:rPr lang="en-US" sz="1100" dirty="0">
                <a:latin typeface="Arial" panose="020B0604020202020204" pitchFamily="34" charset="0"/>
                <a:cs typeface="Arial" panose="020B0604020202020204" pitchFamily="34" charset="0"/>
              </a:rPr>
              <a:t>	Length</a:t>
            </a: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Item #1	</a:t>
            </a:r>
            <a:r>
              <a:rPr lang="en-US" sz="1100" dirty="0" smtClean="0">
                <a:latin typeface="Arial" panose="020B0604020202020204" pitchFamily="34" charset="0"/>
                <a:cs typeface="Arial" panose="020B0604020202020204" pitchFamily="34" charset="0"/>
              </a:rPr>
              <a:t>Record </a:t>
            </a:r>
            <a:r>
              <a:rPr lang="en-US" sz="1100" dirty="0">
                <a:latin typeface="Arial" panose="020B0604020202020204" pitchFamily="34" charset="0"/>
                <a:cs typeface="Arial" panose="020B0604020202020204" pitchFamily="34" charset="0"/>
              </a:rPr>
              <a:t>Code - Always ‘M’				</a:t>
            </a:r>
            <a:r>
              <a:rPr lang="en-US" sz="1100" dirty="0" smtClean="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#2	</a:t>
            </a:r>
            <a:r>
              <a:rPr lang="en-US" sz="1100" dirty="0" smtClean="0">
                <a:latin typeface="Arial" panose="020B0604020202020204" pitchFamily="34" charset="0"/>
                <a:cs typeface="Arial" panose="020B0604020202020204" pitchFamily="34" charset="0"/>
              </a:rPr>
              <a:t>Institution </a:t>
            </a:r>
            <a:r>
              <a:rPr lang="en-US" sz="1100" dirty="0">
                <a:latin typeface="Arial" panose="020B0604020202020204" pitchFamily="34" charset="0"/>
                <a:cs typeface="Arial" panose="020B0604020202020204" pitchFamily="34" charset="0"/>
              </a:rPr>
              <a:t>Code - FICE - Numeric			</a:t>
            </a:r>
            <a:r>
              <a:rPr lang="en-US" sz="1100" dirty="0" smtClean="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#3	</a:t>
            </a:r>
            <a:r>
              <a:rPr lang="en-US" sz="1100" dirty="0" smtClean="0">
                <a:latin typeface="Arial" panose="020B0604020202020204" pitchFamily="34" charset="0"/>
                <a:cs typeface="Arial" panose="020B0604020202020204" pitchFamily="34" charset="0"/>
              </a:rPr>
              <a:t>Student </a:t>
            </a:r>
            <a:r>
              <a:rPr lang="en-US" sz="1100" dirty="0">
                <a:latin typeface="Arial" panose="020B0604020202020204" pitchFamily="34" charset="0"/>
                <a:cs typeface="Arial" panose="020B0604020202020204" pitchFamily="34" charset="0"/>
              </a:rPr>
              <a:t>Identification Number			</a:t>
            </a:r>
            <a:r>
              <a:rPr lang="en-US" sz="1100" dirty="0" smtClean="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	9</a:t>
            </a:r>
          </a:p>
          <a:p>
            <a:r>
              <a:rPr lang="en-US" sz="1100" dirty="0">
                <a:latin typeface="Arial" panose="020B0604020202020204" pitchFamily="34" charset="0"/>
                <a:cs typeface="Arial" panose="020B0604020202020204" pitchFamily="34" charset="0"/>
              </a:rPr>
              <a:t>Item #4	</a:t>
            </a:r>
            <a:r>
              <a:rPr lang="en-US" sz="1100" dirty="0" smtClean="0">
                <a:latin typeface="Arial" panose="020B0604020202020204" pitchFamily="34" charset="0"/>
                <a:cs typeface="Arial" panose="020B0604020202020204" pitchFamily="34" charset="0"/>
              </a:rPr>
              <a:t>Gender </a:t>
            </a:r>
            <a:r>
              <a:rPr lang="en-US" sz="1100" dirty="0">
                <a:latin typeface="Arial" panose="020B0604020202020204" pitchFamily="34" charset="0"/>
                <a:cs typeface="Arial" panose="020B0604020202020204" pitchFamily="34" charset="0"/>
              </a:rPr>
              <a:t>– ‘M’ or ‘F’				</a:t>
            </a:r>
            <a:r>
              <a:rPr lang="en-US" sz="1100" dirty="0" smtClean="0">
                <a:latin typeface="Arial" panose="020B0604020202020204" pitchFamily="34" charset="0"/>
                <a:cs typeface="Arial" panose="020B0604020202020204" pitchFamily="34" charset="0"/>
              </a:rPr>
              <a:t>17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#5	</a:t>
            </a:r>
            <a:r>
              <a:rPr lang="en-US" sz="1100" dirty="0" smtClean="0">
                <a:latin typeface="Arial" panose="020B0604020202020204" pitchFamily="34" charset="0"/>
                <a:cs typeface="Arial" panose="020B0604020202020204" pitchFamily="34" charset="0"/>
              </a:rPr>
              <a:t>Unused</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18</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#6	</a:t>
            </a:r>
            <a:r>
              <a:rPr lang="en-US" sz="1100" dirty="0" smtClean="0">
                <a:latin typeface="Arial" panose="020B0604020202020204" pitchFamily="34" charset="0"/>
                <a:cs typeface="Arial" panose="020B0604020202020204" pitchFamily="34" charset="0"/>
              </a:rPr>
              <a:t>Date </a:t>
            </a:r>
            <a:r>
              <a:rPr lang="en-US" sz="1100" dirty="0">
                <a:latin typeface="Arial" panose="020B0604020202020204" pitchFamily="34" charset="0"/>
                <a:cs typeface="Arial" panose="020B0604020202020204" pitchFamily="34" charset="0"/>
              </a:rPr>
              <a:t>of Birth - YYYYMM - Numeric			</a:t>
            </a:r>
            <a:r>
              <a:rPr lang="en-US" sz="1100" dirty="0" smtClean="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6</a:t>
            </a:r>
          </a:p>
          <a:p>
            <a:r>
              <a:rPr lang="en-US" sz="1100" dirty="0">
                <a:latin typeface="Arial" panose="020B0604020202020204" pitchFamily="34" charset="0"/>
                <a:cs typeface="Arial" panose="020B0604020202020204" pitchFamily="34" charset="0"/>
              </a:rPr>
              <a:t>Item #7	</a:t>
            </a:r>
            <a:r>
              <a:rPr lang="en-US" sz="1100" dirty="0" smtClean="0">
                <a:latin typeface="Arial" panose="020B0604020202020204" pitchFamily="34" charset="0"/>
                <a:cs typeface="Arial" panose="020B0604020202020204" pitchFamily="34" charset="0"/>
              </a:rPr>
              <a:t>Marketable </a:t>
            </a:r>
            <a:r>
              <a:rPr lang="en-US" sz="1100" dirty="0">
                <a:latin typeface="Arial" panose="020B0604020202020204" pitchFamily="34" charset="0"/>
                <a:cs typeface="Arial" panose="020B0604020202020204" pitchFamily="34" charset="0"/>
              </a:rPr>
              <a:t>Skills Award - Left justified			</a:t>
            </a:r>
            <a:r>
              <a:rPr lang="en-US" sz="1100" dirty="0" smtClean="0">
                <a:latin typeface="Arial" panose="020B0604020202020204" pitchFamily="34" charset="0"/>
                <a:cs typeface="Arial" panose="020B0604020202020204" pitchFamily="34" charset="0"/>
              </a:rPr>
              <a:t>25</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#8	</a:t>
            </a:r>
            <a:r>
              <a:rPr lang="en-US" sz="1100" dirty="0" smtClean="0">
                <a:latin typeface="Arial" panose="020B0604020202020204" pitchFamily="34" charset="0"/>
                <a:cs typeface="Arial" panose="020B0604020202020204" pitchFamily="34" charset="0"/>
              </a:rPr>
              <a:t>Level </a:t>
            </a:r>
            <a:r>
              <a:rPr lang="en-US" sz="1100" dirty="0">
                <a:latin typeface="Arial" panose="020B0604020202020204" pitchFamily="34" charset="0"/>
                <a:cs typeface="Arial" panose="020B0604020202020204" pitchFamily="34" charset="0"/>
              </a:rPr>
              <a:t>of Award – ‘4’				</a:t>
            </a:r>
            <a:r>
              <a:rPr lang="en-US" sz="1100" dirty="0" smtClean="0">
                <a:latin typeface="Arial" panose="020B0604020202020204" pitchFamily="34" charset="0"/>
                <a:cs typeface="Arial" panose="020B0604020202020204" pitchFamily="34" charset="0"/>
              </a:rPr>
              <a:t>33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#9	</a:t>
            </a:r>
            <a:r>
              <a:rPr lang="en-US" sz="1100" dirty="0" smtClean="0">
                <a:latin typeface="Arial" panose="020B0604020202020204" pitchFamily="34" charset="0"/>
                <a:cs typeface="Arial" panose="020B0604020202020204" pitchFamily="34" charset="0"/>
              </a:rPr>
              <a:t>Major </a:t>
            </a:r>
            <a:r>
              <a:rPr lang="en-US" sz="1100" dirty="0">
                <a:latin typeface="Arial" panose="020B0604020202020204" pitchFamily="34" charset="0"/>
                <a:cs typeface="Arial" panose="020B0604020202020204" pitchFamily="34" charset="0"/>
              </a:rPr>
              <a:t>- CIP Code - Numeric				</a:t>
            </a:r>
            <a:r>
              <a:rPr lang="en-US" sz="1100" dirty="0" smtClean="0">
                <a:latin typeface="Arial" panose="020B0604020202020204" pitchFamily="34" charset="0"/>
                <a:cs typeface="Arial" panose="020B0604020202020204" pitchFamily="34" charset="0"/>
              </a:rPr>
              <a:t>34</a:t>
            </a:r>
            <a:r>
              <a:rPr lang="en-US" sz="1100" dirty="0">
                <a:latin typeface="Arial" panose="020B0604020202020204" pitchFamily="34" charset="0"/>
                <a:cs typeface="Arial" panose="020B0604020202020204" pitchFamily="34" charset="0"/>
              </a:rPr>
              <a:t>	8</a:t>
            </a:r>
          </a:p>
          <a:p>
            <a:r>
              <a:rPr lang="en-US" sz="1100" dirty="0">
                <a:latin typeface="Arial" panose="020B0604020202020204" pitchFamily="34" charset="0"/>
                <a:cs typeface="Arial" panose="020B0604020202020204" pitchFamily="34" charset="0"/>
              </a:rPr>
              <a:t>Item #10	Reporting Period - Always ‘1’				</a:t>
            </a:r>
            <a:r>
              <a:rPr lang="en-US" sz="1100" dirty="0" smtClean="0">
                <a:latin typeface="Arial" panose="020B0604020202020204" pitchFamily="34" charset="0"/>
                <a:cs typeface="Arial" panose="020B0604020202020204" pitchFamily="34" charset="0"/>
              </a:rPr>
              <a:t>42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#11	Year - YYYY - Numeric				</a:t>
            </a:r>
            <a:r>
              <a:rPr lang="en-US" sz="1100" dirty="0" smtClean="0">
                <a:latin typeface="Arial" panose="020B0604020202020204" pitchFamily="34" charset="0"/>
                <a:cs typeface="Arial" panose="020B0604020202020204" pitchFamily="34" charset="0"/>
              </a:rPr>
              <a:t>43</a:t>
            </a:r>
            <a:r>
              <a:rPr lang="en-US" sz="1100" dirty="0">
                <a:latin typeface="Arial" panose="020B0604020202020204" pitchFamily="34" charset="0"/>
                <a:cs typeface="Arial" panose="020B0604020202020204" pitchFamily="34" charset="0"/>
              </a:rPr>
              <a:t>	4</a:t>
            </a:r>
          </a:p>
          <a:p>
            <a:r>
              <a:rPr lang="en-US" sz="1100" dirty="0">
                <a:latin typeface="Arial" panose="020B0604020202020204" pitchFamily="34" charset="0"/>
                <a:cs typeface="Arial" panose="020B0604020202020204" pitchFamily="34" charset="0"/>
              </a:rPr>
              <a:t>Item #12	Month of Award - Numeric				</a:t>
            </a:r>
            <a:r>
              <a:rPr lang="en-US" sz="1100" dirty="0" smtClean="0">
                <a:latin typeface="Arial" panose="020B0604020202020204" pitchFamily="34" charset="0"/>
                <a:cs typeface="Arial" panose="020B0604020202020204" pitchFamily="34" charset="0"/>
              </a:rPr>
              <a:t>47</a:t>
            </a:r>
            <a:r>
              <a:rPr lang="en-US" sz="1100" dirty="0">
                <a:latin typeface="Arial" panose="020B0604020202020204" pitchFamily="34" charset="0"/>
                <a:cs typeface="Arial" panose="020B0604020202020204" pitchFamily="34" charset="0"/>
              </a:rPr>
              <a:t>	2</a:t>
            </a:r>
          </a:p>
          <a:p>
            <a:r>
              <a:rPr lang="en-US" sz="1100" dirty="0">
                <a:latin typeface="Arial" panose="020B0604020202020204" pitchFamily="34" charset="0"/>
                <a:cs typeface="Arial" panose="020B0604020202020204" pitchFamily="34" charset="0"/>
              </a:rPr>
              <a:t>Item #13	Type Major – ‘2’ or ‘4’ - Numeric			</a:t>
            </a:r>
            <a:r>
              <a:rPr lang="en-US" sz="1100" dirty="0" smtClean="0">
                <a:latin typeface="Arial" panose="020B0604020202020204" pitchFamily="34" charset="0"/>
                <a:cs typeface="Arial" panose="020B0604020202020204" pitchFamily="34" charset="0"/>
              </a:rPr>
              <a:t>49</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#14	Unused					</a:t>
            </a:r>
            <a:r>
              <a:rPr lang="en-US" sz="1100" dirty="0" smtClean="0">
                <a:latin typeface="Arial" panose="020B0604020202020204" pitchFamily="34" charset="0"/>
                <a:cs typeface="Arial" panose="020B0604020202020204" pitchFamily="34" charset="0"/>
              </a:rPr>
              <a:t>50</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#15	Remote Campus - blank or ‘1’, ‘2’, ‘3’, or ‘5’			51	1</a:t>
            </a:r>
          </a:p>
          <a:p>
            <a:r>
              <a:rPr lang="en-US" sz="1100" dirty="0">
                <a:latin typeface="Arial" panose="020B0604020202020204" pitchFamily="34" charset="0"/>
                <a:cs typeface="Arial" panose="020B0604020202020204" pitchFamily="34" charset="0"/>
              </a:rPr>
              <a:t>Item #16	Ethnic Origin					</a:t>
            </a:r>
            <a:r>
              <a:rPr lang="en-US" sz="1100" dirty="0" smtClean="0">
                <a:latin typeface="Arial" panose="020B0604020202020204" pitchFamily="34" charset="0"/>
                <a:cs typeface="Arial" panose="020B0604020202020204" pitchFamily="34" charset="0"/>
              </a:rPr>
              <a:t>52</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	Race:</a:t>
            </a:r>
          </a:p>
          <a:p>
            <a:r>
              <a:rPr lang="en-US" sz="1100" dirty="0">
                <a:latin typeface="Arial" panose="020B0604020202020204" pitchFamily="34" charset="0"/>
                <a:cs typeface="Arial" panose="020B0604020202020204" pitchFamily="34" charset="0"/>
              </a:rPr>
              <a:t>Item #17A	  White – ‘1’ or blank				</a:t>
            </a:r>
            <a:r>
              <a:rPr lang="en-US" sz="1100" dirty="0" smtClean="0">
                <a:latin typeface="Arial" panose="020B0604020202020204" pitchFamily="34" charset="0"/>
                <a:cs typeface="Arial" panose="020B0604020202020204" pitchFamily="34" charset="0"/>
              </a:rPr>
              <a:t>53</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#17B	  Black or African-American – ‘2’ or blank			54	1</a:t>
            </a:r>
          </a:p>
          <a:p>
            <a:r>
              <a:rPr lang="en-US" sz="1100" dirty="0">
                <a:latin typeface="Arial" panose="020B0604020202020204" pitchFamily="34" charset="0"/>
                <a:cs typeface="Arial" panose="020B0604020202020204" pitchFamily="34" charset="0"/>
              </a:rPr>
              <a:t>Item #17C	  Asian – ‘4’ or blank				</a:t>
            </a:r>
            <a:r>
              <a:rPr lang="en-US" sz="1100" dirty="0" smtClean="0">
                <a:latin typeface="Arial" panose="020B0604020202020204" pitchFamily="34" charset="0"/>
                <a:cs typeface="Arial" panose="020B0604020202020204" pitchFamily="34" charset="0"/>
              </a:rPr>
              <a:t>55</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#17D	  American Indian or Alaskan Native – ‘5’ or blank		56	1</a:t>
            </a:r>
          </a:p>
          <a:p>
            <a:r>
              <a:rPr lang="en-US" sz="1100" dirty="0">
                <a:latin typeface="Arial" panose="020B0604020202020204" pitchFamily="34" charset="0"/>
                <a:cs typeface="Arial" panose="020B0604020202020204" pitchFamily="34" charset="0"/>
              </a:rPr>
              <a:t>Item #17E	  International – ‘6’ or blank				</a:t>
            </a:r>
            <a:r>
              <a:rPr lang="en-US" sz="1100" dirty="0" smtClean="0">
                <a:latin typeface="Arial" panose="020B0604020202020204" pitchFamily="34" charset="0"/>
                <a:cs typeface="Arial" panose="020B0604020202020204" pitchFamily="34" charset="0"/>
              </a:rPr>
              <a:t>57</a:t>
            </a:r>
            <a:r>
              <a:rPr lang="en-US" sz="1100" dirty="0">
                <a:latin typeface="Arial" panose="020B0604020202020204" pitchFamily="34" charset="0"/>
                <a:cs typeface="Arial" panose="020B0604020202020204" pitchFamily="34" charset="0"/>
              </a:rPr>
              <a:t>	1</a:t>
            </a:r>
          </a:p>
          <a:p>
            <a:r>
              <a:rPr lang="en-US" sz="1100" dirty="0">
                <a:latin typeface="Arial" panose="020B0604020202020204" pitchFamily="34" charset="0"/>
                <a:cs typeface="Arial" panose="020B0604020202020204" pitchFamily="34" charset="0"/>
              </a:rPr>
              <a:t>Item #17F	  Unknown or Not Reported – ‘7’ or blank			58	1</a:t>
            </a:r>
          </a:p>
          <a:p>
            <a:r>
              <a:rPr lang="en-US" sz="1100" dirty="0">
                <a:latin typeface="Arial" panose="020B0604020202020204" pitchFamily="34" charset="0"/>
                <a:cs typeface="Arial" panose="020B0604020202020204" pitchFamily="34" charset="0"/>
              </a:rPr>
              <a:t>Item #17G	  Native Hawaiian or Other Pacific Islander – ‘8’ or blank		59	1</a:t>
            </a:r>
          </a:p>
        </p:txBody>
      </p:sp>
    </p:spTree>
    <p:extLst>
      <p:ext uri="{BB962C8B-B14F-4D97-AF65-F5344CB8AC3E}">
        <p14:creationId xmlns:p14="http://schemas.microsoft.com/office/powerpoint/2010/main" val="121325610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normAutofit/>
          </a:bodyPr>
          <a:lstStyle/>
          <a:p>
            <a:pPr eaLnBrk="1" hangingPunct="1"/>
            <a:r>
              <a:rPr lang="en-US" altLang="en-US" sz="3200" cap="none" dirty="0" smtClean="0"/>
              <a:t>CTC CBM00A, CBM00C, and CBM00M Reports:</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lvl="0" eaLnBrk="1" fontAlgn="auto" hangingPunct="1">
              <a:spcAft>
                <a:spcPts val="0"/>
              </a:spcAft>
              <a:buFont typeface="Arial"/>
              <a:buChar char="•"/>
              <a:defRPr/>
            </a:pPr>
            <a:r>
              <a:rPr lang="en-US" dirty="0">
                <a:solidFill>
                  <a:prstClr val="black"/>
                </a:solidFill>
              </a:rPr>
              <a:t>Address all year to year review items on your edit reports when you send in your certification request</a:t>
            </a:r>
          </a:p>
          <a:p>
            <a:pPr eaLnBrk="1" fontAlgn="auto" hangingPunct="1">
              <a:spcAft>
                <a:spcPts val="0"/>
              </a:spcAft>
              <a:buFont typeface="Arial"/>
              <a:buChar char="•"/>
              <a:defRPr/>
            </a:pPr>
            <a:endParaRPr lang="en-US" sz="1800" dirty="0" smtClean="0"/>
          </a:p>
          <a:p>
            <a:pPr eaLnBrk="1" fontAlgn="auto" hangingPunct="1">
              <a:spcAft>
                <a:spcPts val="0"/>
              </a:spcAft>
              <a:buFont typeface="Arial"/>
              <a:buChar char="•"/>
              <a:defRPr/>
            </a:pPr>
            <a:endParaRPr lang="en-US" sz="1800" dirty="0"/>
          </a:p>
          <a:p>
            <a:pPr eaLnBrk="1" fontAlgn="auto" hangingPunct="1">
              <a:spcAft>
                <a:spcPts val="0"/>
              </a:spcAft>
              <a:buFont typeface="Arial"/>
              <a:buChar char="•"/>
              <a:defRPr/>
            </a:pPr>
            <a:r>
              <a:rPr lang="en-US" sz="3200" dirty="0" smtClean="0"/>
              <a:t>Questions?</a:t>
            </a:r>
            <a:endParaRPr lang="en-US" sz="32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296469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a:t>HRI </a:t>
            </a:r>
            <a:r>
              <a:rPr lang="en-US" altLang="en-US" sz="3200" cap="none" dirty="0" smtClean="0"/>
              <a:t>Faculty (CBM008) Report</a:t>
            </a:r>
            <a:r>
              <a:rPr lang="en-US" altLang="en-US" sz="3200" cap="none" dirty="0"/>
              <a:t>:</a:t>
            </a:r>
            <a:endParaRPr lang="en-US" altLang="en-US" sz="3200" cap="none" dirty="0" smtClean="0"/>
          </a:p>
        </p:txBody>
      </p:sp>
      <p:sp>
        <p:nvSpPr>
          <p:cNvPr id="7" name="Subtitle 2"/>
          <p:cNvSpPr>
            <a:spLocks noGrp="1"/>
          </p:cNvSpPr>
          <p:nvPr>
            <p:ph idx="1"/>
          </p:nvPr>
        </p:nvSpPr>
        <p:spPr>
          <a:xfrm>
            <a:off x="533400" y="1600200"/>
            <a:ext cx="8534400" cy="4565557"/>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Reflects employees </a:t>
            </a:r>
            <a:r>
              <a:rPr lang="en-US" sz="2400" dirty="0"/>
              <a:t>of </a:t>
            </a:r>
            <a:r>
              <a:rPr lang="en-US" sz="2400" dirty="0" smtClean="0"/>
              <a:t>the institution </a:t>
            </a:r>
            <a:r>
              <a:rPr lang="en-US" sz="2400" dirty="0"/>
              <a:t>who </a:t>
            </a:r>
            <a:r>
              <a:rPr lang="en-US" sz="2400" dirty="0" smtClean="0"/>
              <a:t>are paid </a:t>
            </a:r>
            <a:r>
              <a:rPr lang="en-US" sz="2400" dirty="0"/>
              <a:t>a salary or </a:t>
            </a:r>
            <a:r>
              <a:rPr lang="en-US" sz="2400" dirty="0" smtClean="0"/>
              <a:t>receive </a:t>
            </a:r>
            <a:r>
              <a:rPr lang="en-US" sz="2400" dirty="0"/>
              <a:t>benefits associated with the institution, and who </a:t>
            </a:r>
            <a:r>
              <a:rPr lang="en-US" sz="2400" dirty="0" smtClean="0"/>
              <a:t>have any </a:t>
            </a:r>
            <a:r>
              <a:rPr lang="en-US" sz="2400" dirty="0"/>
              <a:t>type of faculty appointment, regardless of </a:t>
            </a:r>
            <a:r>
              <a:rPr lang="en-US" sz="2400" dirty="0" smtClean="0"/>
              <a:t>the </a:t>
            </a:r>
            <a:r>
              <a:rPr lang="en-US" sz="2400" dirty="0"/>
              <a:t>source of funds or their </a:t>
            </a:r>
            <a:r>
              <a:rPr lang="en-US" sz="2400" dirty="0" smtClean="0"/>
              <a:t>assignment during the </a:t>
            </a:r>
            <a:r>
              <a:rPr lang="en-US" sz="2400" dirty="0"/>
              <a:t>year. Submit all such persons who are on the payroll of the institution as of October 1.</a:t>
            </a:r>
            <a:endParaRPr lang="en-US" sz="1400" dirty="0"/>
          </a:p>
          <a:p>
            <a:pPr lvl="1" eaLnBrk="1" fontAlgn="auto" hangingPunct="1">
              <a:spcAft>
                <a:spcPts val="0"/>
              </a:spcAft>
              <a:buFont typeface="Arial"/>
              <a:buChar char="•"/>
              <a:defRPr/>
            </a:pPr>
            <a:r>
              <a:rPr lang="en-US" sz="2000" dirty="0" smtClean="0"/>
              <a:t>Faculty demographic data is collected</a:t>
            </a:r>
          </a:p>
          <a:p>
            <a:pPr lvl="1" eaLnBrk="1" fontAlgn="auto" hangingPunct="1">
              <a:spcAft>
                <a:spcPts val="0"/>
              </a:spcAft>
              <a:buFont typeface="Arial"/>
              <a:buChar char="•"/>
              <a:defRPr/>
            </a:pPr>
            <a:r>
              <a:rPr lang="en-US" sz="2000" dirty="0" smtClean="0"/>
              <a:t>Salary and Appointment percentages are collected</a:t>
            </a:r>
          </a:p>
          <a:p>
            <a:pPr eaLnBrk="1" fontAlgn="auto" hangingPunct="1">
              <a:spcAft>
                <a:spcPts val="0"/>
              </a:spcAft>
              <a:buFont typeface="Arial"/>
              <a:buChar char="•"/>
              <a:defRPr/>
            </a:pPr>
            <a:r>
              <a:rPr lang="en-US" sz="2400" dirty="0" smtClean="0"/>
              <a:t>This is an Annual report</a:t>
            </a:r>
          </a:p>
          <a:p>
            <a:pPr eaLnBrk="1" fontAlgn="auto" hangingPunct="1">
              <a:spcAft>
                <a:spcPts val="0"/>
              </a:spcAft>
              <a:buFont typeface="Arial"/>
              <a:buChar char="•"/>
              <a:defRPr/>
            </a:pPr>
            <a:r>
              <a:rPr lang="en-US" sz="2400" dirty="0" smtClean="0"/>
              <a:t>This data is used in the Accountability System and any HRI reports where faculty information is required</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smtClean="0">
                <a:solidFill>
                  <a:srgbClr val="FFFFFF"/>
                </a:solidFill>
              </a:rPr>
              <a:t>5</a:t>
            </a:r>
          </a:p>
        </p:txBody>
      </p:sp>
    </p:spTree>
    <p:extLst>
      <p:ext uri="{BB962C8B-B14F-4D97-AF65-F5344CB8AC3E}">
        <p14:creationId xmlns:p14="http://schemas.microsoft.com/office/powerpoint/2010/main" val="429281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22148</TotalTime>
  <Words>4328</Words>
  <Application>Microsoft Office PowerPoint</Application>
  <PresentationFormat>On-screen Show (4:3)</PresentationFormat>
  <Paragraphs>1240</Paragraphs>
  <Slides>84</Slides>
  <Notes>61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84</vt:i4>
      </vt:variant>
    </vt:vector>
  </HeadingPairs>
  <TitlesOfParts>
    <vt:vector size="90" baseType="lpstr">
      <vt:lpstr>Arial</vt:lpstr>
      <vt:lpstr>Calibri</vt:lpstr>
      <vt:lpstr>Symbol</vt:lpstr>
      <vt:lpstr>Times New Roman</vt:lpstr>
      <vt:lpstr>2_Office Theme</vt:lpstr>
      <vt:lpstr>3_Office Theme</vt:lpstr>
      <vt:lpstr>CBM Manual Training</vt:lpstr>
      <vt:lpstr>PowerPoint Presentation</vt:lpstr>
      <vt:lpstr>PowerPoint Presentation</vt:lpstr>
      <vt:lpstr>Health-related Institutions Student Report: CBM001</vt:lpstr>
      <vt:lpstr>HRI Student (CBM001) Report:</vt:lpstr>
      <vt:lpstr>PowerPoint Presentation</vt:lpstr>
      <vt:lpstr>PowerPoint Presentation</vt:lpstr>
      <vt:lpstr>Health-related Institutions Faculty Report: CBM008</vt:lpstr>
      <vt:lpstr>HRI Faculty (CBM008) Report:</vt:lpstr>
      <vt:lpstr>PowerPoint Presentation</vt:lpstr>
      <vt:lpstr>PowerPoint Presentation</vt:lpstr>
      <vt:lpstr>Health-related Institutions Graduation Report: CBM009</vt:lpstr>
      <vt:lpstr>HRI Graduation (CBM009) Report:</vt:lpstr>
      <vt:lpstr>PowerPoint Presentation</vt:lpstr>
      <vt:lpstr>Health-related Institutions Residents and Fellows  Report: CBM00R</vt:lpstr>
      <vt:lpstr>HRI Resident and Fellows (CBM00R) Report:</vt:lpstr>
      <vt:lpstr>HRI CBM00R Report layout</vt:lpstr>
      <vt:lpstr>HRI CBM00R Report layout (cont’d)</vt:lpstr>
      <vt:lpstr>Health-related Institutions Reports:</vt:lpstr>
      <vt:lpstr>University Student Report: CBM001</vt:lpstr>
      <vt:lpstr>University Student (CBM001) Report:</vt:lpstr>
      <vt:lpstr>Undergraduate Students Approaching Funding Limit for a Baccalaureate Degree</vt:lpstr>
      <vt:lpstr>Funding Limitation for Doctoral Students</vt:lpstr>
      <vt:lpstr>PowerPoint Presentation</vt:lpstr>
      <vt:lpstr>PowerPoint Presentation</vt:lpstr>
      <vt:lpstr>University Class Report: CBM004</vt:lpstr>
      <vt:lpstr>University Class (CBM004) Report:</vt:lpstr>
      <vt:lpstr>CBM001/CBM004 SCH checks</vt:lpstr>
      <vt:lpstr>CBM001/CBM004 SCH checks (cont’d)</vt:lpstr>
      <vt:lpstr>PowerPoint Presentation</vt:lpstr>
      <vt:lpstr>University CBM001 and CBM004 Reports:</vt:lpstr>
      <vt:lpstr>University Course Inventory Report: CBM003</vt:lpstr>
      <vt:lpstr>University Course Inventory (CBM003) Report:</vt:lpstr>
      <vt:lpstr>PowerPoint Presentation</vt:lpstr>
      <vt:lpstr>University Graduation Report: CBM009</vt:lpstr>
      <vt:lpstr>University Graduation (CBM009) Report:</vt:lpstr>
      <vt:lpstr>PowerPoint Presentation</vt:lpstr>
      <vt:lpstr>University Admissions Report: CBM00B</vt:lpstr>
      <vt:lpstr>University Applicant (CBM00B) Report:</vt:lpstr>
      <vt:lpstr>PowerPoint Presentation</vt:lpstr>
      <vt:lpstr>PowerPoint Presentation</vt:lpstr>
      <vt:lpstr>University CBM003, CBM009, and CBM00B Reports:</vt:lpstr>
      <vt:lpstr>Student Number Change Report: CBM00N</vt:lpstr>
      <vt:lpstr>Student Number Change (CBM00N) Report:</vt:lpstr>
      <vt:lpstr>PowerPoint Presentation</vt:lpstr>
      <vt:lpstr>CBM00N Report:</vt:lpstr>
      <vt:lpstr>PowerPoint Presentation</vt:lpstr>
      <vt:lpstr>University Faculty Report: CBM008</vt:lpstr>
      <vt:lpstr>University Faculty (CBM008) Report:</vt:lpstr>
      <vt:lpstr>Faculty Salary Report (CBM008) Uses</vt:lpstr>
      <vt:lpstr>Faculty Salary Report (CBM008) Uses</vt:lpstr>
      <vt:lpstr>University Faculty Salaries Report</vt:lpstr>
      <vt:lpstr>University Faculty Salaries Report</vt:lpstr>
      <vt:lpstr>CTC Student End of Semester Report: CBM0E1</vt:lpstr>
      <vt:lpstr>CTC Student (CBM0E1) Report:</vt:lpstr>
      <vt:lpstr>University Student End of Semester Report: CBM0E1</vt:lpstr>
      <vt:lpstr>University Student (CBM0E1) Report:</vt:lpstr>
      <vt:lpstr>CTC Faculty Report: CBM008</vt:lpstr>
      <vt:lpstr>CTC Faculty (CBM008) Report:</vt:lpstr>
      <vt:lpstr>Faculty Salary Report (CBM008) Uses</vt:lpstr>
      <vt:lpstr>Faculty Salary Report (CBM008) Uses</vt:lpstr>
      <vt:lpstr>Community College Faculty Salaries Report</vt:lpstr>
      <vt:lpstr>Community College Faculty Salaries Report</vt:lpstr>
      <vt:lpstr>Community College Faculty Salaries Report</vt:lpstr>
      <vt:lpstr>CTC Student Report: CBM001</vt:lpstr>
      <vt:lpstr>CTC Student (CBM001) Report:</vt:lpstr>
      <vt:lpstr>PowerPoint Presentation</vt:lpstr>
      <vt:lpstr>PowerPoint Presentation</vt:lpstr>
      <vt:lpstr>CTC Student Report: CBM004</vt:lpstr>
      <vt:lpstr>CTC Class (CBM004) Report:</vt:lpstr>
      <vt:lpstr>PowerPoint Presentation</vt:lpstr>
      <vt:lpstr>CBM001/CBM004 Contact Hour and SCH checks</vt:lpstr>
      <vt:lpstr>CTC CBM001 and CBM004 Reports:</vt:lpstr>
      <vt:lpstr>CTC Continuing Education Student Report: CBM00A</vt:lpstr>
      <vt:lpstr>CTC Continuing Education Student (CBM00A) Report:</vt:lpstr>
      <vt:lpstr>PowerPoint Presentation</vt:lpstr>
      <vt:lpstr>PowerPoint Presentation</vt:lpstr>
      <vt:lpstr>CTC Continuing Education Class Report: CBM00C</vt:lpstr>
      <vt:lpstr>CTC Continuing Education Class (CBM00C) Report:</vt:lpstr>
      <vt:lpstr>PowerPoint Presentation</vt:lpstr>
      <vt:lpstr>CTC Marketable Skills Achievement Report: CBM00M</vt:lpstr>
      <vt:lpstr>CTC Marketable Skills Achievement (CBM00M) Report:</vt:lpstr>
      <vt:lpstr>PowerPoint Presentation</vt:lpstr>
      <vt:lpstr>CTC CBM00A, CBM00C, and CBM00M Reports:</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 Training July 2015 - CBM Manuals</dc:title>
  <dc:subject>CBM Training</dc:subject>
  <dc:creator>Strategic Planning and Funding</dc:creator>
  <cp:keywords>CBM Manual Training</cp:keywords>
  <cp:lastModifiedBy>King, Clifford</cp:lastModifiedBy>
  <cp:revision>383</cp:revision>
  <cp:lastPrinted>2014-02-04T23:57:07Z</cp:lastPrinted>
  <dcterms:created xsi:type="dcterms:W3CDTF">2013-02-12T19:14:37Z</dcterms:created>
  <dcterms:modified xsi:type="dcterms:W3CDTF">2015-09-09T17:47:35Z</dcterms:modified>
  <cp:contentStatus/>
</cp:coreProperties>
</file>