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8" r:id="rId2"/>
    <p:sldMasterId id="2147483689" r:id="rId3"/>
  </p:sldMasterIdLst>
  <p:notesMasterIdLst>
    <p:notesMasterId r:id="rId22"/>
  </p:notesMasterIdLst>
  <p:handoutMasterIdLst>
    <p:handoutMasterId r:id="rId23"/>
  </p:handoutMasterIdLst>
  <p:sldIdLst>
    <p:sldId id="267" r:id="rId4"/>
    <p:sldId id="358" r:id="rId5"/>
    <p:sldId id="361" r:id="rId6"/>
    <p:sldId id="375" r:id="rId7"/>
    <p:sldId id="366" r:id="rId8"/>
    <p:sldId id="362" r:id="rId9"/>
    <p:sldId id="363" r:id="rId10"/>
    <p:sldId id="364" r:id="rId11"/>
    <p:sldId id="373" r:id="rId12"/>
    <p:sldId id="374" r:id="rId13"/>
    <p:sldId id="365" r:id="rId14"/>
    <p:sldId id="367" r:id="rId15"/>
    <p:sldId id="372" r:id="rId16"/>
    <p:sldId id="368" r:id="rId17"/>
    <p:sldId id="369" r:id="rId18"/>
    <p:sldId id="370" r:id="rId19"/>
    <p:sldId id="371" r:id="rId20"/>
    <p:sldId id="376" r:id="rId21"/>
  </p:sldIdLst>
  <p:sldSz cx="9144000" cy="6858000" type="screen4x3"/>
  <p:notesSz cx="7010400" cy="9296400"/>
  <p:defaultTextStyle>
    <a:defPPr>
      <a:defRPr lang="en-US"/>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9933"/>
    <a:srgbClr val="009999"/>
    <a:srgbClr val="006666"/>
    <a:srgbClr val="339966"/>
    <a:srgbClr val="00CC99"/>
    <a:srgbClr val="2C9445"/>
    <a:srgbClr val="CC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14" autoAdjust="0"/>
    <p:restoredTop sz="68010" autoAdjust="0"/>
  </p:normalViewPr>
  <p:slideViewPr>
    <p:cSldViewPr>
      <p:cViewPr varScale="1">
        <p:scale>
          <a:sx n="50" d="100"/>
          <a:sy n="50" d="100"/>
        </p:scale>
        <p:origin x="942" y="48"/>
      </p:cViewPr>
      <p:guideLst>
        <p:guide orient="horz" pos="2160"/>
        <p:guide pos="2880"/>
      </p:guideLst>
    </p:cSldViewPr>
  </p:slideViewPr>
  <p:outlineViewPr>
    <p:cViewPr>
      <p:scale>
        <a:sx n="33" d="100"/>
        <a:sy n="33" d="100"/>
      </p:scale>
      <p:origin x="12"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79" d="100"/>
          <a:sy n="79" d="100"/>
        </p:scale>
        <p:origin x="1986" y="90"/>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theme" Target="theme/theme1.xml"/><Relationship Id="rId3" Type="http://schemas.openxmlformats.org/officeDocument/2006/relationships/slideMaster" Target="slideMasters/slideMaster2.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viewProps" Target="viewProps.xml"/><Relationship Id="rId2" Type="http://schemas.openxmlformats.org/officeDocument/2006/relationships/slideMaster" Target="slideMasters/slideMaster1.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presProps" Target="pres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handoutMaster" Target="handoutMasters/handoutMaster1.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eaLnBrk="1" fontAlgn="auto" hangingPunct="1">
              <a:spcBef>
                <a:spcPts val="0"/>
              </a:spcBef>
              <a:spcAft>
                <a:spcPts val="0"/>
              </a:spcAft>
              <a:defRPr sz="1200">
                <a:latin typeface="+mn-lt"/>
              </a:defRPr>
            </a:lvl1pPr>
          </a:lstStyle>
          <a:p>
            <a:pPr>
              <a:defRPr/>
            </a:pPr>
            <a:endParaRPr lang="en-US" dirty="0"/>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eaLnBrk="1" fontAlgn="auto" hangingPunct="1">
              <a:spcBef>
                <a:spcPts val="0"/>
              </a:spcBef>
              <a:spcAft>
                <a:spcPts val="0"/>
              </a:spcAft>
              <a:defRPr sz="1200">
                <a:latin typeface="+mn-lt"/>
              </a:defRPr>
            </a:lvl1pPr>
          </a:lstStyle>
          <a:p>
            <a:pPr>
              <a:defRPr/>
            </a:pPr>
            <a:fld id="{C4565D8F-AF03-4A21-8659-551A14EE6797}" type="datetimeFigureOut">
              <a:rPr lang="en-US"/>
              <a:pPr>
                <a:defRPr/>
              </a:pPr>
              <a:t>9/9/2015</a:t>
            </a:fld>
            <a:endParaRPr lang="en-US" dirty="0"/>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defRPr>
            </a:lvl1pPr>
          </a:lstStyle>
          <a:p>
            <a:pPr>
              <a:defRPr/>
            </a:pPr>
            <a:endParaRPr lang="en-US" dirty="0"/>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eaLnBrk="1" fontAlgn="auto" hangingPunct="1">
              <a:spcBef>
                <a:spcPts val="0"/>
              </a:spcBef>
              <a:spcAft>
                <a:spcPts val="0"/>
              </a:spcAft>
              <a:defRPr sz="1200">
                <a:latin typeface="+mn-lt"/>
              </a:defRPr>
            </a:lvl1pPr>
          </a:lstStyle>
          <a:p>
            <a:pPr>
              <a:defRPr/>
            </a:pPr>
            <a:fld id="{C3D96FA1-6899-44EE-BE93-F3DC66BDAA4F}" type="slidenum">
              <a:rPr lang="en-US"/>
              <a:pPr>
                <a:defRPr/>
              </a:pPr>
              <a:t>‹#›</a:t>
            </a:fld>
            <a:endParaRPr lang="en-US" dirty="0"/>
          </a:p>
        </p:txBody>
      </p:sp>
    </p:spTree>
    <p:extLst>
      <p:ext uri="{BB962C8B-B14F-4D97-AF65-F5344CB8AC3E}">
        <p14:creationId xmlns:p14="http://schemas.microsoft.com/office/powerpoint/2010/main" val="376606843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pPr lvl="0"/>
            <a:endParaRPr lang="en-US" noProof="0" dirty="0"/>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3177" tIns="46589" rIns="93177" bIns="46589"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3177" tIns="46589" rIns="93177" bIns="46589" rtlCol="0" anchor="b"/>
          <a:lstStyle>
            <a:lvl1pPr algn="r" eaLnBrk="1" fontAlgn="auto" hangingPunct="1">
              <a:spcBef>
                <a:spcPts val="0"/>
              </a:spcBef>
              <a:spcAft>
                <a:spcPts val="0"/>
              </a:spcAft>
              <a:defRPr sz="1200">
                <a:latin typeface="+mn-lt"/>
              </a:defRPr>
            </a:lvl1pPr>
          </a:lstStyle>
          <a:p>
            <a:pPr>
              <a:defRPr/>
            </a:pPr>
            <a:fld id="{CD5A6F7B-7309-46F4-86A0-76B906B06B9B}" type="slidenum">
              <a:rPr lang="en-US"/>
              <a:pPr>
                <a:defRPr/>
              </a:pPr>
              <a:t>‹#›</a:t>
            </a:fld>
            <a:endParaRPr lang="en-US" dirty="0"/>
          </a:p>
        </p:txBody>
      </p:sp>
    </p:spTree>
    <p:extLst>
      <p:ext uri="{BB962C8B-B14F-4D97-AF65-F5344CB8AC3E}">
        <p14:creationId xmlns:p14="http://schemas.microsoft.com/office/powerpoint/2010/main" val="107063351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eaLnBrk="1" fontAlgn="auto" hangingPunct="1">
              <a:spcBef>
                <a:spcPts val="0"/>
              </a:spcBef>
              <a:spcAft>
                <a:spcPts val="0"/>
              </a:spcAft>
              <a:buFont typeface="Arial" panose="020B0604020202020204" pitchFamily="34" charset="0"/>
              <a:buNone/>
              <a:defRPr/>
            </a:pPr>
            <a:r>
              <a:rPr lang="en-US" dirty="0" smtClean="0"/>
              <a:t>GUIDELINES</a:t>
            </a:r>
          </a:p>
          <a:p>
            <a:pPr marL="171450" indent="-171450" eaLnBrk="1" fontAlgn="auto" hangingPunct="1">
              <a:spcBef>
                <a:spcPts val="0"/>
              </a:spcBef>
              <a:spcAft>
                <a:spcPts val="0"/>
              </a:spcAft>
              <a:buFont typeface="Arial" panose="020B0604020202020204" pitchFamily="34" charset="0"/>
              <a:buChar char="•"/>
              <a:defRPr/>
            </a:pPr>
            <a:r>
              <a:rPr lang="en-US" dirty="0" smtClean="0"/>
              <a:t>Insert subject title of presentation</a:t>
            </a:r>
          </a:p>
          <a:p>
            <a:pPr marL="171450" indent="-171450" eaLnBrk="1" fontAlgn="auto" hangingPunct="1">
              <a:spcBef>
                <a:spcPts val="0"/>
              </a:spcBef>
              <a:spcAft>
                <a:spcPts val="0"/>
              </a:spcAft>
              <a:buFont typeface="Arial" panose="020B0604020202020204" pitchFamily="34" charset="0"/>
              <a:buChar char="•"/>
              <a:defRPr/>
            </a:pPr>
            <a:r>
              <a:rPr lang="en-US" dirty="0" smtClean="0"/>
              <a:t>Insert name and title </a:t>
            </a:r>
          </a:p>
          <a:p>
            <a:pPr marL="171450" indent="-171450" eaLnBrk="1" fontAlgn="auto" hangingPunct="1">
              <a:spcBef>
                <a:spcPts val="0"/>
              </a:spcBef>
              <a:spcAft>
                <a:spcPts val="0"/>
              </a:spcAft>
              <a:buFont typeface="Arial" panose="020B0604020202020204" pitchFamily="34" charset="0"/>
              <a:buChar char="•"/>
              <a:defRPr/>
            </a:pPr>
            <a:r>
              <a:rPr lang="en-US" dirty="0" smtClean="0"/>
              <a:t>Insert group or entity presenting to and date of presentation</a:t>
            </a:r>
            <a:endParaRPr lang="en-US" dirty="0"/>
          </a:p>
        </p:txBody>
      </p:sp>
      <p:sp>
        <p:nvSpPr>
          <p:cNvPr id="215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1D9F42B7-986E-42E8-8F4E-2491CB011E69}" type="slidenum">
              <a:rPr lang="en-US" altLang="en-US" smtClean="0">
                <a:solidFill>
                  <a:srgbClr val="000000"/>
                </a:solidFill>
              </a:rPr>
              <a:pPr fontAlgn="base">
                <a:spcBef>
                  <a:spcPct val="0"/>
                </a:spcBef>
                <a:spcAft>
                  <a:spcPct val="0"/>
                </a:spcAft>
              </a:pPr>
              <a:t>1</a:t>
            </a:fld>
            <a:endParaRPr lang="en-US" altLang="en-US" dirty="0" smtClean="0">
              <a:solidFill>
                <a:srgbClr val="000000"/>
              </a:solidFill>
            </a:endParaRPr>
          </a:p>
        </p:txBody>
      </p:sp>
    </p:spTree>
    <p:extLst>
      <p:ext uri="{BB962C8B-B14F-4D97-AF65-F5344CB8AC3E}">
        <p14:creationId xmlns:p14="http://schemas.microsoft.com/office/powerpoint/2010/main" val="365589540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D5A6F7B-7309-46F4-86A0-76B906B06B9B}" type="slidenum">
              <a:rPr lang="en-US" smtClean="0"/>
              <a:pPr>
                <a:defRPr/>
              </a:pPr>
              <a:t>10</a:t>
            </a:fld>
            <a:endParaRPr lang="en-US" dirty="0"/>
          </a:p>
        </p:txBody>
      </p:sp>
    </p:spTree>
    <p:extLst>
      <p:ext uri="{BB962C8B-B14F-4D97-AF65-F5344CB8AC3E}">
        <p14:creationId xmlns:p14="http://schemas.microsoft.com/office/powerpoint/2010/main" val="64511412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Item #21A Math TSI Obligation Waived or Satisfied through Exemption.</a:t>
            </a:r>
          </a:p>
          <a:p>
            <a:r>
              <a:rPr lang="en-US" sz="1200" b="0" i="0" u="none" strike="noStrike" kern="1200" baseline="0" dirty="0" smtClean="0">
                <a:solidFill>
                  <a:schemeClr val="tx1"/>
                </a:solidFill>
                <a:latin typeface="+mn-lt"/>
                <a:ea typeface="+mn-ea"/>
                <a:cs typeface="+mn-cs"/>
              </a:rPr>
              <a:t>0 Previously reported or not applicable (This category includes students who</a:t>
            </a:r>
          </a:p>
          <a:p>
            <a:r>
              <a:rPr lang="en-US" sz="1200" b="0" i="0" u="none" strike="noStrike" kern="1200" baseline="0" dirty="0" smtClean="0">
                <a:solidFill>
                  <a:schemeClr val="tx1"/>
                </a:solidFill>
                <a:latin typeface="+mn-lt"/>
                <a:ea typeface="+mn-ea"/>
                <a:cs typeface="+mn-cs"/>
              </a:rPr>
              <a:t>were reported by your institution during a </a:t>
            </a:r>
            <a:r>
              <a:rPr lang="en-US" sz="1200" b="1" i="0" u="none" strike="noStrike" kern="1200" baseline="0" dirty="0" smtClean="0">
                <a:solidFill>
                  <a:schemeClr val="tx1"/>
                </a:solidFill>
                <a:latin typeface="+mn-lt"/>
                <a:ea typeface="+mn-ea"/>
                <a:cs typeface="+mn-cs"/>
              </a:rPr>
              <a:t>previous </a:t>
            </a:r>
            <a:r>
              <a:rPr lang="en-US" sz="1200" b="0" i="0" u="none" strike="noStrike" kern="1200" baseline="0" dirty="0" smtClean="0">
                <a:solidFill>
                  <a:schemeClr val="tx1"/>
                </a:solidFill>
                <a:latin typeface="+mn-lt"/>
                <a:ea typeface="+mn-ea"/>
                <a:cs typeface="+mn-cs"/>
              </a:rPr>
              <a:t>reporting period, students</a:t>
            </a:r>
          </a:p>
          <a:p>
            <a:r>
              <a:rPr lang="en-US" sz="1200" b="0" i="0" u="none" strike="noStrike" kern="1200" baseline="0" dirty="0" smtClean="0">
                <a:solidFill>
                  <a:schemeClr val="tx1"/>
                </a:solidFill>
                <a:latin typeface="+mn-lt"/>
                <a:ea typeface="+mn-ea"/>
                <a:cs typeface="+mn-cs"/>
              </a:rPr>
              <a:t>who were reported by another Texas public institution, and students with</a:t>
            </a:r>
          </a:p>
          <a:p>
            <a:r>
              <a:rPr lang="en-US" sz="1200" b="0" i="0" u="none" strike="noStrike" kern="1200" baseline="0" dirty="0" smtClean="0">
                <a:solidFill>
                  <a:schemeClr val="tx1"/>
                </a:solidFill>
                <a:latin typeface="+mn-lt"/>
                <a:ea typeface="+mn-ea"/>
                <a:cs typeface="+mn-cs"/>
              </a:rPr>
              <a:t>blanket exemptions reported as options ‘4’,’5’ or ’6’ in item #10. Students with</a:t>
            </a:r>
          </a:p>
          <a:p>
            <a:r>
              <a:rPr lang="en-US" sz="1200" b="0" i="0" u="none" strike="noStrike" kern="1200" baseline="0" dirty="0" smtClean="0">
                <a:solidFill>
                  <a:schemeClr val="tx1"/>
                </a:solidFill>
                <a:latin typeface="+mn-lt"/>
                <a:ea typeface="+mn-ea"/>
                <a:cs typeface="+mn-cs"/>
              </a:rPr>
              <a:t>waivers should be coded with ‘6’ or ‘7’ every semester the waiver applies.)</a:t>
            </a:r>
          </a:p>
          <a:p>
            <a:r>
              <a:rPr lang="en-US" sz="1200" b="0" i="0" u="none" strike="noStrike" kern="1200" baseline="0" dirty="0" smtClean="0">
                <a:solidFill>
                  <a:schemeClr val="tx1"/>
                </a:solidFill>
                <a:latin typeface="+mn-lt"/>
                <a:ea typeface="+mn-ea"/>
                <a:cs typeface="+mn-cs"/>
              </a:rPr>
              <a:t>1 No, no exemption or waiver granted</a:t>
            </a:r>
          </a:p>
          <a:p>
            <a:r>
              <a:rPr lang="en-US" sz="1200" b="0" i="0" u="none" strike="noStrike" kern="1200" baseline="0" dirty="0" smtClean="0">
                <a:solidFill>
                  <a:schemeClr val="tx1"/>
                </a:solidFill>
                <a:latin typeface="+mn-lt"/>
                <a:ea typeface="+mn-ea"/>
                <a:cs typeface="+mn-cs"/>
              </a:rPr>
              <a:t>2 Exemption based on ACT Test</a:t>
            </a:r>
          </a:p>
          <a:p>
            <a:r>
              <a:rPr lang="en-US" sz="1200" b="0" i="0" u="none" strike="noStrike" kern="1200" baseline="0" dirty="0" smtClean="0">
                <a:solidFill>
                  <a:schemeClr val="tx1"/>
                </a:solidFill>
                <a:latin typeface="+mn-lt"/>
                <a:ea typeface="+mn-ea"/>
                <a:cs typeface="+mn-cs"/>
              </a:rPr>
              <a:t>3 Exemption based on SAT Test</a:t>
            </a:r>
          </a:p>
          <a:p>
            <a:r>
              <a:rPr lang="en-US" sz="1200" b="0" i="0" u="none" strike="noStrike" kern="1200" baseline="0" dirty="0" smtClean="0">
                <a:solidFill>
                  <a:schemeClr val="tx1"/>
                </a:solidFill>
                <a:latin typeface="+mn-lt"/>
                <a:ea typeface="+mn-ea"/>
                <a:cs typeface="+mn-cs"/>
              </a:rPr>
              <a:t>4 Exemption based on TAKS Exit Level Math Test</a:t>
            </a:r>
          </a:p>
          <a:p>
            <a:r>
              <a:rPr lang="en-US" sz="1200" b="0" i="0" u="none" strike="noStrike" kern="1200" baseline="0" dirty="0" smtClean="0">
                <a:solidFill>
                  <a:schemeClr val="tx1"/>
                </a:solidFill>
                <a:latin typeface="+mn-lt"/>
                <a:ea typeface="+mn-ea"/>
                <a:cs typeface="+mn-cs"/>
              </a:rPr>
              <a:t>5 Exemption/met obligation based on determination by receiving institution that</a:t>
            </a:r>
          </a:p>
          <a:p>
            <a:r>
              <a:rPr lang="en-US" sz="1200" b="0" i="0" u="none" strike="noStrike" kern="1200" baseline="0" dirty="0" smtClean="0">
                <a:solidFill>
                  <a:schemeClr val="tx1"/>
                </a:solidFill>
                <a:latin typeface="+mn-lt"/>
                <a:ea typeface="+mn-ea"/>
                <a:cs typeface="+mn-cs"/>
              </a:rPr>
              <a:t>student has satisfactorily completed college-level coursework (for example</a:t>
            </a:r>
          </a:p>
          <a:p>
            <a:r>
              <a:rPr lang="en-US" sz="1200" b="0" i="0" u="none" strike="noStrike" kern="1200" baseline="0" dirty="0" smtClean="0">
                <a:solidFill>
                  <a:schemeClr val="tx1"/>
                </a:solidFill>
                <a:latin typeface="+mn-lt"/>
                <a:ea typeface="+mn-ea"/>
                <a:cs typeface="+mn-cs"/>
              </a:rPr>
              <a:t>transfers from Texas private and out-of-state institutions, IB scores, AP scores,</a:t>
            </a:r>
          </a:p>
          <a:p>
            <a:r>
              <a:rPr lang="en-US" sz="1200" b="0" i="0" u="none" strike="noStrike" kern="1200" baseline="0" dirty="0" smtClean="0">
                <a:solidFill>
                  <a:schemeClr val="tx1"/>
                </a:solidFill>
                <a:latin typeface="+mn-lt"/>
                <a:ea typeface="+mn-ea"/>
                <a:cs typeface="+mn-cs"/>
              </a:rPr>
              <a:t>dual credit grades)</a:t>
            </a:r>
          </a:p>
          <a:p>
            <a:r>
              <a:rPr lang="en-US" sz="1200" b="0" i="0" u="none" strike="noStrike" kern="1200" baseline="0" dirty="0" smtClean="0">
                <a:solidFill>
                  <a:schemeClr val="tx1"/>
                </a:solidFill>
                <a:latin typeface="+mn-lt"/>
                <a:ea typeface="+mn-ea"/>
                <a:cs typeface="+mn-cs"/>
              </a:rPr>
              <a:t>6 Waiver to take math-related dual credit (coded ‘2’ in Item #10)</a:t>
            </a:r>
          </a:p>
          <a:p>
            <a:r>
              <a:rPr lang="en-US" sz="1200" b="0" i="0" u="none" strike="noStrike" kern="1200" baseline="0" dirty="0" smtClean="0">
                <a:solidFill>
                  <a:schemeClr val="tx1"/>
                </a:solidFill>
                <a:latin typeface="+mn-lt"/>
                <a:ea typeface="+mn-ea"/>
                <a:cs typeface="+mn-cs"/>
              </a:rPr>
              <a:t>2.17</a:t>
            </a:r>
          </a:p>
          <a:p>
            <a:r>
              <a:rPr lang="en-US" sz="1200" b="0" i="0" u="none" strike="noStrike" kern="1200" baseline="0" dirty="0" smtClean="0">
                <a:solidFill>
                  <a:schemeClr val="tx1"/>
                </a:solidFill>
                <a:latin typeface="+mn-lt"/>
                <a:ea typeface="+mn-ea"/>
                <a:cs typeface="+mn-cs"/>
              </a:rPr>
              <a:t>Univ Texas Success Initiative Report (CBM002)</a:t>
            </a:r>
          </a:p>
          <a:p>
            <a:r>
              <a:rPr lang="en-US" sz="1200" b="0" i="0" u="none" strike="noStrike" kern="1200" baseline="0" dirty="0" smtClean="0">
                <a:solidFill>
                  <a:schemeClr val="tx1"/>
                </a:solidFill>
                <a:latin typeface="+mn-lt"/>
                <a:ea typeface="+mn-ea"/>
                <a:cs typeface="+mn-cs"/>
              </a:rPr>
              <a:t>7 Waiver for student status coded ‘1’ or '7' in item #10 or for active military coded</a:t>
            </a:r>
          </a:p>
          <a:p>
            <a:r>
              <a:rPr lang="en-US" sz="1200" b="0" i="0" u="none" strike="noStrike" kern="1200" baseline="0" dirty="0" smtClean="0">
                <a:solidFill>
                  <a:schemeClr val="tx1"/>
                </a:solidFill>
                <a:latin typeface="+mn-lt"/>
                <a:ea typeface="+mn-ea"/>
                <a:cs typeface="+mn-cs"/>
              </a:rPr>
              <a:t>‘3’ in item #10</a:t>
            </a:r>
          </a:p>
          <a:p>
            <a:r>
              <a:rPr lang="en-US" sz="1200" b="0" i="0" u="none" strike="noStrike" kern="1200" baseline="0" dirty="0" smtClean="0">
                <a:solidFill>
                  <a:schemeClr val="tx1"/>
                </a:solidFill>
                <a:latin typeface="+mn-lt"/>
                <a:ea typeface="+mn-ea"/>
                <a:cs typeface="+mn-cs"/>
              </a:rPr>
              <a:t>8 Exemption based on the STAAR Algebra II EOC Test</a:t>
            </a:r>
          </a:p>
          <a:p>
            <a:r>
              <a:rPr lang="en-US" sz="1200" b="0" i="0" u="none" strike="noStrike" kern="1200" baseline="0" dirty="0" smtClean="0">
                <a:solidFill>
                  <a:schemeClr val="tx1"/>
                </a:solidFill>
                <a:latin typeface="+mn-lt"/>
                <a:ea typeface="+mn-ea"/>
                <a:cs typeface="+mn-cs"/>
              </a:rPr>
              <a:t>A Waiver for college prep course developed by my institution with local ISD(s)</a:t>
            </a:r>
          </a:p>
          <a:p>
            <a:r>
              <a:rPr lang="en-US" sz="1200" b="0" i="0" u="none" strike="noStrike" kern="1200" baseline="0" dirty="0" smtClean="0">
                <a:solidFill>
                  <a:schemeClr val="tx1"/>
                </a:solidFill>
                <a:latin typeface="+mn-lt"/>
                <a:ea typeface="+mn-ea"/>
                <a:cs typeface="+mn-cs"/>
              </a:rPr>
              <a:t>B Waiver for college prep course developed by another Texas public institution</a:t>
            </a:r>
          </a:p>
          <a:p>
            <a:r>
              <a:rPr lang="en-US" sz="1200" b="0" i="0" u="none" strike="noStrike" kern="1200" baseline="0" dirty="0" smtClean="0">
                <a:solidFill>
                  <a:schemeClr val="tx1"/>
                </a:solidFill>
                <a:latin typeface="+mn-lt"/>
                <a:ea typeface="+mn-ea"/>
                <a:cs typeface="+mn-cs"/>
              </a:rPr>
              <a:t>and local ISD(s) (course accepted via MOU)</a:t>
            </a:r>
            <a:endParaRPr lang="en-US" dirty="0"/>
          </a:p>
        </p:txBody>
      </p:sp>
      <p:sp>
        <p:nvSpPr>
          <p:cNvPr id="4" name="Slide Number Placeholder 3"/>
          <p:cNvSpPr>
            <a:spLocks noGrp="1"/>
          </p:cNvSpPr>
          <p:nvPr>
            <p:ph type="sldNum" sz="quarter" idx="10"/>
          </p:nvPr>
        </p:nvSpPr>
        <p:spPr/>
        <p:txBody>
          <a:bodyPr/>
          <a:lstStyle/>
          <a:p>
            <a:pPr>
              <a:defRPr/>
            </a:pPr>
            <a:fld id="{CD5A6F7B-7309-46F4-86A0-76B906B06B9B}" type="slidenum">
              <a:rPr lang="en-US" smtClean="0"/>
              <a:pPr>
                <a:defRPr/>
              </a:pPr>
              <a:t>11</a:t>
            </a:fld>
            <a:endParaRPr lang="en-US" dirty="0"/>
          </a:p>
        </p:txBody>
      </p:sp>
    </p:spTree>
    <p:extLst>
      <p:ext uri="{BB962C8B-B14F-4D97-AF65-F5344CB8AC3E}">
        <p14:creationId xmlns:p14="http://schemas.microsoft.com/office/powerpoint/2010/main" val="68881217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D5A6F7B-7309-46F4-86A0-76B906B06B9B}" type="slidenum">
              <a:rPr lang="en-US" smtClean="0"/>
              <a:pPr>
                <a:defRPr/>
              </a:pPr>
              <a:t>12</a:t>
            </a:fld>
            <a:endParaRPr lang="en-US" dirty="0"/>
          </a:p>
        </p:txBody>
      </p:sp>
    </p:spTree>
    <p:extLst>
      <p:ext uri="{BB962C8B-B14F-4D97-AF65-F5344CB8AC3E}">
        <p14:creationId xmlns:p14="http://schemas.microsoft.com/office/powerpoint/2010/main" val="12956675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D5A6F7B-7309-46F4-86A0-76B906B06B9B}" type="slidenum">
              <a:rPr lang="en-US" smtClean="0"/>
              <a:pPr>
                <a:defRPr/>
              </a:pPr>
              <a:t>13</a:t>
            </a:fld>
            <a:endParaRPr lang="en-US" dirty="0"/>
          </a:p>
        </p:txBody>
      </p:sp>
    </p:spTree>
    <p:extLst>
      <p:ext uri="{BB962C8B-B14F-4D97-AF65-F5344CB8AC3E}">
        <p14:creationId xmlns:p14="http://schemas.microsoft.com/office/powerpoint/2010/main" val="207295181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CD5A6F7B-7309-46F4-86A0-76B906B06B9B}" type="slidenum">
              <a:rPr lang="en-US" smtClean="0"/>
              <a:pPr>
                <a:defRPr/>
              </a:pPr>
              <a:t>14</a:t>
            </a:fld>
            <a:endParaRPr lang="en-US" dirty="0"/>
          </a:p>
        </p:txBody>
      </p:sp>
    </p:spTree>
    <p:extLst>
      <p:ext uri="{BB962C8B-B14F-4D97-AF65-F5344CB8AC3E}">
        <p14:creationId xmlns:p14="http://schemas.microsoft.com/office/powerpoint/2010/main" val="67934612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D5A6F7B-7309-46F4-86A0-76B906B06B9B}" type="slidenum">
              <a:rPr lang="en-US" smtClean="0"/>
              <a:pPr>
                <a:defRPr/>
              </a:pPr>
              <a:t>15</a:t>
            </a:fld>
            <a:endParaRPr lang="en-US" dirty="0"/>
          </a:p>
        </p:txBody>
      </p:sp>
    </p:spTree>
    <p:extLst>
      <p:ext uri="{BB962C8B-B14F-4D97-AF65-F5344CB8AC3E}">
        <p14:creationId xmlns:p14="http://schemas.microsoft.com/office/powerpoint/2010/main" val="243001877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Has the student successfully completed college-level course with an A, B, or C? Report credit earned through AP, IB, dual</a:t>
            </a:r>
          </a:p>
          <a:p>
            <a:r>
              <a:rPr lang="en-US" sz="1200" b="0" i="0" u="none" strike="noStrike" kern="1200" baseline="0" dirty="0" smtClean="0">
                <a:solidFill>
                  <a:schemeClr val="tx1"/>
                </a:solidFill>
                <a:latin typeface="+mn-lt"/>
                <a:ea typeface="+mn-ea"/>
                <a:cs typeface="+mn-cs"/>
              </a:rPr>
              <a:t>credit (at your institution), and credit by exam as ‘3’. (See the introduction for information about reporting transfer students.)</a:t>
            </a:r>
            <a:endParaRPr lang="en-US" dirty="0"/>
          </a:p>
        </p:txBody>
      </p:sp>
      <p:sp>
        <p:nvSpPr>
          <p:cNvPr id="4" name="Slide Number Placeholder 3"/>
          <p:cNvSpPr>
            <a:spLocks noGrp="1"/>
          </p:cNvSpPr>
          <p:nvPr>
            <p:ph type="sldNum" sz="quarter" idx="10"/>
          </p:nvPr>
        </p:nvSpPr>
        <p:spPr/>
        <p:txBody>
          <a:bodyPr/>
          <a:lstStyle/>
          <a:p>
            <a:pPr>
              <a:defRPr/>
            </a:pPr>
            <a:fld id="{CD5A6F7B-7309-46F4-86A0-76B906B06B9B}" type="slidenum">
              <a:rPr lang="en-US" smtClean="0"/>
              <a:pPr>
                <a:defRPr/>
              </a:pPr>
              <a:t>16</a:t>
            </a:fld>
            <a:endParaRPr lang="en-US" dirty="0"/>
          </a:p>
        </p:txBody>
      </p:sp>
    </p:spTree>
    <p:extLst>
      <p:ext uri="{BB962C8B-B14F-4D97-AF65-F5344CB8AC3E}">
        <p14:creationId xmlns:p14="http://schemas.microsoft.com/office/powerpoint/2010/main" val="208281886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CD5A6F7B-7309-46F4-86A0-76B906B06B9B}" type="slidenum">
              <a:rPr lang="en-US" smtClean="0"/>
              <a:pPr>
                <a:defRPr/>
              </a:pPr>
              <a:t>17</a:t>
            </a:fld>
            <a:endParaRPr lang="en-US" dirty="0"/>
          </a:p>
        </p:txBody>
      </p:sp>
    </p:spTree>
    <p:extLst>
      <p:ext uri="{BB962C8B-B14F-4D97-AF65-F5344CB8AC3E}">
        <p14:creationId xmlns:p14="http://schemas.microsoft.com/office/powerpoint/2010/main" val="19661143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xfrm>
            <a:off x="1219200" y="457200"/>
            <a:ext cx="4648200" cy="3486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p:cNvSpPr>
            <a:spLocks noGrp="1"/>
          </p:cNvSpPr>
          <p:nvPr>
            <p:ph type="body" idx="1"/>
          </p:nvPr>
        </p:nvSpPr>
        <p:spPr bwMode="auto">
          <a:xfrm>
            <a:off x="304800" y="4038600"/>
            <a:ext cx="6400800" cy="5029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lvl="1" indent="0" algn="l" defTabSz="914400" rtl="0" eaLnBrk="1" fontAlgn="base" latinLnBrk="0" hangingPunct="1">
              <a:lnSpc>
                <a:spcPct val="100000"/>
              </a:lnSpc>
              <a:spcBef>
                <a:spcPct val="0"/>
              </a:spcBef>
              <a:spcAft>
                <a:spcPct val="0"/>
              </a:spcAft>
              <a:buClrTx/>
              <a:buSzTx/>
              <a:buFontTx/>
              <a:buNone/>
              <a:tabLst/>
              <a:defRPr/>
            </a:pPr>
            <a:r>
              <a:rPr lang="en-US" sz="2000" dirty="0" smtClean="0"/>
              <a:t>Prior to TSI was the TASP Report (also called CBM002)</a:t>
            </a:r>
            <a:r>
              <a:rPr lang="en-US" sz="2000" baseline="0" dirty="0" smtClean="0"/>
              <a:t> which related to student readiness to do college-level work, as well.</a:t>
            </a:r>
            <a:endParaRPr lang="en-US" sz="2000" dirty="0" smtClean="0"/>
          </a:p>
          <a:p>
            <a:pPr eaLnBrk="1" hangingPunct="1">
              <a:spcBef>
                <a:spcPct val="0"/>
              </a:spcBef>
            </a:pPr>
            <a:endParaRPr lang="en-US" altLang="en-US" sz="1100" dirty="0" smtClean="0">
              <a:latin typeface="Arial" panose="020B0604020202020204" pitchFamily="34" charset="0"/>
              <a:cs typeface="Arial" panose="020B0604020202020204" pitchFamily="34" charset="0"/>
            </a:endParaRPr>
          </a:p>
        </p:txBody>
      </p:sp>
      <p:sp>
        <p:nvSpPr>
          <p:cNvPr id="317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r>
              <a:rPr lang="en-US" altLang="en-US" dirty="0" smtClean="0"/>
              <a:t>15</a:t>
            </a:r>
          </a:p>
        </p:txBody>
      </p:sp>
    </p:spTree>
    <p:extLst>
      <p:ext uri="{BB962C8B-B14F-4D97-AF65-F5344CB8AC3E}">
        <p14:creationId xmlns:p14="http://schemas.microsoft.com/office/powerpoint/2010/main" val="40279906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xfrm>
            <a:off x="1219200" y="457200"/>
            <a:ext cx="4648200" cy="3486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p:cNvSpPr>
            <a:spLocks noGrp="1"/>
          </p:cNvSpPr>
          <p:nvPr>
            <p:ph type="body" idx="1"/>
          </p:nvPr>
        </p:nvSpPr>
        <p:spPr bwMode="auto">
          <a:xfrm>
            <a:off x="304800" y="4038600"/>
            <a:ext cx="6400800" cy="5029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z="1100" dirty="0" smtClean="0">
                <a:latin typeface="Arial" panose="020B0604020202020204" pitchFamily="34" charset="0"/>
                <a:cs typeface="Arial" panose="020B0604020202020204" pitchFamily="34" charset="0"/>
              </a:rPr>
              <a:t>Be sure to read Introductory materials!!</a:t>
            </a:r>
          </a:p>
          <a:p>
            <a:pPr eaLnBrk="1" hangingPunct="1">
              <a:spcBef>
                <a:spcPct val="0"/>
              </a:spcBef>
            </a:pPr>
            <a:r>
              <a:rPr lang="en-US" altLang="en-US" sz="1100" dirty="0" smtClean="0">
                <a:latin typeface="Arial" panose="020B0604020202020204" pitchFamily="34" charset="0"/>
                <a:cs typeface="Arial" panose="020B0604020202020204" pitchFamily="34" charset="0"/>
              </a:rPr>
              <a:t>Reporting Examples are provided on page 2.24</a:t>
            </a:r>
          </a:p>
        </p:txBody>
      </p:sp>
      <p:sp>
        <p:nvSpPr>
          <p:cNvPr id="317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r>
              <a:rPr lang="en-US" altLang="en-US" dirty="0" smtClean="0"/>
              <a:t>15</a:t>
            </a:r>
          </a:p>
        </p:txBody>
      </p:sp>
    </p:spTree>
    <p:extLst>
      <p:ext uri="{BB962C8B-B14F-4D97-AF65-F5344CB8AC3E}">
        <p14:creationId xmlns:p14="http://schemas.microsoft.com/office/powerpoint/2010/main" val="20088595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D5A6F7B-7309-46F4-86A0-76B906B06B9B}" type="slidenum">
              <a:rPr lang="en-US" smtClean="0"/>
              <a:pPr>
                <a:defRPr/>
              </a:pPr>
              <a:t>4</a:t>
            </a:fld>
            <a:endParaRPr lang="en-US" dirty="0"/>
          </a:p>
        </p:txBody>
      </p:sp>
    </p:spTree>
    <p:extLst>
      <p:ext uri="{BB962C8B-B14F-4D97-AF65-F5344CB8AC3E}">
        <p14:creationId xmlns:p14="http://schemas.microsoft.com/office/powerpoint/2010/main" val="402213634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CD5A6F7B-7309-46F4-86A0-76B906B06B9B}" type="slidenum">
              <a:rPr lang="en-US" smtClean="0"/>
              <a:pPr>
                <a:defRPr/>
              </a:pPr>
              <a:t>5</a:t>
            </a:fld>
            <a:endParaRPr lang="en-US" dirty="0"/>
          </a:p>
        </p:txBody>
      </p:sp>
    </p:spTree>
    <p:extLst>
      <p:ext uri="{BB962C8B-B14F-4D97-AF65-F5344CB8AC3E}">
        <p14:creationId xmlns:p14="http://schemas.microsoft.com/office/powerpoint/2010/main" val="24314245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D5A6F7B-7309-46F4-86A0-76B906B06B9B}" type="slidenum">
              <a:rPr lang="en-US" smtClean="0"/>
              <a:pPr>
                <a:defRPr/>
              </a:pPr>
              <a:t>6</a:t>
            </a:fld>
            <a:endParaRPr lang="en-US" dirty="0"/>
          </a:p>
        </p:txBody>
      </p:sp>
    </p:spTree>
    <p:extLst>
      <p:ext uri="{BB962C8B-B14F-4D97-AF65-F5344CB8AC3E}">
        <p14:creationId xmlns:p14="http://schemas.microsoft.com/office/powerpoint/2010/main" val="337255899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CD5A6F7B-7309-46F4-86A0-76B906B06B9B}" type="slidenum">
              <a:rPr lang="en-US" smtClean="0"/>
              <a:pPr>
                <a:defRPr/>
              </a:pPr>
              <a:t>7</a:t>
            </a:fld>
            <a:endParaRPr lang="en-US" dirty="0"/>
          </a:p>
        </p:txBody>
      </p:sp>
    </p:spTree>
    <p:extLst>
      <p:ext uri="{BB962C8B-B14F-4D97-AF65-F5344CB8AC3E}">
        <p14:creationId xmlns:p14="http://schemas.microsoft.com/office/powerpoint/2010/main" val="312808678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smtClean="0">
                <a:solidFill>
                  <a:schemeClr val="tx1"/>
                </a:solidFill>
                <a:effectLst/>
                <a:latin typeface="+mn-lt"/>
                <a:ea typeface="+mn-ea"/>
                <a:cs typeface="+mn-cs"/>
              </a:rPr>
              <a:t>Do we need to designate ‘algebra’  or ‘non-algebra’ college level coursework for students who transfer from a private or independent or accredited out-of-state institution?</a:t>
            </a:r>
          </a:p>
          <a:p>
            <a:r>
              <a:rPr lang="en-US" sz="1200" kern="1200" dirty="0" smtClean="0">
                <a:solidFill>
                  <a:schemeClr val="tx1"/>
                </a:solidFill>
                <a:effectLst/>
                <a:latin typeface="+mn-lt"/>
                <a:ea typeface="+mn-ea"/>
                <a:cs typeface="+mn-cs"/>
              </a:rPr>
              <a:t> </a:t>
            </a:r>
          </a:p>
          <a:p>
            <a:r>
              <a:rPr lang="en-US" dirty="0" smtClean="0"/>
              <a:t>Holistic advising cannot be used to call someone ready.</a:t>
            </a:r>
            <a:endParaRPr lang="en-US" dirty="0"/>
          </a:p>
        </p:txBody>
      </p:sp>
      <p:sp>
        <p:nvSpPr>
          <p:cNvPr id="4" name="Slide Number Placeholder 3"/>
          <p:cNvSpPr>
            <a:spLocks noGrp="1"/>
          </p:cNvSpPr>
          <p:nvPr>
            <p:ph type="sldNum" sz="quarter" idx="10"/>
          </p:nvPr>
        </p:nvSpPr>
        <p:spPr/>
        <p:txBody>
          <a:bodyPr/>
          <a:lstStyle/>
          <a:p>
            <a:pPr>
              <a:defRPr/>
            </a:pPr>
            <a:fld id="{CD5A6F7B-7309-46F4-86A0-76B906B06B9B}" type="slidenum">
              <a:rPr lang="en-US" smtClean="0"/>
              <a:pPr>
                <a:defRPr/>
              </a:pPr>
              <a:t>8</a:t>
            </a:fld>
            <a:endParaRPr lang="en-US" dirty="0"/>
          </a:p>
        </p:txBody>
      </p:sp>
    </p:spTree>
    <p:extLst>
      <p:ext uri="{BB962C8B-B14F-4D97-AF65-F5344CB8AC3E}">
        <p14:creationId xmlns:p14="http://schemas.microsoft.com/office/powerpoint/2010/main" val="11424984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D5A6F7B-7309-46F4-86A0-76B906B06B9B}" type="slidenum">
              <a:rPr lang="en-US" smtClean="0"/>
              <a:pPr>
                <a:defRPr/>
              </a:pPr>
              <a:t>9</a:t>
            </a:fld>
            <a:endParaRPr lang="en-US" dirty="0"/>
          </a:p>
        </p:txBody>
      </p:sp>
    </p:spTree>
    <p:extLst>
      <p:ext uri="{BB962C8B-B14F-4D97-AF65-F5344CB8AC3E}">
        <p14:creationId xmlns:p14="http://schemas.microsoft.com/office/powerpoint/2010/main" val="51531978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rgbClr val="CCDFEC"/>
        </a:solidFill>
        <a:effectLst/>
      </p:bgPr>
    </p:bg>
    <p:spTree>
      <p:nvGrpSpPr>
        <p:cNvPr id="1" name=""/>
        <p:cNvGrpSpPr/>
        <p:nvPr/>
      </p:nvGrpSpPr>
      <p:grpSpPr>
        <a:xfrm>
          <a:off x="0" y="0"/>
          <a:ext cx="0" cy="0"/>
          <a:chOff x="0" y="0"/>
          <a:chExt cx="0" cy="0"/>
        </a:xfrm>
      </p:grpSpPr>
      <p:sp>
        <p:nvSpPr>
          <p:cNvPr id="4" name="Rectangle 3"/>
          <p:cNvSpPr/>
          <p:nvPr userDrawn="1"/>
        </p:nvSpPr>
        <p:spPr>
          <a:xfrm>
            <a:off x="0" y="0"/>
            <a:ext cx="9144000" cy="274638"/>
          </a:xfrm>
          <a:prstGeom prst="rect">
            <a:avLst/>
          </a:prstGeom>
          <a:solidFill>
            <a:srgbClr val="0071B8"/>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457200" eaLnBrk="1" fontAlgn="auto" hangingPunct="1">
              <a:spcBef>
                <a:spcPts val="0"/>
              </a:spcBef>
              <a:spcAft>
                <a:spcPts val="0"/>
              </a:spcAft>
              <a:defRPr/>
            </a:pPr>
            <a:endParaRPr lang="en-US" dirty="0">
              <a:solidFill>
                <a:prstClr val="white"/>
              </a:solidFill>
            </a:endParaRPr>
          </a:p>
        </p:txBody>
      </p:sp>
      <p:sp>
        <p:nvSpPr>
          <p:cNvPr id="5" name="Rectangle 4"/>
          <p:cNvSpPr/>
          <p:nvPr userDrawn="1"/>
        </p:nvSpPr>
        <p:spPr>
          <a:xfrm>
            <a:off x="0" y="6356350"/>
            <a:ext cx="9144000" cy="501650"/>
          </a:xfrm>
          <a:prstGeom prst="rect">
            <a:avLst/>
          </a:prstGeom>
          <a:solidFill>
            <a:srgbClr val="0071B8"/>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457200" eaLnBrk="1" fontAlgn="auto" hangingPunct="1">
              <a:spcBef>
                <a:spcPts val="0"/>
              </a:spcBef>
              <a:spcAft>
                <a:spcPts val="0"/>
              </a:spcAft>
              <a:defRPr/>
            </a:pPr>
            <a:endParaRPr lang="en-US" dirty="0">
              <a:solidFill>
                <a:prstClr val="white"/>
              </a:solidFill>
            </a:endParaRPr>
          </a:p>
        </p:txBody>
      </p:sp>
      <p:cxnSp>
        <p:nvCxnSpPr>
          <p:cNvPr id="6" name="Straight Connector 5"/>
          <p:cNvCxnSpPr/>
          <p:nvPr userDrawn="1"/>
        </p:nvCxnSpPr>
        <p:spPr>
          <a:xfrm rot="5400000">
            <a:off x="4961732" y="3309144"/>
            <a:ext cx="2355850" cy="1587"/>
          </a:xfrm>
          <a:prstGeom prst="line">
            <a:avLst/>
          </a:prstGeom>
          <a:ln w="44450" cap="flat" cmpd="sng" algn="ctr">
            <a:solidFill>
              <a:srgbClr val="E0BE62"/>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pic>
        <p:nvPicPr>
          <p:cNvPr id="7" name="Picture 12" descr="THECB logo tagline.pn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640513" y="2339975"/>
            <a:ext cx="1931987" cy="200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685800" y="2130425"/>
            <a:ext cx="5454917" cy="1470025"/>
          </a:xfrm>
        </p:spPr>
        <p:txBody>
          <a:bodyPr>
            <a:noAutofit/>
          </a:bodyPr>
          <a:lstStyle>
            <a:lvl1pPr>
              <a:lnSpc>
                <a:spcPts val="5840"/>
              </a:lnSpc>
              <a:defRPr sz="6200">
                <a:solidFill>
                  <a:schemeClr val="accent1"/>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685800" y="3747498"/>
            <a:ext cx="5454917" cy="1752600"/>
          </a:xfrm>
        </p:spPr>
        <p:txBody>
          <a:bodyPr/>
          <a:lstStyle>
            <a:lvl1pPr marL="0" indent="0" algn="l">
              <a:buNone/>
              <a:defRPr i="1">
                <a:solidFill>
                  <a:srgbClr val="1D8E7D"/>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Tree>
    <p:extLst>
      <p:ext uri="{BB962C8B-B14F-4D97-AF65-F5344CB8AC3E}">
        <p14:creationId xmlns:p14="http://schemas.microsoft.com/office/powerpoint/2010/main" val="27052077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cxnSp>
        <p:nvCxnSpPr>
          <p:cNvPr id="4" name="Straight Connector 3"/>
          <p:cNvCxnSpPr/>
          <p:nvPr userDrawn="1"/>
        </p:nvCxnSpPr>
        <p:spPr>
          <a:xfrm>
            <a:off x="457200" y="1246188"/>
            <a:ext cx="8229600" cy="1587"/>
          </a:xfrm>
          <a:prstGeom prst="line">
            <a:avLst/>
          </a:prstGeom>
          <a:ln w="28575" cap="flat" cmpd="sng" algn="ctr">
            <a:solidFill>
              <a:srgbClr val="E0BE62"/>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p:txBody>
          <a:bodyPr/>
          <a:lstStyle>
            <a:lvl1pPr>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0"/>
          </p:nvPr>
        </p:nvSpPr>
        <p:spPr/>
        <p:txBody>
          <a:bodyPr/>
          <a:lstStyle>
            <a:lvl1pPr defTabSz="914400">
              <a:defRPr/>
            </a:lvl1pPr>
          </a:lstStyle>
          <a:p>
            <a:pPr>
              <a:defRPr/>
            </a:pPr>
            <a:endParaRPr lang="en-US" dirty="0"/>
          </a:p>
        </p:txBody>
      </p:sp>
      <p:sp>
        <p:nvSpPr>
          <p:cNvPr id="6" name="Slide Number Placeholder 5"/>
          <p:cNvSpPr>
            <a:spLocks noGrp="1"/>
          </p:cNvSpPr>
          <p:nvPr>
            <p:ph type="sldNum" sz="quarter" idx="11"/>
          </p:nvPr>
        </p:nvSpPr>
        <p:spPr/>
        <p:txBody>
          <a:bodyPr/>
          <a:lstStyle>
            <a:lvl1pPr defTabSz="914400">
              <a:defRPr/>
            </a:lvl1pPr>
          </a:lstStyle>
          <a:p>
            <a:pPr>
              <a:defRPr/>
            </a:pPr>
            <a:fld id="{927A0C6D-401E-4429-A274-9C2068E06B9D}" type="slidenum">
              <a:rPr lang="en-US"/>
              <a:pPr>
                <a:defRPr/>
              </a:pPr>
              <a:t>‹#›</a:t>
            </a:fld>
            <a:endParaRPr lang="en-US" dirty="0"/>
          </a:p>
        </p:txBody>
      </p:sp>
    </p:spTree>
    <p:extLst>
      <p:ext uri="{BB962C8B-B14F-4D97-AF65-F5344CB8AC3E}">
        <p14:creationId xmlns:p14="http://schemas.microsoft.com/office/powerpoint/2010/main" val="5085394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Footer Placeholder 4"/>
          <p:cNvSpPr>
            <a:spLocks noGrp="1"/>
          </p:cNvSpPr>
          <p:nvPr>
            <p:ph type="ftr" sz="quarter" idx="10"/>
          </p:nvPr>
        </p:nvSpPr>
        <p:spPr/>
        <p:txBody>
          <a:bodyPr/>
          <a:lstStyle>
            <a:lvl1pPr defTabSz="914400">
              <a:defRPr/>
            </a:lvl1pPr>
          </a:lstStyle>
          <a:p>
            <a:pPr>
              <a:defRPr/>
            </a:pPr>
            <a:endParaRPr lang="en-US" dirty="0"/>
          </a:p>
        </p:txBody>
      </p:sp>
      <p:sp>
        <p:nvSpPr>
          <p:cNvPr id="5" name="Slide Number Placeholder 5"/>
          <p:cNvSpPr>
            <a:spLocks noGrp="1"/>
          </p:cNvSpPr>
          <p:nvPr>
            <p:ph type="sldNum" sz="quarter" idx="11"/>
          </p:nvPr>
        </p:nvSpPr>
        <p:spPr/>
        <p:txBody>
          <a:bodyPr/>
          <a:lstStyle>
            <a:lvl1pPr defTabSz="914400">
              <a:defRPr/>
            </a:lvl1pPr>
          </a:lstStyle>
          <a:p>
            <a:pPr>
              <a:defRPr/>
            </a:pPr>
            <a:fld id="{7DC9F6AD-7903-463F-926D-EA7A2EF35B83}" type="slidenum">
              <a:rPr lang="en-US"/>
              <a:pPr>
                <a:defRPr/>
              </a:pPr>
              <a:t>‹#›</a:t>
            </a:fld>
            <a:endParaRPr lang="en-US" dirty="0"/>
          </a:p>
        </p:txBody>
      </p:sp>
    </p:spTree>
    <p:extLst>
      <p:ext uri="{BB962C8B-B14F-4D97-AF65-F5344CB8AC3E}">
        <p14:creationId xmlns:p14="http://schemas.microsoft.com/office/powerpoint/2010/main" val="429133230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cxnSp>
        <p:nvCxnSpPr>
          <p:cNvPr id="5" name="Straight Connector 4"/>
          <p:cNvCxnSpPr/>
          <p:nvPr userDrawn="1"/>
        </p:nvCxnSpPr>
        <p:spPr>
          <a:xfrm>
            <a:off x="457200" y="1246188"/>
            <a:ext cx="8229600" cy="1587"/>
          </a:xfrm>
          <a:prstGeom prst="line">
            <a:avLst/>
          </a:prstGeom>
          <a:ln w="28575" cap="flat" cmpd="sng" algn="ctr">
            <a:solidFill>
              <a:srgbClr val="E0BE62"/>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10"/>
          </p:nvPr>
        </p:nvSpPr>
        <p:spPr/>
        <p:txBody>
          <a:bodyPr/>
          <a:lstStyle>
            <a:lvl1pPr defTabSz="914400">
              <a:defRPr/>
            </a:lvl1pPr>
          </a:lstStyle>
          <a:p>
            <a:pPr>
              <a:defRPr/>
            </a:pPr>
            <a:endParaRPr lang="en-US" dirty="0"/>
          </a:p>
        </p:txBody>
      </p:sp>
      <p:sp>
        <p:nvSpPr>
          <p:cNvPr id="7" name="Slide Number Placeholder 6"/>
          <p:cNvSpPr>
            <a:spLocks noGrp="1"/>
          </p:cNvSpPr>
          <p:nvPr>
            <p:ph type="sldNum" sz="quarter" idx="11"/>
          </p:nvPr>
        </p:nvSpPr>
        <p:spPr/>
        <p:txBody>
          <a:bodyPr/>
          <a:lstStyle>
            <a:lvl1pPr defTabSz="914400">
              <a:defRPr/>
            </a:lvl1pPr>
          </a:lstStyle>
          <a:p>
            <a:pPr>
              <a:defRPr/>
            </a:pPr>
            <a:fld id="{B57216DE-793E-4720-A187-9150F95351D5}" type="slidenum">
              <a:rPr lang="en-US"/>
              <a:pPr>
                <a:defRPr/>
              </a:pPr>
              <a:t>‹#›</a:t>
            </a:fld>
            <a:endParaRPr lang="en-US" dirty="0"/>
          </a:p>
        </p:txBody>
      </p:sp>
    </p:spTree>
    <p:extLst>
      <p:ext uri="{BB962C8B-B14F-4D97-AF65-F5344CB8AC3E}">
        <p14:creationId xmlns:p14="http://schemas.microsoft.com/office/powerpoint/2010/main" val="8018240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cxnSp>
        <p:nvCxnSpPr>
          <p:cNvPr id="3" name="Straight Connector 2"/>
          <p:cNvCxnSpPr/>
          <p:nvPr userDrawn="1"/>
        </p:nvCxnSpPr>
        <p:spPr>
          <a:xfrm>
            <a:off x="457200" y="1246188"/>
            <a:ext cx="8229600" cy="1587"/>
          </a:xfrm>
          <a:prstGeom prst="line">
            <a:avLst/>
          </a:prstGeom>
          <a:ln w="28575" cap="flat" cmpd="sng" algn="ctr">
            <a:solidFill>
              <a:srgbClr val="E0BE62"/>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p:txBody>
          <a:bodyPr/>
          <a:lstStyle/>
          <a:p>
            <a:r>
              <a:rPr lang="en-US" smtClean="0"/>
              <a:t>Click to edit Master title style</a:t>
            </a:r>
            <a:endParaRPr lang="en-US"/>
          </a:p>
        </p:txBody>
      </p:sp>
      <p:sp>
        <p:nvSpPr>
          <p:cNvPr id="4" name="Footer Placeholder 3"/>
          <p:cNvSpPr>
            <a:spLocks noGrp="1"/>
          </p:cNvSpPr>
          <p:nvPr>
            <p:ph type="ftr" sz="quarter" idx="10"/>
          </p:nvPr>
        </p:nvSpPr>
        <p:spPr/>
        <p:txBody>
          <a:bodyPr/>
          <a:lstStyle>
            <a:lvl1pPr defTabSz="914400">
              <a:defRPr/>
            </a:lvl1pPr>
          </a:lstStyle>
          <a:p>
            <a:pPr>
              <a:defRPr/>
            </a:pPr>
            <a:endParaRPr lang="en-US" dirty="0"/>
          </a:p>
        </p:txBody>
      </p:sp>
      <p:sp>
        <p:nvSpPr>
          <p:cNvPr id="5" name="Slide Number Placeholder 4"/>
          <p:cNvSpPr>
            <a:spLocks noGrp="1"/>
          </p:cNvSpPr>
          <p:nvPr>
            <p:ph type="sldNum" sz="quarter" idx="11"/>
          </p:nvPr>
        </p:nvSpPr>
        <p:spPr/>
        <p:txBody>
          <a:bodyPr/>
          <a:lstStyle>
            <a:lvl1pPr defTabSz="914400">
              <a:defRPr/>
            </a:lvl1pPr>
          </a:lstStyle>
          <a:p>
            <a:pPr>
              <a:defRPr/>
            </a:pPr>
            <a:fld id="{1297ECF6-521E-41DB-9B32-372F68A1A80D}" type="slidenum">
              <a:rPr lang="en-US"/>
              <a:pPr>
                <a:defRPr/>
              </a:pPr>
              <a:t>‹#›</a:t>
            </a:fld>
            <a:endParaRPr lang="en-US" dirty="0"/>
          </a:p>
        </p:txBody>
      </p:sp>
    </p:spTree>
    <p:extLst>
      <p:ext uri="{BB962C8B-B14F-4D97-AF65-F5344CB8AC3E}">
        <p14:creationId xmlns:p14="http://schemas.microsoft.com/office/powerpoint/2010/main" val="192317409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2"/>
          <p:cNvSpPr>
            <a:spLocks noGrp="1"/>
          </p:cNvSpPr>
          <p:nvPr>
            <p:ph type="ftr" sz="quarter" idx="10"/>
          </p:nvPr>
        </p:nvSpPr>
        <p:spPr/>
        <p:txBody>
          <a:bodyPr/>
          <a:lstStyle>
            <a:lvl1pPr defTabSz="914400">
              <a:defRPr/>
            </a:lvl1pPr>
          </a:lstStyle>
          <a:p>
            <a:pPr>
              <a:defRPr/>
            </a:pPr>
            <a:endParaRPr lang="en-US" dirty="0"/>
          </a:p>
        </p:txBody>
      </p:sp>
      <p:sp>
        <p:nvSpPr>
          <p:cNvPr id="3" name="Slide Number Placeholder 3"/>
          <p:cNvSpPr>
            <a:spLocks noGrp="1"/>
          </p:cNvSpPr>
          <p:nvPr>
            <p:ph type="sldNum" sz="quarter" idx="11"/>
          </p:nvPr>
        </p:nvSpPr>
        <p:spPr/>
        <p:txBody>
          <a:bodyPr/>
          <a:lstStyle>
            <a:lvl1pPr defTabSz="914400">
              <a:defRPr/>
            </a:lvl1pPr>
          </a:lstStyle>
          <a:p>
            <a:pPr>
              <a:defRPr/>
            </a:pPr>
            <a:fld id="{3EDDC33F-091E-4E63-B5F9-0E58931E034F}" type="slidenum">
              <a:rPr lang="en-US"/>
              <a:pPr>
                <a:defRPr/>
              </a:pPr>
              <a:t>‹#›</a:t>
            </a:fld>
            <a:endParaRPr lang="en-US" dirty="0"/>
          </a:p>
        </p:txBody>
      </p:sp>
    </p:spTree>
    <p:extLst>
      <p:ext uri="{BB962C8B-B14F-4D97-AF65-F5344CB8AC3E}">
        <p14:creationId xmlns:p14="http://schemas.microsoft.com/office/powerpoint/2010/main" val="19185718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1_Title Slide">
    <p:spTree>
      <p:nvGrpSpPr>
        <p:cNvPr id="1" name=""/>
        <p:cNvGrpSpPr/>
        <p:nvPr/>
      </p:nvGrpSpPr>
      <p:grpSpPr>
        <a:xfrm>
          <a:off x="0" y="0"/>
          <a:ext cx="0" cy="0"/>
          <a:chOff x="0" y="0"/>
          <a:chExt cx="0" cy="0"/>
        </a:xfrm>
      </p:grpSpPr>
      <p:sp>
        <p:nvSpPr>
          <p:cNvPr id="4" name="Rectangle 3"/>
          <p:cNvSpPr/>
          <p:nvPr userDrawn="1"/>
        </p:nvSpPr>
        <p:spPr>
          <a:xfrm>
            <a:off x="0" y="0"/>
            <a:ext cx="9144000" cy="274638"/>
          </a:xfrm>
          <a:prstGeom prst="rect">
            <a:avLst/>
          </a:prstGeom>
          <a:solidFill>
            <a:srgbClr val="0071B8"/>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457200" eaLnBrk="1" fontAlgn="auto" hangingPunct="1">
              <a:spcBef>
                <a:spcPts val="0"/>
              </a:spcBef>
              <a:spcAft>
                <a:spcPts val="0"/>
              </a:spcAft>
              <a:defRPr/>
            </a:pPr>
            <a:endParaRPr lang="en-US" dirty="0">
              <a:solidFill>
                <a:prstClr val="white"/>
              </a:solidFill>
            </a:endParaRPr>
          </a:p>
        </p:txBody>
      </p:sp>
      <p:sp>
        <p:nvSpPr>
          <p:cNvPr id="5" name="Rectangle 4"/>
          <p:cNvSpPr/>
          <p:nvPr userDrawn="1"/>
        </p:nvSpPr>
        <p:spPr>
          <a:xfrm>
            <a:off x="0" y="6356350"/>
            <a:ext cx="9144000" cy="501650"/>
          </a:xfrm>
          <a:prstGeom prst="rect">
            <a:avLst/>
          </a:prstGeom>
          <a:solidFill>
            <a:srgbClr val="0071B8"/>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457200" eaLnBrk="1" fontAlgn="auto" hangingPunct="1">
              <a:spcBef>
                <a:spcPts val="0"/>
              </a:spcBef>
              <a:spcAft>
                <a:spcPts val="0"/>
              </a:spcAft>
              <a:defRPr/>
            </a:pPr>
            <a:endParaRPr lang="en-US" dirty="0">
              <a:solidFill>
                <a:prstClr val="white"/>
              </a:solidFill>
            </a:endParaRPr>
          </a:p>
        </p:txBody>
      </p:sp>
      <p:cxnSp>
        <p:nvCxnSpPr>
          <p:cNvPr id="6" name="Straight Connector 5"/>
          <p:cNvCxnSpPr/>
          <p:nvPr userDrawn="1"/>
        </p:nvCxnSpPr>
        <p:spPr>
          <a:xfrm rot="5400000">
            <a:off x="4961732" y="3309144"/>
            <a:ext cx="2355850" cy="1587"/>
          </a:xfrm>
          <a:prstGeom prst="line">
            <a:avLst/>
          </a:prstGeom>
          <a:ln w="44450" cap="flat" cmpd="sng" algn="ctr">
            <a:solidFill>
              <a:srgbClr val="E0BE62"/>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pic>
        <p:nvPicPr>
          <p:cNvPr id="7" name="Picture 12" descr="THECB logo tagline.pn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640513" y="2339975"/>
            <a:ext cx="1931987" cy="200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685800" y="2130425"/>
            <a:ext cx="5453328" cy="1470025"/>
          </a:xfrm>
        </p:spPr>
        <p:txBody>
          <a:bodyPr>
            <a:noAutofit/>
          </a:bodyPr>
          <a:lstStyle>
            <a:lvl1pPr>
              <a:lnSpc>
                <a:spcPts val="5840"/>
              </a:lnSpc>
              <a:defRPr sz="6200">
                <a:solidFill>
                  <a:schemeClr val="accent1"/>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685800" y="3747498"/>
            <a:ext cx="5454917" cy="1752600"/>
          </a:xfrm>
        </p:spPr>
        <p:txBody>
          <a:bodyPr/>
          <a:lstStyle>
            <a:lvl1pPr marL="0" indent="0" algn="l">
              <a:buNone/>
              <a:defRPr i="1">
                <a:solidFill>
                  <a:srgbClr val="1D8E7D"/>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Tree>
    <p:extLst>
      <p:ext uri="{BB962C8B-B14F-4D97-AF65-F5344CB8AC3E}">
        <p14:creationId xmlns:p14="http://schemas.microsoft.com/office/powerpoint/2010/main" val="1917719189"/>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cxnSp>
        <p:nvCxnSpPr>
          <p:cNvPr id="4" name="Straight Connector 3"/>
          <p:cNvCxnSpPr/>
          <p:nvPr userDrawn="1"/>
        </p:nvCxnSpPr>
        <p:spPr>
          <a:xfrm>
            <a:off x="457200" y="1246188"/>
            <a:ext cx="8229600" cy="1587"/>
          </a:xfrm>
          <a:prstGeom prst="line">
            <a:avLst/>
          </a:prstGeom>
          <a:ln w="28575" cap="flat" cmpd="sng" algn="ctr">
            <a:solidFill>
              <a:srgbClr val="E0BE62"/>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0"/>
          </p:nvPr>
        </p:nvSpPr>
        <p:spPr/>
        <p:txBody>
          <a:bodyPr/>
          <a:lstStyle>
            <a:lvl1pPr defTabSz="914400">
              <a:defRPr/>
            </a:lvl1pPr>
          </a:lstStyle>
          <a:p>
            <a:pPr>
              <a:defRPr/>
            </a:pPr>
            <a:endParaRPr lang="en-US" dirty="0"/>
          </a:p>
        </p:txBody>
      </p:sp>
      <p:sp>
        <p:nvSpPr>
          <p:cNvPr id="6" name="Slide Number Placeholder 5"/>
          <p:cNvSpPr>
            <a:spLocks noGrp="1"/>
          </p:cNvSpPr>
          <p:nvPr>
            <p:ph type="sldNum" sz="quarter" idx="11"/>
          </p:nvPr>
        </p:nvSpPr>
        <p:spPr/>
        <p:txBody>
          <a:bodyPr/>
          <a:lstStyle>
            <a:lvl1pPr defTabSz="914400">
              <a:defRPr/>
            </a:lvl1pPr>
          </a:lstStyle>
          <a:p>
            <a:pPr>
              <a:defRPr/>
            </a:pPr>
            <a:fld id="{A2B5D3BA-5945-4446-879A-22C217E79451}" type="slidenum">
              <a:rPr lang="en-US"/>
              <a:pPr>
                <a:defRPr/>
              </a:pPr>
              <a:t>‹#›</a:t>
            </a:fld>
            <a:endParaRPr lang="en-US" dirty="0"/>
          </a:p>
        </p:txBody>
      </p:sp>
    </p:spTree>
    <p:extLst>
      <p:ext uri="{BB962C8B-B14F-4D97-AF65-F5344CB8AC3E}">
        <p14:creationId xmlns:p14="http://schemas.microsoft.com/office/powerpoint/2010/main" val="26545601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Footer Placeholder 4"/>
          <p:cNvSpPr>
            <a:spLocks noGrp="1"/>
          </p:cNvSpPr>
          <p:nvPr>
            <p:ph type="ftr" sz="quarter" idx="10"/>
          </p:nvPr>
        </p:nvSpPr>
        <p:spPr/>
        <p:txBody>
          <a:bodyPr/>
          <a:lstStyle>
            <a:lvl1pPr defTabSz="914400">
              <a:defRPr/>
            </a:lvl1pPr>
          </a:lstStyle>
          <a:p>
            <a:pPr>
              <a:defRPr/>
            </a:pPr>
            <a:endParaRPr lang="en-US" dirty="0"/>
          </a:p>
        </p:txBody>
      </p:sp>
      <p:sp>
        <p:nvSpPr>
          <p:cNvPr id="5" name="Slide Number Placeholder 5"/>
          <p:cNvSpPr>
            <a:spLocks noGrp="1"/>
          </p:cNvSpPr>
          <p:nvPr>
            <p:ph type="sldNum" sz="quarter" idx="11"/>
          </p:nvPr>
        </p:nvSpPr>
        <p:spPr/>
        <p:txBody>
          <a:bodyPr/>
          <a:lstStyle>
            <a:lvl1pPr defTabSz="914400">
              <a:defRPr/>
            </a:lvl1pPr>
          </a:lstStyle>
          <a:p>
            <a:pPr>
              <a:defRPr/>
            </a:pPr>
            <a:fld id="{432FF3EC-BFD4-46A9-AE50-1B52F9BC1491}" type="slidenum">
              <a:rPr lang="en-US"/>
              <a:pPr>
                <a:defRPr/>
              </a:pPr>
              <a:t>‹#›</a:t>
            </a:fld>
            <a:endParaRPr lang="en-US" dirty="0"/>
          </a:p>
        </p:txBody>
      </p:sp>
    </p:spTree>
    <p:extLst>
      <p:ext uri="{BB962C8B-B14F-4D97-AF65-F5344CB8AC3E}">
        <p14:creationId xmlns:p14="http://schemas.microsoft.com/office/powerpoint/2010/main" val="2098060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cxnSp>
        <p:nvCxnSpPr>
          <p:cNvPr id="5" name="Straight Connector 4"/>
          <p:cNvCxnSpPr/>
          <p:nvPr userDrawn="1"/>
        </p:nvCxnSpPr>
        <p:spPr>
          <a:xfrm>
            <a:off x="457200" y="1246188"/>
            <a:ext cx="8229600" cy="1587"/>
          </a:xfrm>
          <a:prstGeom prst="line">
            <a:avLst/>
          </a:prstGeom>
          <a:ln w="28575" cap="flat" cmpd="sng" algn="ctr">
            <a:solidFill>
              <a:srgbClr val="E0BE62"/>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10"/>
          </p:nvPr>
        </p:nvSpPr>
        <p:spPr/>
        <p:txBody>
          <a:bodyPr/>
          <a:lstStyle>
            <a:lvl1pPr defTabSz="914400">
              <a:defRPr/>
            </a:lvl1pPr>
          </a:lstStyle>
          <a:p>
            <a:pPr>
              <a:defRPr/>
            </a:pPr>
            <a:endParaRPr lang="en-US" dirty="0"/>
          </a:p>
        </p:txBody>
      </p:sp>
      <p:sp>
        <p:nvSpPr>
          <p:cNvPr id="7" name="Slide Number Placeholder 6"/>
          <p:cNvSpPr>
            <a:spLocks noGrp="1"/>
          </p:cNvSpPr>
          <p:nvPr>
            <p:ph type="sldNum" sz="quarter" idx="11"/>
          </p:nvPr>
        </p:nvSpPr>
        <p:spPr/>
        <p:txBody>
          <a:bodyPr/>
          <a:lstStyle>
            <a:lvl1pPr defTabSz="914400">
              <a:defRPr/>
            </a:lvl1pPr>
          </a:lstStyle>
          <a:p>
            <a:pPr>
              <a:defRPr/>
            </a:pPr>
            <a:fld id="{A84C046C-B105-4CF9-A744-DB91E7A1BA9B}" type="slidenum">
              <a:rPr lang="en-US"/>
              <a:pPr>
                <a:defRPr/>
              </a:pPr>
              <a:t>‹#›</a:t>
            </a:fld>
            <a:endParaRPr lang="en-US" dirty="0"/>
          </a:p>
        </p:txBody>
      </p:sp>
    </p:spTree>
    <p:extLst>
      <p:ext uri="{BB962C8B-B14F-4D97-AF65-F5344CB8AC3E}">
        <p14:creationId xmlns:p14="http://schemas.microsoft.com/office/powerpoint/2010/main" val="17443585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cxnSp>
        <p:nvCxnSpPr>
          <p:cNvPr id="3" name="Straight Connector 2"/>
          <p:cNvCxnSpPr/>
          <p:nvPr userDrawn="1"/>
        </p:nvCxnSpPr>
        <p:spPr>
          <a:xfrm>
            <a:off x="457200" y="1246188"/>
            <a:ext cx="8229600" cy="1587"/>
          </a:xfrm>
          <a:prstGeom prst="line">
            <a:avLst/>
          </a:prstGeom>
          <a:ln w="28575" cap="flat" cmpd="sng" algn="ctr">
            <a:solidFill>
              <a:srgbClr val="E0BE62"/>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p:txBody>
          <a:bodyPr/>
          <a:lstStyle/>
          <a:p>
            <a:r>
              <a:rPr lang="en-US" smtClean="0"/>
              <a:t>Click to edit Master title style</a:t>
            </a:r>
            <a:endParaRPr lang="en-US"/>
          </a:p>
        </p:txBody>
      </p:sp>
      <p:sp>
        <p:nvSpPr>
          <p:cNvPr id="4" name="Footer Placeholder 3"/>
          <p:cNvSpPr>
            <a:spLocks noGrp="1"/>
          </p:cNvSpPr>
          <p:nvPr>
            <p:ph type="ftr" sz="quarter" idx="10"/>
          </p:nvPr>
        </p:nvSpPr>
        <p:spPr/>
        <p:txBody>
          <a:bodyPr/>
          <a:lstStyle>
            <a:lvl1pPr defTabSz="914400">
              <a:defRPr/>
            </a:lvl1pPr>
          </a:lstStyle>
          <a:p>
            <a:pPr>
              <a:defRPr/>
            </a:pPr>
            <a:endParaRPr lang="en-US" dirty="0"/>
          </a:p>
        </p:txBody>
      </p:sp>
      <p:sp>
        <p:nvSpPr>
          <p:cNvPr id="5" name="Slide Number Placeholder 4"/>
          <p:cNvSpPr>
            <a:spLocks noGrp="1"/>
          </p:cNvSpPr>
          <p:nvPr>
            <p:ph type="sldNum" sz="quarter" idx="11"/>
          </p:nvPr>
        </p:nvSpPr>
        <p:spPr/>
        <p:txBody>
          <a:bodyPr/>
          <a:lstStyle>
            <a:lvl1pPr defTabSz="914400">
              <a:defRPr/>
            </a:lvl1pPr>
          </a:lstStyle>
          <a:p>
            <a:pPr>
              <a:defRPr/>
            </a:pPr>
            <a:fld id="{EC7A7D5C-55D5-4C61-A820-D392240F6C9F}" type="slidenum">
              <a:rPr lang="en-US"/>
              <a:pPr>
                <a:defRPr/>
              </a:pPr>
              <a:t>‹#›</a:t>
            </a:fld>
            <a:endParaRPr lang="en-US" dirty="0"/>
          </a:p>
        </p:txBody>
      </p:sp>
    </p:spTree>
    <p:extLst>
      <p:ext uri="{BB962C8B-B14F-4D97-AF65-F5344CB8AC3E}">
        <p14:creationId xmlns:p14="http://schemas.microsoft.com/office/powerpoint/2010/main" val="5051348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2"/>
          <p:cNvSpPr>
            <a:spLocks noGrp="1"/>
          </p:cNvSpPr>
          <p:nvPr>
            <p:ph type="ftr" sz="quarter" idx="10"/>
          </p:nvPr>
        </p:nvSpPr>
        <p:spPr/>
        <p:txBody>
          <a:bodyPr/>
          <a:lstStyle>
            <a:lvl1pPr defTabSz="914400">
              <a:defRPr/>
            </a:lvl1pPr>
          </a:lstStyle>
          <a:p>
            <a:pPr>
              <a:defRPr/>
            </a:pPr>
            <a:endParaRPr lang="en-US" dirty="0"/>
          </a:p>
        </p:txBody>
      </p:sp>
      <p:sp>
        <p:nvSpPr>
          <p:cNvPr id="3" name="Slide Number Placeholder 3"/>
          <p:cNvSpPr>
            <a:spLocks noGrp="1"/>
          </p:cNvSpPr>
          <p:nvPr>
            <p:ph type="sldNum" sz="quarter" idx="11"/>
          </p:nvPr>
        </p:nvSpPr>
        <p:spPr/>
        <p:txBody>
          <a:bodyPr/>
          <a:lstStyle>
            <a:lvl1pPr defTabSz="914400">
              <a:defRPr/>
            </a:lvl1pPr>
          </a:lstStyle>
          <a:p>
            <a:pPr>
              <a:defRPr/>
            </a:pPr>
            <a:fld id="{261E7E81-D902-4D85-AF1B-6783F9A63DDB}" type="slidenum">
              <a:rPr lang="en-US"/>
              <a:pPr>
                <a:defRPr/>
              </a:pPr>
              <a:t>‹#›</a:t>
            </a:fld>
            <a:endParaRPr lang="en-US" dirty="0"/>
          </a:p>
        </p:txBody>
      </p:sp>
    </p:spTree>
    <p:extLst>
      <p:ext uri="{BB962C8B-B14F-4D97-AF65-F5344CB8AC3E}">
        <p14:creationId xmlns:p14="http://schemas.microsoft.com/office/powerpoint/2010/main" val="36647842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rgbClr val="CCDFEC"/>
        </a:solidFill>
        <a:effectLst/>
      </p:bgPr>
    </p:bg>
    <p:spTree>
      <p:nvGrpSpPr>
        <p:cNvPr id="1" name=""/>
        <p:cNvGrpSpPr/>
        <p:nvPr/>
      </p:nvGrpSpPr>
      <p:grpSpPr>
        <a:xfrm>
          <a:off x="0" y="0"/>
          <a:ext cx="0" cy="0"/>
          <a:chOff x="0" y="0"/>
          <a:chExt cx="0" cy="0"/>
        </a:xfrm>
      </p:grpSpPr>
      <p:sp>
        <p:nvSpPr>
          <p:cNvPr id="4" name="Rectangle 3"/>
          <p:cNvSpPr/>
          <p:nvPr userDrawn="1"/>
        </p:nvSpPr>
        <p:spPr>
          <a:xfrm>
            <a:off x="0" y="0"/>
            <a:ext cx="9144000" cy="274638"/>
          </a:xfrm>
          <a:prstGeom prst="rect">
            <a:avLst/>
          </a:prstGeom>
          <a:solidFill>
            <a:srgbClr val="0071B8"/>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457200" eaLnBrk="1" fontAlgn="auto" hangingPunct="1">
              <a:spcBef>
                <a:spcPts val="0"/>
              </a:spcBef>
              <a:spcAft>
                <a:spcPts val="0"/>
              </a:spcAft>
              <a:defRPr/>
            </a:pPr>
            <a:endParaRPr lang="en-US" dirty="0">
              <a:solidFill>
                <a:prstClr val="white"/>
              </a:solidFill>
            </a:endParaRPr>
          </a:p>
        </p:txBody>
      </p:sp>
      <p:sp>
        <p:nvSpPr>
          <p:cNvPr id="5" name="Rectangle 4"/>
          <p:cNvSpPr/>
          <p:nvPr userDrawn="1"/>
        </p:nvSpPr>
        <p:spPr>
          <a:xfrm>
            <a:off x="0" y="6356350"/>
            <a:ext cx="9144000" cy="501650"/>
          </a:xfrm>
          <a:prstGeom prst="rect">
            <a:avLst/>
          </a:prstGeom>
          <a:solidFill>
            <a:srgbClr val="0071B8"/>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457200" eaLnBrk="1" fontAlgn="auto" hangingPunct="1">
              <a:spcBef>
                <a:spcPts val="0"/>
              </a:spcBef>
              <a:spcAft>
                <a:spcPts val="0"/>
              </a:spcAft>
              <a:defRPr/>
            </a:pPr>
            <a:endParaRPr lang="en-US" dirty="0">
              <a:solidFill>
                <a:prstClr val="white"/>
              </a:solidFill>
            </a:endParaRPr>
          </a:p>
        </p:txBody>
      </p:sp>
      <p:cxnSp>
        <p:nvCxnSpPr>
          <p:cNvPr id="6" name="Straight Connector 5"/>
          <p:cNvCxnSpPr/>
          <p:nvPr userDrawn="1"/>
        </p:nvCxnSpPr>
        <p:spPr>
          <a:xfrm rot="5400000">
            <a:off x="4961732" y="3309144"/>
            <a:ext cx="2355850" cy="1587"/>
          </a:xfrm>
          <a:prstGeom prst="line">
            <a:avLst/>
          </a:prstGeom>
          <a:ln w="44450" cap="flat" cmpd="sng" algn="ctr">
            <a:solidFill>
              <a:srgbClr val="E0BE62"/>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pic>
        <p:nvPicPr>
          <p:cNvPr id="7" name="Picture 12" descr="THECB logo tagline.pn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640513" y="2339975"/>
            <a:ext cx="1931987" cy="200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685800" y="2130425"/>
            <a:ext cx="5454917" cy="1470025"/>
          </a:xfrm>
        </p:spPr>
        <p:txBody>
          <a:bodyPr>
            <a:noAutofit/>
          </a:bodyPr>
          <a:lstStyle>
            <a:lvl1pPr>
              <a:lnSpc>
                <a:spcPts val="5840"/>
              </a:lnSpc>
              <a:defRPr sz="6200">
                <a:solidFill>
                  <a:schemeClr val="accent1"/>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685800" y="3747498"/>
            <a:ext cx="5454917" cy="1752600"/>
          </a:xfrm>
        </p:spPr>
        <p:txBody>
          <a:bodyPr/>
          <a:lstStyle>
            <a:lvl1pPr marL="0" indent="0" algn="l">
              <a:buNone/>
              <a:defRPr i="1">
                <a:solidFill>
                  <a:srgbClr val="1D8E7D"/>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Tree>
    <p:extLst>
      <p:ext uri="{BB962C8B-B14F-4D97-AF65-F5344CB8AC3E}">
        <p14:creationId xmlns:p14="http://schemas.microsoft.com/office/powerpoint/2010/main" val="5630530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title" preserve="1">
  <p:cSld name="1_Title Slide">
    <p:spTree>
      <p:nvGrpSpPr>
        <p:cNvPr id="1" name=""/>
        <p:cNvGrpSpPr/>
        <p:nvPr/>
      </p:nvGrpSpPr>
      <p:grpSpPr>
        <a:xfrm>
          <a:off x="0" y="0"/>
          <a:ext cx="0" cy="0"/>
          <a:chOff x="0" y="0"/>
          <a:chExt cx="0" cy="0"/>
        </a:xfrm>
      </p:grpSpPr>
      <p:sp>
        <p:nvSpPr>
          <p:cNvPr id="4" name="Rectangle 3"/>
          <p:cNvSpPr/>
          <p:nvPr userDrawn="1"/>
        </p:nvSpPr>
        <p:spPr>
          <a:xfrm>
            <a:off x="0" y="0"/>
            <a:ext cx="9144000" cy="274638"/>
          </a:xfrm>
          <a:prstGeom prst="rect">
            <a:avLst/>
          </a:prstGeom>
          <a:solidFill>
            <a:srgbClr val="0071B8"/>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457200" eaLnBrk="1" fontAlgn="auto" hangingPunct="1">
              <a:spcBef>
                <a:spcPts val="0"/>
              </a:spcBef>
              <a:spcAft>
                <a:spcPts val="0"/>
              </a:spcAft>
              <a:defRPr/>
            </a:pPr>
            <a:endParaRPr lang="en-US" dirty="0">
              <a:solidFill>
                <a:prstClr val="white"/>
              </a:solidFill>
            </a:endParaRPr>
          </a:p>
        </p:txBody>
      </p:sp>
      <p:sp>
        <p:nvSpPr>
          <p:cNvPr id="5" name="Rectangle 4"/>
          <p:cNvSpPr/>
          <p:nvPr userDrawn="1"/>
        </p:nvSpPr>
        <p:spPr>
          <a:xfrm>
            <a:off x="0" y="6356350"/>
            <a:ext cx="9144000" cy="501650"/>
          </a:xfrm>
          <a:prstGeom prst="rect">
            <a:avLst/>
          </a:prstGeom>
          <a:solidFill>
            <a:srgbClr val="0071B8"/>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457200" eaLnBrk="1" fontAlgn="auto" hangingPunct="1">
              <a:spcBef>
                <a:spcPts val="0"/>
              </a:spcBef>
              <a:spcAft>
                <a:spcPts val="0"/>
              </a:spcAft>
              <a:defRPr/>
            </a:pPr>
            <a:endParaRPr lang="en-US" dirty="0">
              <a:solidFill>
                <a:prstClr val="white"/>
              </a:solidFill>
            </a:endParaRPr>
          </a:p>
        </p:txBody>
      </p:sp>
      <p:cxnSp>
        <p:nvCxnSpPr>
          <p:cNvPr id="6" name="Straight Connector 5"/>
          <p:cNvCxnSpPr/>
          <p:nvPr userDrawn="1"/>
        </p:nvCxnSpPr>
        <p:spPr>
          <a:xfrm rot="5400000">
            <a:off x="4961732" y="3309144"/>
            <a:ext cx="2355850" cy="1587"/>
          </a:xfrm>
          <a:prstGeom prst="line">
            <a:avLst/>
          </a:prstGeom>
          <a:ln w="44450" cap="flat" cmpd="sng" algn="ctr">
            <a:solidFill>
              <a:srgbClr val="E0BE62"/>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pic>
        <p:nvPicPr>
          <p:cNvPr id="7" name="Picture 12" descr="THECB logo tagline.pn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640513" y="2339975"/>
            <a:ext cx="1931987" cy="200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685800" y="2130425"/>
            <a:ext cx="5453328" cy="1470025"/>
          </a:xfrm>
        </p:spPr>
        <p:txBody>
          <a:bodyPr>
            <a:noAutofit/>
          </a:bodyPr>
          <a:lstStyle>
            <a:lvl1pPr>
              <a:lnSpc>
                <a:spcPts val="5840"/>
              </a:lnSpc>
              <a:defRPr sz="6200">
                <a:solidFill>
                  <a:schemeClr val="accent1"/>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685800" y="3747498"/>
            <a:ext cx="5454917" cy="1752600"/>
          </a:xfrm>
        </p:spPr>
        <p:txBody>
          <a:bodyPr/>
          <a:lstStyle>
            <a:lvl1pPr marL="0" indent="0" algn="l">
              <a:buNone/>
              <a:defRPr i="1">
                <a:solidFill>
                  <a:srgbClr val="1D8E7D"/>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Tree>
    <p:extLst>
      <p:ext uri="{BB962C8B-B14F-4D97-AF65-F5344CB8AC3E}">
        <p14:creationId xmlns:p14="http://schemas.microsoft.com/office/powerpoint/2010/main" val="1027565133"/>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theme" Target="../theme/theme2.xml"/><Relationship Id="rId3" Type="http://schemas.openxmlformats.org/officeDocument/2006/relationships/slideLayout" Target="../slideLayouts/slideLayout10.xml"/><Relationship Id="rId7" Type="http://schemas.openxmlformats.org/officeDocument/2006/relationships/slideLayout" Target="../slideLayouts/slideLayout14.xml"/><Relationship Id="rId2" Type="http://schemas.openxmlformats.org/officeDocument/2006/relationships/slideLayout" Target="../slideLayouts/slideLayout9.xml"/><Relationship Id="rId1" Type="http://schemas.openxmlformats.org/officeDocument/2006/relationships/slideLayout" Target="../slideLayouts/slideLayout8.xml"/><Relationship Id="rId6" Type="http://schemas.openxmlformats.org/officeDocument/2006/relationships/slideLayout" Target="../slideLayouts/slideLayout13.xml"/><Relationship Id="rId5" Type="http://schemas.openxmlformats.org/officeDocument/2006/relationships/slideLayout" Target="../slideLayouts/slideLayout12.xml"/><Relationship Id="rId4" Type="http://schemas.openxmlformats.org/officeDocument/2006/relationships/slideLayout" Target="../slideLayouts/slideLayout1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0" y="6356350"/>
            <a:ext cx="9144000" cy="501650"/>
          </a:xfrm>
          <a:prstGeom prst="rect">
            <a:avLst/>
          </a:prstGeom>
          <a:solidFill>
            <a:srgbClr val="0071B8"/>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457200" eaLnBrk="1" fontAlgn="auto" hangingPunct="1">
              <a:spcBef>
                <a:spcPts val="0"/>
              </a:spcBef>
              <a:spcAft>
                <a:spcPts val="0"/>
              </a:spcAft>
              <a:defRPr/>
            </a:pPr>
            <a:endParaRPr lang="en-US" dirty="0">
              <a:solidFill>
                <a:prstClr val="white"/>
              </a:solidFill>
            </a:endParaRPr>
          </a:p>
        </p:txBody>
      </p:sp>
      <p:sp>
        <p:nvSpPr>
          <p:cNvPr id="2" name="Title Placeholder 1"/>
          <p:cNvSpPr>
            <a:spLocks noGrp="1"/>
          </p:cNvSpPr>
          <p:nvPr>
            <p:ph type="title"/>
          </p:nvPr>
        </p:nvSpPr>
        <p:spPr>
          <a:xfrm>
            <a:off x="457200" y="274638"/>
            <a:ext cx="8229600" cy="971550"/>
          </a:xfrm>
          <a:prstGeom prst="rect">
            <a:avLst/>
          </a:prstGeom>
        </p:spPr>
        <p:txBody>
          <a:bodyPr vert="horz" lIns="0" tIns="45720" rIns="0" bIns="45720" rtlCol="0" anchor="b" anchorCtr="0">
            <a:normAutofit/>
          </a:bodyPr>
          <a:lstStyle/>
          <a:p>
            <a:r>
              <a:rPr lang="en-US" dirty="0" smtClean="0"/>
              <a:t>Click to edit Master title style</a:t>
            </a:r>
            <a:endParaRPr lang="en-US" dirty="0"/>
          </a:p>
        </p:txBody>
      </p:sp>
      <p:sp>
        <p:nvSpPr>
          <p:cNvPr id="1028"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5" name="Footer Placeholder 4"/>
          <p:cNvSpPr>
            <a:spLocks noGrp="1"/>
          </p:cNvSpPr>
          <p:nvPr>
            <p:ph type="ftr" sz="quarter" idx="3"/>
          </p:nvPr>
        </p:nvSpPr>
        <p:spPr>
          <a:xfrm>
            <a:off x="457200" y="6356350"/>
            <a:ext cx="5562600" cy="492125"/>
          </a:xfrm>
          <a:prstGeom prst="rect">
            <a:avLst/>
          </a:prstGeom>
        </p:spPr>
        <p:txBody>
          <a:bodyPr vert="horz" lIns="91440" tIns="45720" rIns="91440" bIns="45720" rtlCol="0" anchor="ctr"/>
          <a:lstStyle>
            <a:lvl1pPr algn="l" defTabSz="457200" eaLnBrk="1" fontAlgn="auto" hangingPunct="1">
              <a:spcBef>
                <a:spcPts val="0"/>
              </a:spcBef>
              <a:spcAft>
                <a:spcPts val="0"/>
              </a:spcAft>
              <a:defRPr sz="1050">
                <a:solidFill>
                  <a:srgbClr val="FFFFFF"/>
                </a:solidFill>
                <a:latin typeface="+mn-lt"/>
              </a:defRPr>
            </a:lvl1pPr>
          </a:lstStyle>
          <a:p>
            <a:pPr>
              <a:defRPr/>
            </a:pPr>
            <a:endParaRPr lang="en-US" dirty="0"/>
          </a:p>
        </p:txBody>
      </p:sp>
      <p:sp>
        <p:nvSpPr>
          <p:cNvPr id="6" name="Slide Number Placeholder 5"/>
          <p:cNvSpPr>
            <a:spLocks noGrp="1"/>
          </p:cNvSpPr>
          <p:nvPr>
            <p:ph type="sldNum" sz="quarter" idx="4"/>
          </p:nvPr>
        </p:nvSpPr>
        <p:spPr>
          <a:xfrm>
            <a:off x="8051800" y="6483350"/>
            <a:ext cx="955675" cy="238125"/>
          </a:xfrm>
          <a:prstGeom prst="rect">
            <a:avLst/>
          </a:prstGeom>
        </p:spPr>
        <p:txBody>
          <a:bodyPr vert="horz" lIns="91440" tIns="45720" rIns="91440" bIns="45720" rtlCol="0" anchor="ctr"/>
          <a:lstStyle>
            <a:lvl1pPr algn="r" defTabSz="457200" eaLnBrk="1" fontAlgn="auto" hangingPunct="1">
              <a:spcBef>
                <a:spcPts val="0"/>
              </a:spcBef>
              <a:spcAft>
                <a:spcPts val="0"/>
              </a:spcAft>
              <a:defRPr sz="900">
                <a:solidFill>
                  <a:prstClr val="white"/>
                </a:solidFill>
                <a:latin typeface="+mn-lt"/>
              </a:defRPr>
            </a:lvl1pPr>
          </a:lstStyle>
          <a:p>
            <a:pPr>
              <a:defRPr/>
            </a:pPr>
            <a:fld id="{9A46230D-D369-4E87-A6B3-493FE27AA719}" type="slidenum">
              <a:rPr lang="en-US"/>
              <a:pPr>
                <a:defRPr/>
              </a:pPr>
              <a:t>‹#›</a:t>
            </a:fld>
            <a:endParaRPr lang="en-US" dirty="0"/>
          </a:p>
        </p:txBody>
      </p:sp>
      <p:sp>
        <p:nvSpPr>
          <p:cNvPr id="8" name="Rectangle 7"/>
          <p:cNvSpPr/>
          <p:nvPr/>
        </p:nvSpPr>
        <p:spPr>
          <a:xfrm>
            <a:off x="0" y="0"/>
            <a:ext cx="9144000" cy="274638"/>
          </a:xfrm>
          <a:prstGeom prst="rect">
            <a:avLst/>
          </a:prstGeom>
          <a:solidFill>
            <a:srgbClr val="0071B8"/>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457200" eaLnBrk="1" fontAlgn="auto" hangingPunct="1">
              <a:spcBef>
                <a:spcPts val="0"/>
              </a:spcBef>
              <a:spcAft>
                <a:spcPts val="0"/>
              </a:spcAft>
              <a:defRPr/>
            </a:pPr>
            <a:endParaRPr lang="en-US" dirty="0">
              <a:solidFill>
                <a:prstClr val="white"/>
              </a:solidFill>
            </a:endParaRPr>
          </a:p>
        </p:txBody>
      </p:sp>
      <p:sp>
        <p:nvSpPr>
          <p:cNvPr id="9" name="Rectangle 8"/>
          <p:cNvSpPr/>
          <p:nvPr/>
        </p:nvSpPr>
        <p:spPr>
          <a:xfrm>
            <a:off x="0" y="6350"/>
            <a:ext cx="9144000" cy="136525"/>
          </a:xfrm>
          <a:prstGeom prst="rect">
            <a:avLst/>
          </a:prstGeom>
          <a:solidFill>
            <a:srgbClr val="CCDFEC"/>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457200" eaLnBrk="1" fontAlgn="auto" hangingPunct="1">
              <a:spcBef>
                <a:spcPts val="0"/>
              </a:spcBef>
              <a:spcAft>
                <a:spcPts val="0"/>
              </a:spcAft>
              <a:defRPr/>
            </a:pPr>
            <a:endParaRPr lang="en-US" dirty="0">
              <a:solidFill>
                <a:prstClr val="white"/>
              </a:solidFill>
            </a:endParaRPr>
          </a:p>
        </p:txBody>
      </p:sp>
    </p:spTree>
  </p:cSld>
  <p:clrMap bg1="lt1" tx1="dk1" bg2="lt2" tx2="dk2" accent1="accent1" accent2="accent2" accent3="accent3" accent4="accent4" accent5="accent5" accent6="accent6" hlink="hlink" folHlink="folHlink"/>
  <p:sldLayoutIdLst>
    <p:sldLayoutId id="2147483743" r:id="rId1"/>
    <p:sldLayoutId id="2147483744" r:id="rId2"/>
    <p:sldLayoutId id="2147483745" r:id="rId3"/>
    <p:sldLayoutId id="2147483746" r:id="rId4"/>
    <p:sldLayoutId id="2147483747" r:id="rId5"/>
    <p:sldLayoutId id="2147483748" r:id="rId6"/>
    <p:sldLayoutId id="2147483749" r:id="rId7"/>
  </p:sldLayoutIdLst>
  <p:hf hdr="0" ftr="0" dt="0"/>
  <p:txStyles>
    <p:titleStyle>
      <a:lvl1pPr algn="l" defTabSz="457200" rtl="0" eaLnBrk="0" fontAlgn="base" hangingPunct="0">
        <a:spcBef>
          <a:spcPct val="0"/>
        </a:spcBef>
        <a:spcAft>
          <a:spcPct val="0"/>
        </a:spcAft>
        <a:defRPr sz="3600" b="1" kern="1200" cap="all">
          <a:solidFill>
            <a:srgbClr val="1D8E7D"/>
          </a:solidFill>
          <a:latin typeface="+mj-lt"/>
          <a:ea typeface="+mj-ea"/>
          <a:cs typeface="+mj-cs"/>
        </a:defRPr>
      </a:lvl1pPr>
      <a:lvl2pPr algn="l" defTabSz="457200" rtl="0" eaLnBrk="0" fontAlgn="base" hangingPunct="0">
        <a:spcBef>
          <a:spcPct val="0"/>
        </a:spcBef>
        <a:spcAft>
          <a:spcPct val="0"/>
        </a:spcAft>
        <a:defRPr sz="3600" b="1">
          <a:solidFill>
            <a:srgbClr val="1D8E7D"/>
          </a:solidFill>
          <a:latin typeface="Calibri" panose="020F0502020204030204" pitchFamily="34" charset="0"/>
        </a:defRPr>
      </a:lvl2pPr>
      <a:lvl3pPr algn="l" defTabSz="457200" rtl="0" eaLnBrk="0" fontAlgn="base" hangingPunct="0">
        <a:spcBef>
          <a:spcPct val="0"/>
        </a:spcBef>
        <a:spcAft>
          <a:spcPct val="0"/>
        </a:spcAft>
        <a:defRPr sz="3600" b="1">
          <a:solidFill>
            <a:srgbClr val="1D8E7D"/>
          </a:solidFill>
          <a:latin typeface="Calibri" panose="020F0502020204030204" pitchFamily="34" charset="0"/>
        </a:defRPr>
      </a:lvl3pPr>
      <a:lvl4pPr algn="l" defTabSz="457200" rtl="0" eaLnBrk="0" fontAlgn="base" hangingPunct="0">
        <a:spcBef>
          <a:spcPct val="0"/>
        </a:spcBef>
        <a:spcAft>
          <a:spcPct val="0"/>
        </a:spcAft>
        <a:defRPr sz="3600" b="1">
          <a:solidFill>
            <a:srgbClr val="1D8E7D"/>
          </a:solidFill>
          <a:latin typeface="Calibri" panose="020F0502020204030204" pitchFamily="34" charset="0"/>
        </a:defRPr>
      </a:lvl4pPr>
      <a:lvl5pPr algn="l" defTabSz="457200" rtl="0" eaLnBrk="0" fontAlgn="base" hangingPunct="0">
        <a:spcBef>
          <a:spcPct val="0"/>
        </a:spcBef>
        <a:spcAft>
          <a:spcPct val="0"/>
        </a:spcAft>
        <a:defRPr sz="3600" b="1">
          <a:solidFill>
            <a:srgbClr val="1D8E7D"/>
          </a:solidFill>
          <a:latin typeface="Calibri" panose="020F0502020204030204" pitchFamily="34" charset="0"/>
        </a:defRPr>
      </a:lvl5pPr>
      <a:lvl6pPr marL="457200" algn="l" defTabSz="457200" rtl="0" fontAlgn="base">
        <a:spcBef>
          <a:spcPct val="0"/>
        </a:spcBef>
        <a:spcAft>
          <a:spcPct val="0"/>
        </a:spcAft>
        <a:defRPr sz="3600" b="1">
          <a:solidFill>
            <a:srgbClr val="1D8E7D"/>
          </a:solidFill>
          <a:latin typeface="Calibri" panose="020F0502020204030204" pitchFamily="34" charset="0"/>
        </a:defRPr>
      </a:lvl6pPr>
      <a:lvl7pPr marL="914400" algn="l" defTabSz="457200" rtl="0" fontAlgn="base">
        <a:spcBef>
          <a:spcPct val="0"/>
        </a:spcBef>
        <a:spcAft>
          <a:spcPct val="0"/>
        </a:spcAft>
        <a:defRPr sz="3600" b="1">
          <a:solidFill>
            <a:srgbClr val="1D8E7D"/>
          </a:solidFill>
          <a:latin typeface="Calibri" panose="020F0502020204030204" pitchFamily="34" charset="0"/>
        </a:defRPr>
      </a:lvl7pPr>
      <a:lvl8pPr marL="1371600" algn="l" defTabSz="457200" rtl="0" fontAlgn="base">
        <a:spcBef>
          <a:spcPct val="0"/>
        </a:spcBef>
        <a:spcAft>
          <a:spcPct val="0"/>
        </a:spcAft>
        <a:defRPr sz="3600" b="1">
          <a:solidFill>
            <a:srgbClr val="1D8E7D"/>
          </a:solidFill>
          <a:latin typeface="Calibri" panose="020F0502020204030204" pitchFamily="34" charset="0"/>
        </a:defRPr>
      </a:lvl8pPr>
      <a:lvl9pPr marL="1828800" algn="l" defTabSz="457200" rtl="0" fontAlgn="base">
        <a:spcBef>
          <a:spcPct val="0"/>
        </a:spcBef>
        <a:spcAft>
          <a:spcPct val="0"/>
        </a:spcAft>
        <a:defRPr sz="3600" b="1">
          <a:solidFill>
            <a:srgbClr val="1D8E7D"/>
          </a:solidFill>
          <a:latin typeface="Calibri" panose="020F0502020204030204" pitchFamily="34" charset="0"/>
        </a:defRPr>
      </a:lvl9pPr>
    </p:titleStyle>
    <p:bodyStyle>
      <a:lvl1pPr marL="342900" indent="-342900" algn="l" defTabSz="457200" rtl="0" eaLnBrk="0" fontAlgn="base" hangingPunct="0">
        <a:spcBef>
          <a:spcPct val="20000"/>
        </a:spcBef>
        <a:spcAft>
          <a:spcPct val="0"/>
        </a:spcAft>
        <a:buClr>
          <a:srgbClr val="0071B8"/>
        </a:buClr>
        <a:buFont typeface="Arial" panose="020B0604020202020204" pitchFamily="34" charset="0"/>
        <a:buChar char="•"/>
        <a:defRPr sz="2800" kern="1200">
          <a:solidFill>
            <a:schemeClr val="tx1"/>
          </a:solidFill>
          <a:latin typeface="+mn-lt"/>
          <a:ea typeface="+mn-ea"/>
          <a:cs typeface="+mn-cs"/>
        </a:defRPr>
      </a:lvl1pPr>
      <a:lvl2pPr marL="742950" indent="-285750" algn="l" defTabSz="457200" rtl="0" eaLnBrk="0" fontAlgn="base" hangingPunct="0">
        <a:spcBef>
          <a:spcPct val="20000"/>
        </a:spcBef>
        <a:spcAft>
          <a:spcPct val="0"/>
        </a:spcAft>
        <a:buClr>
          <a:srgbClr val="0071B8"/>
        </a:buClr>
        <a:buFont typeface="Arial" panose="020B0604020202020204" pitchFamily="34" charset="0"/>
        <a:buChar char="–"/>
        <a:defRPr sz="2400" kern="1200">
          <a:solidFill>
            <a:schemeClr val="tx1"/>
          </a:solidFill>
          <a:latin typeface="+mn-lt"/>
          <a:ea typeface="+mn-ea"/>
          <a:cs typeface="+mn-cs"/>
        </a:defRPr>
      </a:lvl2pPr>
      <a:lvl3pPr marL="1143000" indent="-228600" algn="l" defTabSz="457200" rtl="0" eaLnBrk="0" fontAlgn="base" hangingPunct="0">
        <a:spcBef>
          <a:spcPct val="20000"/>
        </a:spcBef>
        <a:spcAft>
          <a:spcPct val="0"/>
        </a:spcAft>
        <a:buClr>
          <a:srgbClr val="0071B8"/>
        </a:buClr>
        <a:buFont typeface="Arial" panose="020B0604020202020204" pitchFamily="34" charset="0"/>
        <a:buChar char="•"/>
        <a:defRPr sz="2000" kern="1200">
          <a:solidFill>
            <a:schemeClr val="tx1"/>
          </a:solidFill>
          <a:latin typeface="+mn-lt"/>
          <a:ea typeface="+mn-ea"/>
          <a:cs typeface="+mn-cs"/>
        </a:defRPr>
      </a:lvl3pPr>
      <a:lvl4pPr marL="1600200" indent="-228600" algn="l" defTabSz="457200" rtl="0" eaLnBrk="0" fontAlgn="base" hangingPunct="0">
        <a:spcBef>
          <a:spcPct val="20000"/>
        </a:spcBef>
        <a:spcAft>
          <a:spcPct val="0"/>
        </a:spcAft>
        <a:buClr>
          <a:srgbClr val="0071B8"/>
        </a:buClr>
        <a:buFont typeface="Arial" panose="020B0604020202020204" pitchFamily="34" charset="0"/>
        <a:buChar char="–"/>
        <a:defRPr kern="1200">
          <a:solidFill>
            <a:schemeClr val="tx1"/>
          </a:solidFill>
          <a:latin typeface="+mn-lt"/>
          <a:ea typeface="+mn-ea"/>
          <a:cs typeface="+mn-cs"/>
        </a:defRPr>
      </a:lvl4pPr>
      <a:lvl5pPr marL="2057400" indent="-228600" algn="l" defTabSz="457200" rtl="0" eaLnBrk="0" fontAlgn="base" hangingPunct="0">
        <a:spcBef>
          <a:spcPct val="20000"/>
        </a:spcBef>
        <a:spcAft>
          <a:spcPct val="0"/>
        </a:spcAft>
        <a:buClr>
          <a:srgbClr val="0071B8"/>
        </a:buClr>
        <a:buFont typeface="Arial" panose="020B0604020202020204" pitchFamily="34" charset="0"/>
        <a:buChar char="»"/>
        <a:defRPr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0" y="6356350"/>
            <a:ext cx="9144000" cy="501650"/>
          </a:xfrm>
          <a:prstGeom prst="rect">
            <a:avLst/>
          </a:prstGeom>
          <a:solidFill>
            <a:srgbClr val="0071B8"/>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457200" eaLnBrk="1" fontAlgn="auto" hangingPunct="1">
              <a:spcBef>
                <a:spcPts val="0"/>
              </a:spcBef>
              <a:spcAft>
                <a:spcPts val="0"/>
              </a:spcAft>
              <a:defRPr/>
            </a:pPr>
            <a:endParaRPr lang="en-US" dirty="0">
              <a:solidFill>
                <a:prstClr val="white"/>
              </a:solidFill>
            </a:endParaRPr>
          </a:p>
        </p:txBody>
      </p:sp>
      <p:sp>
        <p:nvSpPr>
          <p:cNvPr id="2" name="Title Placeholder 1"/>
          <p:cNvSpPr>
            <a:spLocks noGrp="1"/>
          </p:cNvSpPr>
          <p:nvPr>
            <p:ph type="title"/>
          </p:nvPr>
        </p:nvSpPr>
        <p:spPr>
          <a:xfrm>
            <a:off x="457200" y="274638"/>
            <a:ext cx="8229600" cy="971550"/>
          </a:xfrm>
          <a:prstGeom prst="rect">
            <a:avLst/>
          </a:prstGeom>
        </p:spPr>
        <p:txBody>
          <a:bodyPr vert="horz" lIns="0" tIns="45720" rIns="0" bIns="45720" rtlCol="0" anchor="b" anchorCtr="0">
            <a:normAutofit/>
          </a:bodyPr>
          <a:lstStyle/>
          <a:p>
            <a:r>
              <a:rPr lang="en-US" dirty="0" smtClean="0"/>
              <a:t>Click to edit Master title style</a:t>
            </a:r>
            <a:endParaRPr lang="en-US" dirty="0"/>
          </a:p>
        </p:txBody>
      </p:sp>
      <p:sp>
        <p:nvSpPr>
          <p:cNvPr id="2052"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5" name="Footer Placeholder 4"/>
          <p:cNvSpPr>
            <a:spLocks noGrp="1"/>
          </p:cNvSpPr>
          <p:nvPr>
            <p:ph type="ftr" sz="quarter" idx="3"/>
          </p:nvPr>
        </p:nvSpPr>
        <p:spPr>
          <a:xfrm>
            <a:off x="457200" y="6356350"/>
            <a:ext cx="5562600" cy="492125"/>
          </a:xfrm>
          <a:prstGeom prst="rect">
            <a:avLst/>
          </a:prstGeom>
        </p:spPr>
        <p:txBody>
          <a:bodyPr vert="horz" lIns="91440" tIns="45720" rIns="91440" bIns="45720" rtlCol="0" anchor="ctr"/>
          <a:lstStyle>
            <a:lvl1pPr algn="l" defTabSz="457200" eaLnBrk="1" fontAlgn="auto" hangingPunct="1">
              <a:spcBef>
                <a:spcPts val="0"/>
              </a:spcBef>
              <a:spcAft>
                <a:spcPts val="0"/>
              </a:spcAft>
              <a:defRPr sz="1050">
                <a:solidFill>
                  <a:srgbClr val="FFFFFF"/>
                </a:solidFill>
                <a:latin typeface="+mn-lt"/>
              </a:defRPr>
            </a:lvl1pPr>
          </a:lstStyle>
          <a:p>
            <a:pPr>
              <a:defRPr/>
            </a:pPr>
            <a:endParaRPr lang="en-US" dirty="0"/>
          </a:p>
        </p:txBody>
      </p:sp>
      <p:sp>
        <p:nvSpPr>
          <p:cNvPr id="6" name="Slide Number Placeholder 5"/>
          <p:cNvSpPr>
            <a:spLocks noGrp="1"/>
          </p:cNvSpPr>
          <p:nvPr>
            <p:ph type="sldNum" sz="quarter" idx="4"/>
          </p:nvPr>
        </p:nvSpPr>
        <p:spPr>
          <a:xfrm>
            <a:off x="8051800" y="6483350"/>
            <a:ext cx="955675" cy="238125"/>
          </a:xfrm>
          <a:prstGeom prst="rect">
            <a:avLst/>
          </a:prstGeom>
        </p:spPr>
        <p:txBody>
          <a:bodyPr vert="horz" lIns="91440" tIns="45720" rIns="91440" bIns="45720" rtlCol="0" anchor="ctr"/>
          <a:lstStyle>
            <a:lvl1pPr algn="r" defTabSz="457200" eaLnBrk="1" fontAlgn="auto" hangingPunct="1">
              <a:spcBef>
                <a:spcPts val="0"/>
              </a:spcBef>
              <a:spcAft>
                <a:spcPts val="0"/>
              </a:spcAft>
              <a:defRPr sz="900">
                <a:solidFill>
                  <a:prstClr val="white"/>
                </a:solidFill>
                <a:latin typeface="+mn-lt"/>
              </a:defRPr>
            </a:lvl1pPr>
          </a:lstStyle>
          <a:p>
            <a:pPr>
              <a:defRPr/>
            </a:pPr>
            <a:fld id="{FECE6BD5-1277-4FC5-BA5F-ED8D0E4AFEA7}" type="slidenum">
              <a:rPr lang="en-US"/>
              <a:pPr>
                <a:defRPr/>
              </a:pPr>
              <a:t>‹#›</a:t>
            </a:fld>
            <a:endParaRPr lang="en-US" dirty="0"/>
          </a:p>
        </p:txBody>
      </p:sp>
      <p:sp>
        <p:nvSpPr>
          <p:cNvPr id="8" name="Rectangle 7"/>
          <p:cNvSpPr/>
          <p:nvPr/>
        </p:nvSpPr>
        <p:spPr>
          <a:xfrm>
            <a:off x="0" y="0"/>
            <a:ext cx="9144000" cy="274638"/>
          </a:xfrm>
          <a:prstGeom prst="rect">
            <a:avLst/>
          </a:prstGeom>
          <a:solidFill>
            <a:srgbClr val="0071B8"/>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457200" eaLnBrk="1" fontAlgn="auto" hangingPunct="1">
              <a:spcBef>
                <a:spcPts val="0"/>
              </a:spcBef>
              <a:spcAft>
                <a:spcPts val="0"/>
              </a:spcAft>
              <a:defRPr/>
            </a:pPr>
            <a:endParaRPr lang="en-US" dirty="0">
              <a:solidFill>
                <a:prstClr val="white"/>
              </a:solidFill>
            </a:endParaRPr>
          </a:p>
        </p:txBody>
      </p:sp>
      <p:sp>
        <p:nvSpPr>
          <p:cNvPr id="9" name="Rectangle 8"/>
          <p:cNvSpPr/>
          <p:nvPr/>
        </p:nvSpPr>
        <p:spPr>
          <a:xfrm>
            <a:off x="0" y="6350"/>
            <a:ext cx="9144000" cy="136525"/>
          </a:xfrm>
          <a:prstGeom prst="rect">
            <a:avLst/>
          </a:prstGeom>
          <a:solidFill>
            <a:srgbClr val="CCDFEC"/>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457200" eaLnBrk="1" fontAlgn="auto" hangingPunct="1">
              <a:spcBef>
                <a:spcPts val="0"/>
              </a:spcBef>
              <a:spcAft>
                <a:spcPts val="0"/>
              </a:spcAft>
              <a:defRPr/>
            </a:pPr>
            <a:endParaRPr lang="en-US" dirty="0">
              <a:solidFill>
                <a:prstClr val="white"/>
              </a:solidFill>
            </a:endParaRPr>
          </a:p>
        </p:txBody>
      </p:sp>
    </p:spTree>
  </p:cSld>
  <p:clrMap bg1="lt1" tx1="dk1" bg2="lt2" tx2="dk2" accent1="accent1" accent2="accent2" accent3="accent3" accent4="accent4" accent5="accent5" accent6="accent6" hlink="hlink" folHlink="folHlink"/>
  <p:sldLayoutIdLst>
    <p:sldLayoutId id="2147483751" r:id="rId1"/>
    <p:sldLayoutId id="2147483752" r:id="rId2"/>
    <p:sldLayoutId id="2147483753" r:id="rId3"/>
    <p:sldLayoutId id="2147483754" r:id="rId4"/>
    <p:sldLayoutId id="2147483755" r:id="rId5"/>
    <p:sldLayoutId id="2147483756" r:id="rId6"/>
    <p:sldLayoutId id="2147483757" r:id="rId7"/>
  </p:sldLayoutIdLst>
  <p:hf hdr="0" ftr="0" dt="0"/>
  <p:txStyles>
    <p:titleStyle>
      <a:lvl1pPr algn="l" defTabSz="457200" rtl="0" eaLnBrk="0" fontAlgn="base" hangingPunct="0">
        <a:spcBef>
          <a:spcPct val="0"/>
        </a:spcBef>
        <a:spcAft>
          <a:spcPct val="0"/>
        </a:spcAft>
        <a:defRPr sz="3600" b="1" kern="1200" cap="all">
          <a:solidFill>
            <a:srgbClr val="1D8E7D"/>
          </a:solidFill>
          <a:latin typeface="+mj-lt"/>
          <a:ea typeface="+mj-ea"/>
          <a:cs typeface="+mj-cs"/>
        </a:defRPr>
      </a:lvl1pPr>
      <a:lvl2pPr algn="l" defTabSz="457200" rtl="0" eaLnBrk="0" fontAlgn="base" hangingPunct="0">
        <a:spcBef>
          <a:spcPct val="0"/>
        </a:spcBef>
        <a:spcAft>
          <a:spcPct val="0"/>
        </a:spcAft>
        <a:defRPr sz="3600" b="1">
          <a:solidFill>
            <a:srgbClr val="1D8E7D"/>
          </a:solidFill>
          <a:latin typeface="Calibri" panose="020F0502020204030204" pitchFamily="34" charset="0"/>
        </a:defRPr>
      </a:lvl2pPr>
      <a:lvl3pPr algn="l" defTabSz="457200" rtl="0" eaLnBrk="0" fontAlgn="base" hangingPunct="0">
        <a:spcBef>
          <a:spcPct val="0"/>
        </a:spcBef>
        <a:spcAft>
          <a:spcPct val="0"/>
        </a:spcAft>
        <a:defRPr sz="3600" b="1">
          <a:solidFill>
            <a:srgbClr val="1D8E7D"/>
          </a:solidFill>
          <a:latin typeface="Calibri" panose="020F0502020204030204" pitchFamily="34" charset="0"/>
        </a:defRPr>
      </a:lvl3pPr>
      <a:lvl4pPr algn="l" defTabSz="457200" rtl="0" eaLnBrk="0" fontAlgn="base" hangingPunct="0">
        <a:spcBef>
          <a:spcPct val="0"/>
        </a:spcBef>
        <a:spcAft>
          <a:spcPct val="0"/>
        </a:spcAft>
        <a:defRPr sz="3600" b="1">
          <a:solidFill>
            <a:srgbClr val="1D8E7D"/>
          </a:solidFill>
          <a:latin typeface="Calibri" panose="020F0502020204030204" pitchFamily="34" charset="0"/>
        </a:defRPr>
      </a:lvl4pPr>
      <a:lvl5pPr algn="l" defTabSz="457200" rtl="0" eaLnBrk="0" fontAlgn="base" hangingPunct="0">
        <a:spcBef>
          <a:spcPct val="0"/>
        </a:spcBef>
        <a:spcAft>
          <a:spcPct val="0"/>
        </a:spcAft>
        <a:defRPr sz="3600" b="1">
          <a:solidFill>
            <a:srgbClr val="1D8E7D"/>
          </a:solidFill>
          <a:latin typeface="Calibri" panose="020F0502020204030204" pitchFamily="34" charset="0"/>
        </a:defRPr>
      </a:lvl5pPr>
      <a:lvl6pPr marL="457200" algn="l" defTabSz="457200" rtl="0" fontAlgn="base">
        <a:spcBef>
          <a:spcPct val="0"/>
        </a:spcBef>
        <a:spcAft>
          <a:spcPct val="0"/>
        </a:spcAft>
        <a:defRPr sz="3600" b="1">
          <a:solidFill>
            <a:srgbClr val="1D8E7D"/>
          </a:solidFill>
          <a:latin typeface="Calibri" panose="020F0502020204030204" pitchFamily="34" charset="0"/>
        </a:defRPr>
      </a:lvl6pPr>
      <a:lvl7pPr marL="914400" algn="l" defTabSz="457200" rtl="0" fontAlgn="base">
        <a:spcBef>
          <a:spcPct val="0"/>
        </a:spcBef>
        <a:spcAft>
          <a:spcPct val="0"/>
        </a:spcAft>
        <a:defRPr sz="3600" b="1">
          <a:solidFill>
            <a:srgbClr val="1D8E7D"/>
          </a:solidFill>
          <a:latin typeface="Calibri" panose="020F0502020204030204" pitchFamily="34" charset="0"/>
        </a:defRPr>
      </a:lvl7pPr>
      <a:lvl8pPr marL="1371600" algn="l" defTabSz="457200" rtl="0" fontAlgn="base">
        <a:spcBef>
          <a:spcPct val="0"/>
        </a:spcBef>
        <a:spcAft>
          <a:spcPct val="0"/>
        </a:spcAft>
        <a:defRPr sz="3600" b="1">
          <a:solidFill>
            <a:srgbClr val="1D8E7D"/>
          </a:solidFill>
          <a:latin typeface="Calibri" panose="020F0502020204030204" pitchFamily="34" charset="0"/>
        </a:defRPr>
      </a:lvl8pPr>
      <a:lvl9pPr marL="1828800" algn="l" defTabSz="457200" rtl="0" fontAlgn="base">
        <a:spcBef>
          <a:spcPct val="0"/>
        </a:spcBef>
        <a:spcAft>
          <a:spcPct val="0"/>
        </a:spcAft>
        <a:defRPr sz="3600" b="1">
          <a:solidFill>
            <a:srgbClr val="1D8E7D"/>
          </a:solidFill>
          <a:latin typeface="Calibri" panose="020F0502020204030204" pitchFamily="34" charset="0"/>
        </a:defRPr>
      </a:lvl9pPr>
    </p:titleStyle>
    <p:bodyStyle>
      <a:lvl1pPr marL="342900" indent="-342900" algn="l" defTabSz="457200" rtl="0" eaLnBrk="0" fontAlgn="base" hangingPunct="0">
        <a:spcBef>
          <a:spcPct val="20000"/>
        </a:spcBef>
        <a:spcAft>
          <a:spcPct val="0"/>
        </a:spcAft>
        <a:buClr>
          <a:srgbClr val="0071B8"/>
        </a:buClr>
        <a:buFont typeface="Arial" panose="020B0604020202020204" pitchFamily="34" charset="0"/>
        <a:buChar char="•"/>
        <a:defRPr sz="2800" kern="1200">
          <a:solidFill>
            <a:schemeClr val="tx1"/>
          </a:solidFill>
          <a:latin typeface="+mn-lt"/>
          <a:ea typeface="+mn-ea"/>
          <a:cs typeface="+mn-cs"/>
        </a:defRPr>
      </a:lvl1pPr>
      <a:lvl2pPr marL="742950" indent="-285750" algn="l" defTabSz="457200" rtl="0" eaLnBrk="0" fontAlgn="base" hangingPunct="0">
        <a:spcBef>
          <a:spcPct val="20000"/>
        </a:spcBef>
        <a:spcAft>
          <a:spcPct val="0"/>
        </a:spcAft>
        <a:buClr>
          <a:srgbClr val="0071B8"/>
        </a:buClr>
        <a:buFont typeface="Arial" panose="020B0604020202020204" pitchFamily="34" charset="0"/>
        <a:buChar char="–"/>
        <a:defRPr sz="2400" kern="1200">
          <a:solidFill>
            <a:schemeClr val="tx1"/>
          </a:solidFill>
          <a:latin typeface="+mn-lt"/>
          <a:ea typeface="+mn-ea"/>
          <a:cs typeface="+mn-cs"/>
        </a:defRPr>
      </a:lvl2pPr>
      <a:lvl3pPr marL="1143000" indent="-228600" algn="l" defTabSz="457200" rtl="0" eaLnBrk="0" fontAlgn="base" hangingPunct="0">
        <a:spcBef>
          <a:spcPct val="20000"/>
        </a:spcBef>
        <a:spcAft>
          <a:spcPct val="0"/>
        </a:spcAft>
        <a:buClr>
          <a:srgbClr val="0071B8"/>
        </a:buClr>
        <a:buFont typeface="Arial" panose="020B0604020202020204" pitchFamily="34" charset="0"/>
        <a:buChar char="•"/>
        <a:defRPr sz="2000" kern="1200">
          <a:solidFill>
            <a:schemeClr val="tx1"/>
          </a:solidFill>
          <a:latin typeface="+mn-lt"/>
          <a:ea typeface="+mn-ea"/>
          <a:cs typeface="+mn-cs"/>
        </a:defRPr>
      </a:lvl3pPr>
      <a:lvl4pPr marL="1600200" indent="-228600" algn="l" defTabSz="457200" rtl="0" eaLnBrk="0" fontAlgn="base" hangingPunct="0">
        <a:spcBef>
          <a:spcPct val="20000"/>
        </a:spcBef>
        <a:spcAft>
          <a:spcPct val="0"/>
        </a:spcAft>
        <a:buClr>
          <a:srgbClr val="0071B8"/>
        </a:buClr>
        <a:buFont typeface="Arial" panose="020B0604020202020204" pitchFamily="34" charset="0"/>
        <a:buChar char="–"/>
        <a:defRPr kern="1200">
          <a:solidFill>
            <a:schemeClr val="tx1"/>
          </a:solidFill>
          <a:latin typeface="+mn-lt"/>
          <a:ea typeface="+mn-ea"/>
          <a:cs typeface="+mn-cs"/>
        </a:defRPr>
      </a:lvl4pPr>
      <a:lvl5pPr marL="2057400" indent="-228600" algn="l" defTabSz="457200" rtl="0" eaLnBrk="0" fontAlgn="base" hangingPunct="0">
        <a:spcBef>
          <a:spcPct val="20000"/>
        </a:spcBef>
        <a:spcAft>
          <a:spcPct val="0"/>
        </a:spcAft>
        <a:buClr>
          <a:srgbClr val="0071B8"/>
        </a:buClr>
        <a:buFont typeface="Arial" panose="020B0604020202020204" pitchFamily="34" charset="0"/>
        <a:buChar char="»"/>
        <a:defRPr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9.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0.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0.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0.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0.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0.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0.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ctrTitle"/>
          </p:nvPr>
        </p:nvSpPr>
        <p:spPr bwMode="auto">
          <a:xfrm>
            <a:off x="609600" y="1905000"/>
            <a:ext cx="5867400" cy="1470025"/>
          </a:xfrm>
        </p:spPr>
        <p:txBody>
          <a:bodyPr wrap="square" numCol="1" compatLnSpc="1">
            <a:prstTxWarp prst="textNoShape">
              <a:avLst/>
            </a:prstTxWarp>
          </a:bodyPr>
          <a:lstStyle/>
          <a:p>
            <a:pPr eaLnBrk="1" hangingPunct="1">
              <a:lnSpc>
                <a:spcPct val="100000"/>
              </a:lnSpc>
            </a:pPr>
            <a:r>
              <a:rPr lang="en-US" altLang="en-US" sz="3600" i="1" cap="none" dirty="0" smtClean="0"/>
              <a:t>Texas Success Initiative </a:t>
            </a:r>
            <a:br>
              <a:rPr lang="en-US" altLang="en-US" sz="3600" i="1" cap="none" dirty="0" smtClean="0"/>
            </a:br>
            <a:r>
              <a:rPr lang="en-US" altLang="en-US" sz="3600" i="1" cap="none" dirty="0" smtClean="0"/>
              <a:t>Report: CBM002</a:t>
            </a:r>
            <a:endParaRPr lang="en-US" altLang="en-US" sz="2400" b="0" i="1" cap="none" dirty="0" smtClean="0"/>
          </a:p>
        </p:txBody>
      </p:sp>
      <p:sp>
        <p:nvSpPr>
          <p:cNvPr id="20483" name="Subtitle 4"/>
          <p:cNvSpPr>
            <a:spLocks noGrp="1"/>
          </p:cNvSpPr>
          <p:nvPr>
            <p:ph type="subTitle" idx="1"/>
          </p:nvPr>
        </p:nvSpPr>
        <p:spPr>
          <a:xfrm>
            <a:off x="609600" y="3810000"/>
            <a:ext cx="5454650" cy="1752600"/>
          </a:xfrm>
        </p:spPr>
        <p:txBody>
          <a:bodyPr/>
          <a:lstStyle/>
          <a:p>
            <a:pPr eaLnBrk="1" hangingPunct="1"/>
            <a:r>
              <a:rPr lang="en-US" altLang="en-US" sz="2000" b="1" dirty="0" smtClean="0"/>
              <a:t>Julie Eklund, PhD </a:t>
            </a:r>
          </a:p>
          <a:p>
            <a:pPr eaLnBrk="1" hangingPunct="1"/>
            <a:r>
              <a:rPr lang="en-US" altLang="en-US" sz="2000" b="1" dirty="0" smtClean="0"/>
              <a:t>Interim Assistant Commissioner </a:t>
            </a:r>
            <a:endParaRPr lang="en-US" altLang="en-US" sz="2000" dirty="0"/>
          </a:p>
          <a:p>
            <a:pPr eaLnBrk="1" hangingPunct="1"/>
            <a:r>
              <a:rPr lang="en-US" altLang="en-US" sz="2000" dirty="0" smtClean="0"/>
              <a:t>Strategic Planning and Funding</a:t>
            </a:r>
          </a:p>
        </p:txBody>
      </p:sp>
      <p:sp>
        <p:nvSpPr>
          <p:cNvPr id="6" name="TextBox 5"/>
          <p:cNvSpPr txBox="1"/>
          <p:nvPr/>
        </p:nvSpPr>
        <p:spPr>
          <a:xfrm>
            <a:off x="4876800" y="4916488"/>
            <a:ext cx="3886200" cy="369887"/>
          </a:xfrm>
          <a:prstGeom prst="rect">
            <a:avLst/>
          </a:prstGeom>
          <a:noFill/>
        </p:spPr>
        <p:txBody>
          <a:bodyPr>
            <a:spAutoFit/>
          </a:bodyPr>
          <a:lstStyle/>
          <a:p>
            <a:pPr eaLnBrk="1" fontAlgn="auto" hangingPunct="1">
              <a:spcBef>
                <a:spcPts val="0"/>
              </a:spcBef>
              <a:spcAft>
                <a:spcPts val="0"/>
              </a:spcAft>
              <a:defRPr/>
            </a:pPr>
            <a:r>
              <a:rPr lang="en-US" b="1" dirty="0" smtClean="0">
                <a:solidFill>
                  <a:schemeClr val="tx1">
                    <a:lumMod val="65000"/>
                    <a:lumOff val="35000"/>
                  </a:schemeClr>
                </a:solidFill>
                <a:latin typeface="+mn-lt"/>
              </a:rPr>
              <a:t>CBM Manual Update, July 15, 2015</a:t>
            </a:r>
            <a:endParaRPr lang="en-US" b="1" dirty="0">
              <a:solidFill>
                <a:schemeClr val="tx1">
                  <a:lumMod val="65000"/>
                  <a:lumOff val="35000"/>
                </a:schemeClr>
              </a:solidFill>
              <a:latin typeface="+mn-l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Satisfied for Algebra and Non-algebra intensive coursework </a:t>
            </a:r>
            <a:endParaRPr lang="en-US" dirty="0"/>
          </a:p>
        </p:txBody>
      </p:sp>
      <p:sp>
        <p:nvSpPr>
          <p:cNvPr id="3" name="Content Placeholder 2"/>
          <p:cNvSpPr>
            <a:spLocks noGrp="1"/>
          </p:cNvSpPr>
          <p:nvPr>
            <p:ph idx="1"/>
          </p:nvPr>
        </p:nvSpPr>
        <p:spPr/>
        <p:txBody>
          <a:bodyPr/>
          <a:lstStyle/>
          <a:p>
            <a:r>
              <a:rPr lang="en-US" dirty="0" smtClean="0"/>
              <a:t>This is a designation related to DE ONLY</a:t>
            </a:r>
          </a:p>
          <a:p>
            <a:r>
              <a:rPr lang="en-US" dirty="0" smtClean="0"/>
              <a:t>Students who meet on the TSI Assessment are ready for all math and cannot be placed in DE</a:t>
            </a:r>
          </a:p>
          <a:p>
            <a:r>
              <a:rPr lang="en-US" dirty="0" smtClean="0"/>
              <a:t>For transfers, institutions must use their judgment.  Did the student successfully complete a college-level course in the area?</a:t>
            </a:r>
          </a:p>
          <a:p>
            <a:pPr marL="0" indent="0">
              <a:buNone/>
            </a:pPr>
            <a:endParaRPr lang="en-US" dirty="0" smtClean="0"/>
          </a:p>
          <a:p>
            <a:endParaRPr lang="en-US" dirty="0" smtClean="0"/>
          </a:p>
          <a:p>
            <a:pPr marL="0" indent="0">
              <a:buNone/>
            </a:pPr>
            <a:endParaRPr lang="en-US" dirty="0"/>
          </a:p>
        </p:txBody>
      </p:sp>
      <p:sp>
        <p:nvSpPr>
          <p:cNvPr id="4" name="Slide Number Placeholder 3"/>
          <p:cNvSpPr>
            <a:spLocks noGrp="1"/>
          </p:cNvSpPr>
          <p:nvPr>
            <p:ph type="sldNum" sz="quarter" idx="11"/>
          </p:nvPr>
        </p:nvSpPr>
        <p:spPr/>
        <p:txBody>
          <a:bodyPr/>
          <a:lstStyle/>
          <a:p>
            <a:pPr>
              <a:defRPr/>
            </a:pPr>
            <a:fld id="{927A0C6D-401E-4429-A274-9C2068E06B9D}" type="slidenum">
              <a:rPr lang="en-US" smtClean="0"/>
              <a:pPr>
                <a:defRPr/>
              </a:pPr>
              <a:t>10</a:t>
            </a:fld>
            <a:endParaRPr lang="en-US" dirty="0"/>
          </a:p>
        </p:txBody>
      </p:sp>
    </p:spTree>
    <p:extLst>
      <p:ext uri="{BB962C8B-B14F-4D97-AF65-F5344CB8AC3E}">
        <p14:creationId xmlns:p14="http://schemas.microsoft.com/office/powerpoint/2010/main" val="321139351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a:t>Item #</a:t>
            </a:r>
            <a:r>
              <a:rPr lang="en-US" sz="2800" dirty="0" smtClean="0"/>
              <a:t>21A, 41A, 61A TSI </a:t>
            </a:r>
            <a:r>
              <a:rPr lang="en-US" sz="2800" dirty="0"/>
              <a:t>Obligation Waived or Satisfied through Exemption.</a:t>
            </a:r>
          </a:p>
        </p:txBody>
      </p:sp>
      <p:sp>
        <p:nvSpPr>
          <p:cNvPr id="3" name="Content Placeholder 2"/>
          <p:cNvSpPr>
            <a:spLocks noGrp="1"/>
          </p:cNvSpPr>
          <p:nvPr>
            <p:ph idx="1"/>
          </p:nvPr>
        </p:nvSpPr>
        <p:spPr/>
        <p:txBody>
          <a:bodyPr/>
          <a:lstStyle/>
          <a:p>
            <a:r>
              <a:rPr lang="en-US" dirty="0" smtClean="0"/>
              <a:t>0 previously reported or not applicable</a:t>
            </a:r>
          </a:p>
          <a:p>
            <a:pPr marL="457200" lvl="1" indent="0">
              <a:buNone/>
            </a:pPr>
            <a:r>
              <a:rPr lang="en-US" dirty="0" smtClean="0"/>
              <a:t>(DO NOT USE FOR exemptions defined as WAIVERS)</a:t>
            </a:r>
          </a:p>
          <a:p>
            <a:r>
              <a:rPr lang="en-US" dirty="0" smtClean="0"/>
              <a:t>1 No exemption or waiver granted</a:t>
            </a:r>
          </a:p>
          <a:p>
            <a:r>
              <a:rPr lang="en-US" dirty="0" smtClean="0"/>
              <a:t>2,3,4,8 Test Exemptions (report score in 21,B,C, D)</a:t>
            </a:r>
          </a:p>
          <a:p>
            <a:r>
              <a:rPr lang="en-US" dirty="0" smtClean="0"/>
              <a:t>5 College-Level Coursework REVIEWED by RECEIVING Institution</a:t>
            </a:r>
          </a:p>
          <a:p>
            <a:r>
              <a:rPr lang="en-US" dirty="0" smtClean="0"/>
              <a:t>6 Dual Credit Waiver (don’t use for CTE if not met)</a:t>
            </a:r>
          </a:p>
          <a:p>
            <a:r>
              <a:rPr lang="en-US" dirty="0" smtClean="0"/>
              <a:t>7 waiver for 1,3,7 </a:t>
            </a:r>
          </a:p>
          <a:p>
            <a:r>
              <a:rPr lang="en-US" dirty="0" smtClean="0"/>
              <a:t>A and B for College Prep Course Waiver</a:t>
            </a:r>
          </a:p>
          <a:p>
            <a:endParaRPr lang="en-US" dirty="0" smtClean="0"/>
          </a:p>
          <a:p>
            <a:endParaRPr lang="en-US" dirty="0" smtClean="0"/>
          </a:p>
          <a:p>
            <a:endParaRPr lang="en-US" dirty="0" smtClean="0"/>
          </a:p>
          <a:p>
            <a:endParaRPr lang="en-US" dirty="0" smtClean="0"/>
          </a:p>
          <a:p>
            <a:endParaRPr lang="en-US" dirty="0"/>
          </a:p>
        </p:txBody>
      </p:sp>
      <p:sp>
        <p:nvSpPr>
          <p:cNvPr id="4" name="Slide Number Placeholder 3"/>
          <p:cNvSpPr>
            <a:spLocks noGrp="1"/>
          </p:cNvSpPr>
          <p:nvPr>
            <p:ph type="sldNum" sz="quarter" idx="11"/>
          </p:nvPr>
        </p:nvSpPr>
        <p:spPr/>
        <p:txBody>
          <a:bodyPr/>
          <a:lstStyle/>
          <a:p>
            <a:pPr>
              <a:defRPr/>
            </a:pPr>
            <a:fld id="{927A0C6D-401E-4429-A274-9C2068E06B9D}" type="slidenum">
              <a:rPr lang="en-US" smtClean="0"/>
              <a:pPr>
                <a:defRPr/>
              </a:pPr>
              <a:t>11</a:t>
            </a:fld>
            <a:endParaRPr lang="en-US" dirty="0"/>
          </a:p>
        </p:txBody>
      </p:sp>
    </p:spTree>
    <p:extLst>
      <p:ext uri="{BB962C8B-B14F-4D97-AF65-F5344CB8AC3E}">
        <p14:creationId xmlns:p14="http://schemas.microsoft.com/office/powerpoint/2010/main" val="286108220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Item #22,42,62 </a:t>
            </a:r>
            <a:r>
              <a:rPr lang="en-US" dirty="0"/>
              <a:t>Assessment Test Used at the Time of TSI Placement</a:t>
            </a:r>
          </a:p>
        </p:txBody>
      </p:sp>
      <p:sp>
        <p:nvSpPr>
          <p:cNvPr id="3" name="Content Placeholder 2"/>
          <p:cNvSpPr>
            <a:spLocks noGrp="1"/>
          </p:cNvSpPr>
          <p:nvPr>
            <p:ph idx="1"/>
          </p:nvPr>
        </p:nvSpPr>
        <p:spPr/>
        <p:txBody>
          <a:bodyPr/>
          <a:lstStyle/>
          <a:p>
            <a:r>
              <a:rPr lang="en-US" dirty="0" smtClean="0"/>
              <a:t>Tip: Old Tests are no longer allowed unless you are reporting a student who was enrolled on or before fall 2013.</a:t>
            </a:r>
          </a:p>
          <a:p>
            <a:r>
              <a:rPr lang="en-US" dirty="0" smtClean="0"/>
              <a:t>Option 8, TSIA, is required for non exempt students</a:t>
            </a:r>
          </a:p>
          <a:p>
            <a:r>
              <a:rPr lang="en-US" dirty="0" smtClean="0"/>
              <a:t>TSIA Test score is reported in item 22B</a:t>
            </a:r>
          </a:p>
          <a:p>
            <a:r>
              <a:rPr lang="en-US" dirty="0"/>
              <a:t>Scores from different </a:t>
            </a:r>
            <a:r>
              <a:rPr lang="en-US" dirty="0" smtClean="0"/>
              <a:t>TSIA administrations </a:t>
            </a:r>
            <a:r>
              <a:rPr lang="en-US" dirty="0"/>
              <a:t>can be reported if they were used for placement</a:t>
            </a:r>
            <a:r>
              <a:rPr lang="en-US" dirty="0" smtClean="0"/>
              <a:t>.</a:t>
            </a:r>
            <a:endParaRPr lang="en-US" dirty="0"/>
          </a:p>
        </p:txBody>
      </p:sp>
      <p:sp>
        <p:nvSpPr>
          <p:cNvPr id="4" name="Slide Number Placeholder 3"/>
          <p:cNvSpPr>
            <a:spLocks noGrp="1"/>
          </p:cNvSpPr>
          <p:nvPr>
            <p:ph type="sldNum" sz="quarter" idx="11"/>
          </p:nvPr>
        </p:nvSpPr>
        <p:spPr/>
        <p:txBody>
          <a:bodyPr/>
          <a:lstStyle/>
          <a:p>
            <a:pPr>
              <a:defRPr/>
            </a:pPr>
            <a:fld id="{927A0C6D-401E-4429-A274-9C2068E06B9D}" type="slidenum">
              <a:rPr lang="en-US" smtClean="0"/>
              <a:pPr>
                <a:defRPr/>
              </a:pPr>
              <a:t>12</a:t>
            </a:fld>
            <a:endParaRPr lang="en-US" dirty="0"/>
          </a:p>
        </p:txBody>
      </p:sp>
    </p:spTree>
    <p:extLst>
      <p:ext uri="{BB962C8B-B14F-4D97-AF65-F5344CB8AC3E}">
        <p14:creationId xmlns:p14="http://schemas.microsoft.com/office/powerpoint/2010/main" val="7628718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TSI Assessment</a:t>
            </a:r>
            <a:endParaRPr lang="en-US" dirty="0"/>
          </a:p>
        </p:txBody>
      </p:sp>
      <p:sp>
        <p:nvSpPr>
          <p:cNvPr id="3" name="Content Placeholder 2"/>
          <p:cNvSpPr>
            <a:spLocks noGrp="1"/>
          </p:cNvSpPr>
          <p:nvPr>
            <p:ph idx="1"/>
          </p:nvPr>
        </p:nvSpPr>
        <p:spPr/>
        <p:txBody>
          <a:bodyPr/>
          <a:lstStyle/>
          <a:p>
            <a:r>
              <a:rPr lang="en-US" dirty="0" smtClean="0"/>
              <a:t>Same as TSIA; this is just a shortened version of the name</a:t>
            </a:r>
          </a:p>
          <a:p>
            <a:r>
              <a:rPr lang="en-US" dirty="0" smtClean="0"/>
              <a:t>Score is reported in items #22/#42/#62</a:t>
            </a:r>
          </a:p>
          <a:p>
            <a:r>
              <a:rPr lang="en-US" dirty="0" smtClean="0"/>
              <a:t>ABE Diagnostic Levels get reported on items 80-82</a:t>
            </a:r>
          </a:p>
          <a:p>
            <a:r>
              <a:rPr lang="en-US" dirty="0" smtClean="0"/>
              <a:t>There are also DE Diagnostic scores that are NOT reported on the CBM002.  This is because we need the ABE Levels to determine if a student falls into a DE or ABE category </a:t>
            </a:r>
            <a:endParaRPr lang="en-US" dirty="0"/>
          </a:p>
        </p:txBody>
      </p:sp>
      <p:sp>
        <p:nvSpPr>
          <p:cNvPr id="4" name="Slide Number Placeholder 3"/>
          <p:cNvSpPr>
            <a:spLocks noGrp="1"/>
          </p:cNvSpPr>
          <p:nvPr>
            <p:ph type="sldNum" sz="quarter" idx="11"/>
          </p:nvPr>
        </p:nvSpPr>
        <p:spPr/>
        <p:txBody>
          <a:bodyPr/>
          <a:lstStyle/>
          <a:p>
            <a:pPr>
              <a:defRPr/>
            </a:pPr>
            <a:fld id="{927A0C6D-401E-4429-A274-9C2068E06B9D}" type="slidenum">
              <a:rPr lang="en-US" smtClean="0"/>
              <a:pPr>
                <a:defRPr/>
              </a:pPr>
              <a:t>13</a:t>
            </a:fld>
            <a:endParaRPr lang="en-US" dirty="0"/>
          </a:p>
        </p:txBody>
      </p:sp>
    </p:spTree>
    <p:extLst>
      <p:ext uri="{BB962C8B-B14F-4D97-AF65-F5344CB8AC3E}">
        <p14:creationId xmlns:p14="http://schemas.microsoft.com/office/powerpoint/2010/main" val="251181465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000" dirty="0"/>
              <a:t>Item #23 Participation in Alternative/Non-course-based Method for Developmental </a:t>
            </a:r>
            <a:r>
              <a:rPr lang="en-US" sz="2000" dirty="0" smtClean="0"/>
              <a:t>Education Math </a:t>
            </a:r>
            <a:r>
              <a:rPr lang="en-US" sz="2000" dirty="0"/>
              <a:t>this Reporting Period.</a:t>
            </a:r>
          </a:p>
        </p:txBody>
      </p:sp>
      <p:sp>
        <p:nvSpPr>
          <p:cNvPr id="3" name="Content Placeholder 2"/>
          <p:cNvSpPr>
            <a:spLocks noGrp="1"/>
          </p:cNvSpPr>
          <p:nvPr>
            <p:ph idx="1"/>
          </p:nvPr>
        </p:nvSpPr>
        <p:spPr/>
        <p:txBody>
          <a:bodyPr/>
          <a:lstStyle/>
          <a:p>
            <a:r>
              <a:rPr lang="en-US" dirty="0"/>
              <a:t>0 Not applicable (did not participate)</a:t>
            </a:r>
          </a:p>
          <a:p>
            <a:r>
              <a:rPr lang="en-US" dirty="0"/>
              <a:t>1 Yes, participated and satisfied TSI obligation for math in the semester </a:t>
            </a:r>
            <a:r>
              <a:rPr lang="en-US" dirty="0" smtClean="0"/>
              <a:t>being reported</a:t>
            </a:r>
            <a:endParaRPr lang="en-US" dirty="0"/>
          </a:p>
          <a:p>
            <a:r>
              <a:rPr lang="en-US" dirty="0"/>
              <a:t>2 Yes, participated but did </a:t>
            </a:r>
            <a:r>
              <a:rPr lang="en-US" b="1" dirty="0"/>
              <a:t>not </a:t>
            </a:r>
            <a:r>
              <a:rPr lang="en-US" dirty="0"/>
              <a:t>satisfy TSI obligation for math in the </a:t>
            </a:r>
            <a:r>
              <a:rPr lang="en-US" dirty="0" smtClean="0"/>
              <a:t>semester being reported</a:t>
            </a:r>
          </a:p>
          <a:p>
            <a:endParaRPr lang="en-US" dirty="0"/>
          </a:p>
          <a:p>
            <a:r>
              <a:rPr lang="en-US" dirty="0"/>
              <a:t>Tip: NCBOs that are reported on the </a:t>
            </a:r>
            <a:r>
              <a:rPr lang="en-US" dirty="0" smtClean="0"/>
              <a:t>CBM00S  for funding do </a:t>
            </a:r>
            <a:r>
              <a:rPr lang="en-US" b="1" u="sng" dirty="0"/>
              <a:t>not</a:t>
            </a:r>
            <a:r>
              <a:rPr lang="en-US" dirty="0"/>
              <a:t> have to be reported on the </a:t>
            </a:r>
            <a:r>
              <a:rPr lang="en-US" dirty="0" smtClean="0"/>
              <a:t>CBM002 on #23/43/63. It is, however, okay to report them in both places.</a:t>
            </a:r>
            <a:endParaRPr lang="en-US" dirty="0"/>
          </a:p>
        </p:txBody>
      </p:sp>
      <p:sp>
        <p:nvSpPr>
          <p:cNvPr id="4" name="Slide Number Placeholder 3"/>
          <p:cNvSpPr>
            <a:spLocks noGrp="1"/>
          </p:cNvSpPr>
          <p:nvPr>
            <p:ph type="sldNum" sz="quarter" idx="11"/>
          </p:nvPr>
        </p:nvSpPr>
        <p:spPr/>
        <p:txBody>
          <a:bodyPr/>
          <a:lstStyle/>
          <a:p>
            <a:pPr>
              <a:defRPr/>
            </a:pPr>
            <a:fld id="{927A0C6D-401E-4429-A274-9C2068E06B9D}" type="slidenum">
              <a:rPr lang="en-US" smtClean="0"/>
              <a:pPr>
                <a:defRPr/>
              </a:pPr>
              <a:t>14</a:t>
            </a:fld>
            <a:endParaRPr lang="en-US" dirty="0"/>
          </a:p>
        </p:txBody>
      </p:sp>
    </p:spTree>
    <p:extLst>
      <p:ext uri="{BB962C8B-B14F-4D97-AF65-F5344CB8AC3E}">
        <p14:creationId xmlns:p14="http://schemas.microsoft.com/office/powerpoint/2010/main" val="326448163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274638"/>
            <a:ext cx="8550275" cy="968375"/>
          </a:xfrm>
        </p:spPr>
        <p:txBody>
          <a:bodyPr>
            <a:noAutofit/>
          </a:bodyPr>
          <a:lstStyle/>
          <a:p>
            <a:r>
              <a:rPr lang="en-US" sz="2400" dirty="0" smtClean="0"/>
              <a:t>Item #24, #44, #64 </a:t>
            </a:r>
            <a:r>
              <a:rPr lang="en-US" sz="2400" dirty="0"/>
              <a:t>TSI Obligation Satisfied Based on the State Standard by the End of </a:t>
            </a:r>
            <a:r>
              <a:rPr lang="en-US" sz="2400" dirty="0" smtClean="0"/>
              <a:t>the Semester/Reporting Period</a:t>
            </a:r>
            <a:endParaRPr lang="en-US" sz="2400" dirty="0"/>
          </a:p>
        </p:txBody>
      </p:sp>
      <p:sp>
        <p:nvSpPr>
          <p:cNvPr id="3" name="Content Placeholder 2"/>
          <p:cNvSpPr>
            <a:spLocks noGrp="1"/>
          </p:cNvSpPr>
          <p:nvPr>
            <p:ph idx="1"/>
          </p:nvPr>
        </p:nvSpPr>
        <p:spPr/>
        <p:txBody>
          <a:bodyPr/>
          <a:lstStyle/>
          <a:p>
            <a:r>
              <a:rPr lang="en-US" dirty="0" smtClean="0"/>
              <a:t>This item is very important</a:t>
            </a:r>
          </a:p>
          <a:p>
            <a:r>
              <a:rPr lang="en-US" dirty="0"/>
              <a:t>A</a:t>
            </a:r>
            <a:r>
              <a:rPr lang="en-US" dirty="0" smtClean="0"/>
              <a:t>llows you to report a student who was already met at entry to your system later in the semester system (option 2 &amp; option 4 for math)</a:t>
            </a:r>
          </a:p>
          <a:p>
            <a:r>
              <a:rPr lang="en-US" dirty="0" smtClean="0"/>
              <a:t>This item also lets you tell us that a student was not met at entry, but met during the semester.  These students are NOT considered ready at time of initial assessment and they should be reported with a TSI score below the passing standard</a:t>
            </a:r>
            <a:endParaRPr lang="en-US" dirty="0"/>
          </a:p>
        </p:txBody>
      </p:sp>
      <p:sp>
        <p:nvSpPr>
          <p:cNvPr id="4" name="Slide Number Placeholder 3"/>
          <p:cNvSpPr>
            <a:spLocks noGrp="1"/>
          </p:cNvSpPr>
          <p:nvPr>
            <p:ph type="sldNum" sz="quarter" idx="11"/>
          </p:nvPr>
        </p:nvSpPr>
        <p:spPr/>
        <p:txBody>
          <a:bodyPr/>
          <a:lstStyle/>
          <a:p>
            <a:pPr>
              <a:defRPr/>
            </a:pPr>
            <a:fld id="{927A0C6D-401E-4429-A274-9C2068E06B9D}" type="slidenum">
              <a:rPr lang="en-US" smtClean="0"/>
              <a:pPr>
                <a:defRPr/>
              </a:pPr>
              <a:t>15</a:t>
            </a:fld>
            <a:endParaRPr lang="en-US" dirty="0"/>
          </a:p>
        </p:txBody>
      </p:sp>
    </p:spTree>
    <p:extLst>
      <p:ext uri="{BB962C8B-B14F-4D97-AF65-F5344CB8AC3E}">
        <p14:creationId xmlns:p14="http://schemas.microsoft.com/office/powerpoint/2010/main" val="12822062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ITEMS 30,50,70 First CL Course Completion</a:t>
            </a:r>
            <a:endParaRPr lang="en-US" dirty="0"/>
          </a:p>
        </p:txBody>
      </p:sp>
      <p:sp>
        <p:nvSpPr>
          <p:cNvPr id="3" name="Content Placeholder 2"/>
          <p:cNvSpPr>
            <a:spLocks noGrp="1"/>
          </p:cNvSpPr>
          <p:nvPr>
            <p:ph idx="1"/>
          </p:nvPr>
        </p:nvSpPr>
        <p:spPr/>
        <p:txBody>
          <a:bodyPr/>
          <a:lstStyle/>
          <a:p>
            <a:pPr marL="0" indent="0">
              <a:buNone/>
            </a:pPr>
            <a:r>
              <a:rPr lang="en-US" dirty="0"/>
              <a:t>S</a:t>
            </a:r>
            <a:r>
              <a:rPr lang="en-US" dirty="0" smtClean="0"/>
              <a:t>uccessfully </a:t>
            </a:r>
            <a:r>
              <a:rPr lang="en-US" dirty="0"/>
              <a:t>completed </a:t>
            </a:r>
            <a:r>
              <a:rPr lang="en-US" dirty="0" smtClean="0"/>
              <a:t>course with A</a:t>
            </a:r>
            <a:r>
              <a:rPr lang="en-US" dirty="0"/>
              <a:t>, B, or C? </a:t>
            </a:r>
            <a:endParaRPr lang="en-US" dirty="0" smtClean="0"/>
          </a:p>
          <a:p>
            <a:r>
              <a:rPr lang="en-US" dirty="0" smtClean="0"/>
              <a:t>0 </a:t>
            </a:r>
            <a:r>
              <a:rPr lang="en-US" dirty="0"/>
              <a:t>No, not satisfied</a:t>
            </a:r>
          </a:p>
          <a:p>
            <a:r>
              <a:rPr lang="en-US" dirty="0"/>
              <a:t>1 Yes, at my institution in a previous semester</a:t>
            </a:r>
          </a:p>
          <a:p>
            <a:r>
              <a:rPr lang="en-US" dirty="0"/>
              <a:t>2 Yes, at another institution</a:t>
            </a:r>
          </a:p>
          <a:p>
            <a:r>
              <a:rPr lang="en-US" dirty="0"/>
              <a:t>3 Yes, credit otherwise awarded by this institution (e.g., AP, IB, </a:t>
            </a:r>
            <a:r>
              <a:rPr lang="en-US" dirty="0" smtClean="0"/>
              <a:t>previous completion </a:t>
            </a:r>
            <a:r>
              <a:rPr lang="en-US" dirty="0"/>
              <a:t>of dual credit with a C or better, credit by exam)</a:t>
            </a:r>
          </a:p>
          <a:p>
            <a:r>
              <a:rPr lang="en-US" dirty="0"/>
              <a:t>4 Yes, at my institution this semester (reported on the CBM00S)</a:t>
            </a:r>
          </a:p>
        </p:txBody>
      </p:sp>
      <p:sp>
        <p:nvSpPr>
          <p:cNvPr id="4" name="Slide Number Placeholder 3"/>
          <p:cNvSpPr>
            <a:spLocks noGrp="1"/>
          </p:cNvSpPr>
          <p:nvPr>
            <p:ph type="sldNum" sz="quarter" idx="11"/>
          </p:nvPr>
        </p:nvSpPr>
        <p:spPr/>
        <p:txBody>
          <a:bodyPr/>
          <a:lstStyle/>
          <a:p>
            <a:pPr>
              <a:defRPr/>
            </a:pPr>
            <a:fld id="{927A0C6D-401E-4429-A274-9C2068E06B9D}" type="slidenum">
              <a:rPr lang="en-US" smtClean="0"/>
              <a:pPr>
                <a:defRPr/>
              </a:pPr>
              <a:t>16</a:t>
            </a:fld>
            <a:endParaRPr lang="en-US" dirty="0"/>
          </a:p>
        </p:txBody>
      </p:sp>
    </p:spTree>
    <p:extLst>
      <p:ext uri="{BB962C8B-B14F-4D97-AF65-F5344CB8AC3E}">
        <p14:creationId xmlns:p14="http://schemas.microsoft.com/office/powerpoint/2010/main" val="413949294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ITEMS #80, #81, #82: ABE LEVELs</a:t>
            </a:r>
            <a:endParaRPr lang="en-US" dirty="0"/>
          </a:p>
        </p:txBody>
      </p:sp>
      <p:sp>
        <p:nvSpPr>
          <p:cNvPr id="3" name="Content Placeholder 2"/>
          <p:cNvSpPr>
            <a:spLocks noGrp="1"/>
          </p:cNvSpPr>
          <p:nvPr>
            <p:ph idx="1"/>
          </p:nvPr>
        </p:nvSpPr>
        <p:spPr/>
        <p:txBody>
          <a:bodyPr/>
          <a:lstStyle/>
          <a:p>
            <a:r>
              <a:rPr lang="en-US" dirty="0" smtClean="0"/>
              <a:t>Simply report what is on the TSIA test result for students who tested.</a:t>
            </a:r>
          </a:p>
          <a:p>
            <a:r>
              <a:rPr lang="en-US" dirty="0" smtClean="0"/>
              <a:t>Only report for students who took the ABE diagnostic test; for all other cases, report 0.</a:t>
            </a:r>
          </a:p>
        </p:txBody>
      </p:sp>
      <p:sp>
        <p:nvSpPr>
          <p:cNvPr id="4" name="Slide Number Placeholder 3"/>
          <p:cNvSpPr>
            <a:spLocks noGrp="1"/>
          </p:cNvSpPr>
          <p:nvPr>
            <p:ph type="sldNum" sz="quarter" idx="11"/>
          </p:nvPr>
        </p:nvSpPr>
        <p:spPr/>
        <p:txBody>
          <a:bodyPr/>
          <a:lstStyle/>
          <a:p>
            <a:pPr>
              <a:defRPr/>
            </a:pPr>
            <a:fld id="{927A0C6D-401E-4429-A274-9C2068E06B9D}" type="slidenum">
              <a:rPr lang="en-US" smtClean="0"/>
              <a:pPr>
                <a:defRPr/>
              </a:pPr>
              <a:t>17</a:t>
            </a:fld>
            <a:endParaRPr lang="en-US" dirty="0"/>
          </a:p>
        </p:txBody>
      </p:sp>
    </p:spTree>
    <p:extLst>
      <p:ext uri="{BB962C8B-B14F-4D97-AF65-F5344CB8AC3E}">
        <p14:creationId xmlns:p14="http://schemas.microsoft.com/office/powerpoint/2010/main" val="327492424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 or Comments?</a:t>
            </a:r>
            <a:endParaRPr lang="en-US" dirty="0"/>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sz="quarter" idx="11"/>
          </p:nvPr>
        </p:nvSpPr>
        <p:spPr/>
        <p:txBody>
          <a:bodyPr/>
          <a:lstStyle/>
          <a:p>
            <a:pPr>
              <a:defRPr/>
            </a:pPr>
            <a:fld id="{927A0C6D-401E-4429-A274-9C2068E06B9D}" type="slidenum">
              <a:rPr lang="en-US" smtClean="0"/>
              <a:pPr>
                <a:defRPr/>
              </a:pPr>
              <a:t>18</a:t>
            </a:fld>
            <a:endParaRPr lang="en-US" dirty="0"/>
          </a:p>
        </p:txBody>
      </p:sp>
    </p:spTree>
    <p:extLst>
      <p:ext uri="{BB962C8B-B14F-4D97-AF65-F5344CB8AC3E}">
        <p14:creationId xmlns:p14="http://schemas.microsoft.com/office/powerpoint/2010/main" val="33700558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bwMode="auto">
          <a:xfrm>
            <a:off x="201613" y="381000"/>
            <a:ext cx="8866187" cy="685800"/>
          </a:xfrm>
        </p:spPr>
        <p:txBody>
          <a:bodyPr wrap="square" numCol="1" compatLnSpc="1">
            <a:prstTxWarp prst="textNoShape">
              <a:avLst/>
            </a:prstTxWarp>
          </a:bodyPr>
          <a:lstStyle/>
          <a:p>
            <a:pPr eaLnBrk="1" hangingPunct="1"/>
            <a:r>
              <a:rPr lang="en-US" altLang="en-US" sz="3200" cap="none" dirty="0" smtClean="0"/>
              <a:t>TSI Report: CBM002</a:t>
            </a:r>
          </a:p>
        </p:txBody>
      </p:sp>
      <p:sp>
        <p:nvSpPr>
          <p:cNvPr id="7" name="Subtitle 2"/>
          <p:cNvSpPr>
            <a:spLocks noGrp="1"/>
          </p:cNvSpPr>
          <p:nvPr>
            <p:ph idx="1"/>
          </p:nvPr>
        </p:nvSpPr>
        <p:spPr>
          <a:xfrm>
            <a:off x="533400" y="1810542"/>
            <a:ext cx="8242300" cy="4729163"/>
          </a:xfrm>
        </p:spPr>
        <p:txBody>
          <a:bodyPr rtlCol="0">
            <a:noAutofit/>
          </a:bodyPr>
          <a:lstStyle/>
          <a:p>
            <a:pPr marL="0" indent="0" eaLnBrk="1" fontAlgn="auto" hangingPunct="1">
              <a:spcAft>
                <a:spcPts val="0"/>
              </a:spcAft>
              <a:buFont typeface="Arial" panose="020B0604020202020204" pitchFamily="34" charset="0"/>
              <a:buNone/>
              <a:defRPr/>
            </a:pPr>
            <a:endParaRPr lang="en-US" sz="300" dirty="0"/>
          </a:p>
          <a:p>
            <a:pPr eaLnBrk="1" fontAlgn="auto" hangingPunct="1">
              <a:spcAft>
                <a:spcPts val="0"/>
              </a:spcAft>
              <a:buFont typeface="Arial"/>
              <a:buChar char="•"/>
              <a:defRPr/>
            </a:pPr>
            <a:endParaRPr lang="en-US" sz="500" dirty="0" smtClean="0"/>
          </a:p>
          <a:p>
            <a:pPr eaLnBrk="1" fontAlgn="auto" hangingPunct="1">
              <a:spcAft>
                <a:spcPts val="0"/>
              </a:spcAft>
              <a:buFont typeface="Arial"/>
              <a:buChar char="•"/>
              <a:defRPr/>
            </a:pPr>
            <a:r>
              <a:rPr lang="en-US" sz="2400" dirty="0" smtClean="0"/>
              <a:t>TEC 51.3062 </a:t>
            </a:r>
            <a:r>
              <a:rPr lang="en-US" sz="2400" dirty="0"/>
              <a:t>requires </a:t>
            </a:r>
            <a:r>
              <a:rPr lang="en-US" sz="2400" dirty="0" smtClean="0"/>
              <a:t>institutions to assess the academic skills of all entering undergraduates to determine readiness to do college-level work </a:t>
            </a:r>
            <a:endParaRPr lang="en-US" sz="2400" dirty="0"/>
          </a:p>
          <a:p>
            <a:pPr lvl="1" eaLnBrk="1" fontAlgn="auto" hangingPunct="1">
              <a:spcAft>
                <a:spcPts val="0"/>
              </a:spcAft>
              <a:buFont typeface="Arial"/>
              <a:buChar char="•"/>
              <a:defRPr/>
            </a:pPr>
            <a:r>
              <a:rPr lang="en-US" sz="2000" dirty="0" smtClean="0"/>
              <a:t>TSI Statute adopted 2003; amended in 2007, 2009, 2011, 2013, 2015 </a:t>
            </a:r>
            <a:endParaRPr lang="en-US" sz="1400" dirty="0"/>
          </a:p>
          <a:p>
            <a:pPr lvl="1" eaLnBrk="1" fontAlgn="auto" hangingPunct="1">
              <a:spcAft>
                <a:spcPts val="0"/>
              </a:spcAft>
              <a:buFont typeface="Arial"/>
              <a:buChar char="•"/>
              <a:defRPr/>
            </a:pPr>
            <a:r>
              <a:rPr lang="en-US" sz="2000" dirty="0" smtClean="0"/>
              <a:t>Students </a:t>
            </a:r>
            <a:r>
              <a:rPr lang="en-US" sz="2000" dirty="0"/>
              <a:t>are either exempt from testing or must take the Texas Success Initiative Assessment (TSIA</a:t>
            </a:r>
            <a:r>
              <a:rPr lang="en-US" sz="2000" dirty="0" smtClean="0"/>
              <a:t>)</a:t>
            </a:r>
          </a:p>
          <a:p>
            <a:pPr lvl="1" eaLnBrk="1" fontAlgn="auto" hangingPunct="1">
              <a:spcAft>
                <a:spcPts val="0"/>
              </a:spcAft>
              <a:buFont typeface="Arial"/>
              <a:buChar char="•"/>
              <a:defRPr/>
            </a:pPr>
            <a:r>
              <a:rPr lang="en-US" sz="2000" dirty="0" smtClean="0"/>
              <a:t>Student not meeting TSI obligation must be provided DE/ABE support</a:t>
            </a:r>
            <a:endParaRPr lang="en-US" sz="2000" dirty="0"/>
          </a:p>
          <a:p>
            <a:pPr eaLnBrk="1" fontAlgn="auto" hangingPunct="1">
              <a:spcAft>
                <a:spcPts val="0"/>
              </a:spcAft>
              <a:buFont typeface="Arial"/>
              <a:buChar char="•"/>
              <a:defRPr/>
            </a:pPr>
            <a:r>
              <a:rPr lang="en-US" sz="2400" dirty="0" smtClean="0"/>
              <a:t>THECB has Accountability Measures related to TSI and is required to produce several reports; success points use 002 </a:t>
            </a:r>
            <a:endParaRPr lang="en-US" sz="2400" dirty="0"/>
          </a:p>
          <a:p>
            <a:pPr eaLnBrk="1" fontAlgn="auto" hangingPunct="1">
              <a:spcAft>
                <a:spcPts val="0"/>
              </a:spcAft>
              <a:buFont typeface="Arial"/>
              <a:buChar char="•"/>
              <a:defRPr/>
            </a:pPr>
            <a:r>
              <a:rPr lang="en-US" sz="2400" dirty="0" smtClean="0"/>
              <a:t>New reports and studies requiring CBM002 data were adopted in the 2015 session</a:t>
            </a:r>
          </a:p>
          <a:p>
            <a:pPr eaLnBrk="1" fontAlgn="auto" hangingPunct="1">
              <a:spcAft>
                <a:spcPts val="0"/>
              </a:spcAft>
              <a:buFont typeface="Arial"/>
              <a:buChar char="•"/>
              <a:defRPr/>
            </a:pPr>
            <a:endParaRPr lang="en-US" sz="1800" dirty="0"/>
          </a:p>
        </p:txBody>
      </p:sp>
      <p:sp>
        <p:nvSpPr>
          <p:cNvPr id="3" name="TextBox 2"/>
          <p:cNvSpPr txBox="1"/>
          <p:nvPr/>
        </p:nvSpPr>
        <p:spPr>
          <a:xfrm>
            <a:off x="685800" y="1257300"/>
            <a:ext cx="7480300" cy="461665"/>
          </a:xfrm>
          <a:prstGeom prst="rect">
            <a:avLst/>
          </a:prstGeom>
          <a:solidFill>
            <a:schemeClr val="accent3"/>
          </a:solidFill>
        </p:spPr>
        <p:txBody>
          <a:bodyPr wrap="square">
            <a:spAutoFit/>
          </a:bodyPr>
          <a:lstStyle/>
          <a:p>
            <a:pPr algn="ctr" eaLnBrk="1" fontAlgn="auto" hangingPunct="1">
              <a:spcBef>
                <a:spcPts val="0"/>
              </a:spcBef>
              <a:spcAft>
                <a:spcPts val="0"/>
              </a:spcAft>
              <a:defRPr/>
            </a:pPr>
            <a:r>
              <a:rPr lang="en-US" sz="2400" b="1" dirty="0" smtClean="0">
                <a:latin typeface="+mn-lt"/>
              </a:rPr>
              <a:t>Reason for Report</a:t>
            </a:r>
            <a:endParaRPr lang="en-US" sz="2400" b="1" dirty="0">
              <a:latin typeface="+mn-lt"/>
            </a:endParaRPr>
          </a:p>
        </p:txBody>
      </p:sp>
      <p:sp>
        <p:nvSpPr>
          <p:cNvPr id="30726" name="Slide Number Placeholder 3"/>
          <p:cNvSpPr>
            <a:spLocks noGrp="1"/>
          </p:cNvSpPr>
          <p:nvPr>
            <p:ph type="sldNum" sz="quarter" idx="11"/>
          </p:nvPr>
        </p:nvSpPr>
        <p:spPr bwMode="auto">
          <a:xfrm>
            <a:off x="8775700" y="6356350"/>
            <a:ext cx="381000" cy="492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20000"/>
              </a:spcBef>
              <a:buClr>
                <a:srgbClr val="0071B8"/>
              </a:buClr>
              <a:buFont typeface="Arial" panose="020B0604020202020204" pitchFamily="34" charset="0"/>
              <a:buChar char="•"/>
              <a:defRPr sz="2800">
                <a:solidFill>
                  <a:schemeClr val="tx1"/>
                </a:solidFill>
                <a:latin typeface="Calibri" panose="020F0502020204030204" pitchFamily="34" charset="0"/>
              </a:defRPr>
            </a:lvl1pPr>
            <a:lvl2pPr marL="742950" indent="-285750">
              <a:spcBef>
                <a:spcPct val="20000"/>
              </a:spcBef>
              <a:buClr>
                <a:srgbClr val="0071B8"/>
              </a:buClr>
              <a:buFont typeface="Arial" panose="020B0604020202020204" pitchFamily="34" charset="0"/>
              <a:buChar char="–"/>
              <a:defRPr sz="2400">
                <a:solidFill>
                  <a:schemeClr val="tx1"/>
                </a:solidFill>
                <a:latin typeface="Calibri" panose="020F0502020204030204" pitchFamily="34" charset="0"/>
              </a:defRPr>
            </a:lvl2pPr>
            <a:lvl3pPr marL="1143000" indent="-228600">
              <a:spcBef>
                <a:spcPct val="20000"/>
              </a:spcBef>
              <a:buClr>
                <a:srgbClr val="0071B8"/>
              </a:buClr>
              <a:buFont typeface="Arial" panose="020B0604020202020204" pitchFamily="34" charset="0"/>
              <a:buChar char="•"/>
              <a:defRPr sz="2000">
                <a:solidFill>
                  <a:schemeClr val="tx1"/>
                </a:solidFill>
                <a:latin typeface="Calibri" panose="020F0502020204030204" pitchFamily="34" charset="0"/>
              </a:defRPr>
            </a:lvl3pPr>
            <a:lvl4pPr marL="1600200" indent="-228600">
              <a:spcBef>
                <a:spcPct val="20000"/>
              </a:spcBef>
              <a:buClr>
                <a:srgbClr val="0071B8"/>
              </a:buClr>
              <a:buFont typeface="Arial" panose="020B0604020202020204" pitchFamily="34" charset="0"/>
              <a:buChar char="–"/>
              <a:defRPr>
                <a:solidFill>
                  <a:schemeClr val="tx1"/>
                </a:solidFill>
                <a:latin typeface="Calibri" panose="020F0502020204030204" pitchFamily="34" charset="0"/>
              </a:defRPr>
            </a:lvl4pPr>
            <a:lvl5pPr marL="2057400" indent="-228600">
              <a:spcBef>
                <a:spcPct val="20000"/>
              </a:spcBef>
              <a:buClr>
                <a:srgbClr val="0071B8"/>
              </a:buClr>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spcBef>
                <a:spcPct val="20000"/>
              </a:spcBef>
              <a:spcAft>
                <a:spcPct val="0"/>
              </a:spcAft>
              <a:buClr>
                <a:srgbClr val="0071B8"/>
              </a:buClr>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spcBef>
                <a:spcPct val="20000"/>
              </a:spcBef>
              <a:spcAft>
                <a:spcPct val="0"/>
              </a:spcAft>
              <a:buClr>
                <a:srgbClr val="0071B8"/>
              </a:buClr>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spcBef>
                <a:spcPct val="20000"/>
              </a:spcBef>
              <a:spcAft>
                <a:spcPct val="0"/>
              </a:spcAft>
              <a:buClr>
                <a:srgbClr val="0071B8"/>
              </a:buClr>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spcBef>
                <a:spcPct val="20000"/>
              </a:spcBef>
              <a:spcAft>
                <a:spcPct val="0"/>
              </a:spcAft>
              <a:buClr>
                <a:srgbClr val="0071B8"/>
              </a:buClr>
              <a:buFont typeface="Arial" panose="020B0604020202020204" pitchFamily="34" charset="0"/>
              <a:buChar char="»"/>
              <a:defRPr>
                <a:solidFill>
                  <a:schemeClr val="tx1"/>
                </a:solidFill>
                <a:latin typeface="Calibri" panose="020F0502020204030204" pitchFamily="34" charset="0"/>
              </a:defRPr>
            </a:lvl9pPr>
          </a:lstStyle>
          <a:p>
            <a:pPr algn="l" fontAlgn="base">
              <a:spcBef>
                <a:spcPct val="0"/>
              </a:spcBef>
              <a:spcAft>
                <a:spcPct val="0"/>
              </a:spcAft>
              <a:buClrTx/>
              <a:buFontTx/>
              <a:buNone/>
            </a:pPr>
            <a:r>
              <a:rPr lang="en-US" altLang="en-US" sz="1400" b="1" dirty="0">
                <a:solidFill>
                  <a:srgbClr val="FFFFFF"/>
                </a:solidFill>
              </a:rPr>
              <a:t>2</a:t>
            </a:r>
            <a:endParaRPr lang="en-US" altLang="en-US" sz="1400" b="1" dirty="0" smtClean="0">
              <a:solidFill>
                <a:srgbClr val="FFFFFF"/>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bwMode="auto">
          <a:xfrm>
            <a:off x="201613" y="381000"/>
            <a:ext cx="8866187" cy="685800"/>
          </a:xfrm>
        </p:spPr>
        <p:txBody>
          <a:bodyPr wrap="square" numCol="1" compatLnSpc="1">
            <a:prstTxWarp prst="textNoShape">
              <a:avLst/>
            </a:prstTxWarp>
          </a:bodyPr>
          <a:lstStyle/>
          <a:p>
            <a:pPr eaLnBrk="1" hangingPunct="1"/>
            <a:r>
              <a:rPr lang="en-US" altLang="en-US" sz="3200" cap="none" dirty="0" smtClean="0"/>
              <a:t>TSI Report: CBM002</a:t>
            </a:r>
          </a:p>
        </p:txBody>
      </p:sp>
      <p:sp>
        <p:nvSpPr>
          <p:cNvPr id="7" name="Subtitle 2"/>
          <p:cNvSpPr>
            <a:spLocks noGrp="1"/>
          </p:cNvSpPr>
          <p:nvPr>
            <p:ph idx="1"/>
          </p:nvPr>
        </p:nvSpPr>
        <p:spPr>
          <a:xfrm>
            <a:off x="533400" y="1810542"/>
            <a:ext cx="7924800" cy="4729163"/>
          </a:xfrm>
        </p:spPr>
        <p:txBody>
          <a:bodyPr rtlCol="0">
            <a:noAutofit/>
          </a:bodyPr>
          <a:lstStyle/>
          <a:p>
            <a:pPr marL="0" indent="0" eaLnBrk="1" fontAlgn="auto" hangingPunct="1">
              <a:spcAft>
                <a:spcPts val="0"/>
              </a:spcAft>
              <a:buFont typeface="Arial" panose="020B0604020202020204" pitchFamily="34" charset="0"/>
              <a:buNone/>
              <a:defRPr/>
            </a:pPr>
            <a:endParaRPr lang="en-US" sz="300" dirty="0"/>
          </a:p>
          <a:p>
            <a:pPr eaLnBrk="1" fontAlgn="auto" hangingPunct="1">
              <a:spcAft>
                <a:spcPts val="0"/>
              </a:spcAft>
              <a:buFont typeface="Arial"/>
              <a:buChar char="•"/>
              <a:defRPr/>
            </a:pPr>
            <a:endParaRPr lang="en-US" sz="500" dirty="0" smtClean="0"/>
          </a:p>
          <a:p>
            <a:pPr eaLnBrk="1" fontAlgn="auto" hangingPunct="1">
              <a:spcAft>
                <a:spcPts val="0"/>
              </a:spcAft>
              <a:buFont typeface="Arial"/>
              <a:buChar char="•"/>
              <a:defRPr/>
            </a:pPr>
            <a:r>
              <a:rPr lang="en-US" sz="2400" dirty="0" smtClean="0"/>
              <a:t>End of Semester Report</a:t>
            </a:r>
          </a:p>
          <a:p>
            <a:pPr eaLnBrk="1" fontAlgn="auto" hangingPunct="1">
              <a:spcAft>
                <a:spcPts val="0"/>
              </a:spcAft>
              <a:buFont typeface="Arial"/>
              <a:buChar char="•"/>
              <a:defRPr/>
            </a:pPr>
            <a:r>
              <a:rPr lang="en-US" sz="2400" dirty="0" smtClean="0"/>
              <a:t>13 Pages of Introductory Materials (pp. 2.1 to 2.13)</a:t>
            </a:r>
          </a:p>
          <a:p>
            <a:pPr eaLnBrk="1" fontAlgn="auto" hangingPunct="1">
              <a:spcAft>
                <a:spcPts val="0"/>
              </a:spcAft>
              <a:buFont typeface="Arial"/>
              <a:buChar char="•"/>
              <a:defRPr/>
            </a:pPr>
            <a:r>
              <a:rPr lang="en-US" sz="2400" dirty="0" smtClean="0"/>
              <a:t>Items 1-13 in instructions are general and relate to all TSI areas: Math, Reading, and Writing</a:t>
            </a:r>
          </a:p>
          <a:p>
            <a:pPr eaLnBrk="1" fontAlgn="auto" hangingPunct="1">
              <a:spcAft>
                <a:spcPts val="0"/>
              </a:spcAft>
              <a:buFont typeface="Arial"/>
              <a:buChar char="•"/>
              <a:defRPr/>
            </a:pPr>
            <a:r>
              <a:rPr lang="en-US" sz="2400" dirty="0" smtClean="0"/>
              <a:t> Subject area items are numbered for ease of use</a:t>
            </a:r>
          </a:p>
          <a:p>
            <a:pPr lvl="1" eaLnBrk="1" fontAlgn="auto" hangingPunct="1">
              <a:spcAft>
                <a:spcPts val="0"/>
              </a:spcAft>
              <a:buFont typeface="Arial"/>
              <a:buChar char="•"/>
              <a:defRPr/>
            </a:pPr>
            <a:r>
              <a:rPr lang="en-US" sz="2000" dirty="0" smtClean="0"/>
              <a:t>Math 20-24 and 30</a:t>
            </a:r>
          </a:p>
          <a:p>
            <a:pPr lvl="1" eaLnBrk="1" fontAlgn="auto" hangingPunct="1">
              <a:spcAft>
                <a:spcPts val="0"/>
              </a:spcAft>
              <a:buFont typeface="Arial"/>
              <a:buChar char="•"/>
              <a:defRPr/>
            </a:pPr>
            <a:r>
              <a:rPr lang="en-US" sz="2000" dirty="0" smtClean="0"/>
              <a:t>Reading 40-44 and 50</a:t>
            </a:r>
          </a:p>
          <a:p>
            <a:pPr lvl="1" eaLnBrk="1" fontAlgn="auto" hangingPunct="1">
              <a:spcAft>
                <a:spcPts val="0"/>
              </a:spcAft>
              <a:buFont typeface="Arial"/>
              <a:buChar char="•"/>
              <a:defRPr/>
            </a:pPr>
            <a:r>
              <a:rPr lang="en-US" sz="2000" dirty="0" smtClean="0"/>
              <a:t>Writing 60-64 and 70</a:t>
            </a:r>
          </a:p>
          <a:p>
            <a:pPr eaLnBrk="1" fontAlgn="auto" hangingPunct="1">
              <a:spcAft>
                <a:spcPts val="0"/>
              </a:spcAft>
              <a:buFont typeface="Arial"/>
              <a:buChar char="•"/>
              <a:defRPr/>
            </a:pPr>
            <a:r>
              <a:rPr lang="en-US" dirty="0" smtClean="0"/>
              <a:t>New items on ABE-Diagnostic Level added in 2014</a:t>
            </a:r>
          </a:p>
          <a:p>
            <a:pPr lvl="1" eaLnBrk="1" fontAlgn="auto" hangingPunct="1">
              <a:spcAft>
                <a:spcPts val="0"/>
              </a:spcAft>
              <a:buFont typeface="Arial"/>
              <a:buChar char="•"/>
              <a:defRPr/>
            </a:pPr>
            <a:r>
              <a:rPr lang="en-US" dirty="0" smtClean="0"/>
              <a:t>#80 ABE Math; #81 ABE Reading; #82 ABE Writing</a:t>
            </a:r>
          </a:p>
          <a:p>
            <a:pPr eaLnBrk="1" fontAlgn="auto" hangingPunct="1">
              <a:spcAft>
                <a:spcPts val="0"/>
              </a:spcAft>
              <a:buFont typeface="Arial"/>
              <a:buChar char="•"/>
              <a:defRPr/>
            </a:pPr>
            <a:endParaRPr lang="en-US" sz="2400" dirty="0" smtClean="0"/>
          </a:p>
          <a:p>
            <a:pPr marL="0" indent="0" eaLnBrk="1" fontAlgn="auto" hangingPunct="1">
              <a:spcAft>
                <a:spcPts val="0"/>
              </a:spcAft>
              <a:buNone/>
              <a:defRPr/>
            </a:pPr>
            <a:endParaRPr lang="en-US" sz="2400" dirty="0"/>
          </a:p>
          <a:p>
            <a:pPr marL="0" indent="0" eaLnBrk="1" fontAlgn="auto" hangingPunct="1">
              <a:spcAft>
                <a:spcPts val="0"/>
              </a:spcAft>
              <a:buNone/>
              <a:defRPr/>
            </a:pPr>
            <a:r>
              <a:rPr lang="en-US" sz="2400" dirty="0" smtClean="0"/>
              <a:t> </a:t>
            </a:r>
            <a:endParaRPr lang="en-US" sz="2400" dirty="0"/>
          </a:p>
        </p:txBody>
      </p:sp>
      <p:sp>
        <p:nvSpPr>
          <p:cNvPr id="3" name="TextBox 2"/>
          <p:cNvSpPr txBox="1"/>
          <p:nvPr/>
        </p:nvSpPr>
        <p:spPr>
          <a:xfrm>
            <a:off x="685800" y="1257300"/>
            <a:ext cx="7480300" cy="461665"/>
          </a:xfrm>
          <a:prstGeom prst="rect">
            <a:avLst/>
          </a:prstGeom>
          <a:solidFill>
            <a:schemeClr val="accent3"/>
          </a:solidFill>
        </p:spPr>
        <p:txBody>
          <a:bodyPr wrap="square">
            <a:spAutoFit/>
          </a:bodyPr>
          <a:lstStyle/>
          <a:p>
            <a:pPr algn="ctr" eaLnBrk="1" fontAlgn="auto" hangingPunct="1">
              <a:spcBef>
                <a:spcPts val="0"/>
              </a:spcBef>
              <a:spcAft>
                <a:spcPts val="0"/>
              </a:spcAft>
              <a:defRPr/>
            </a:pPr>
            <a:r>
              <a:rPr lang="en-US" sz="2400" b="1" dirty="0" smtClean="0">
                <a:latin typeface="+mn-lt"/>
              </a:rPr>
              <a:t>How the Report is Structured</a:t>
            </a:r>
            <a:endParaRPr lang="en-US" sz="2400" b="1" dirty="0">
              <a:latin typeface="+mn-lt"/>
            </a:endParaRPr>
          </a:p>
        </p:txBody>
      </p:sp>
      <p:sp>
        <p:nvSpPr>
          <p:cNvPr id="30726" name="Slide Number Placeholder 3"/>
          <p:cNvSpPr>
            <a:spLocks noGrp="1"/>
          </p:cNvSpPr>
          <p:nvPr>
            <p:ph type="sldNum" sz="quarter" idx="11"/>
          </p:nvPr>
        </p:nvSpPr>
        <p:spPr bwMode="auto">
          <a:xfrm>
            <a:off x="8775700" y="6356350"/>
            <a:ext cx="381000" cy="492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20000"/>
              </a:spcBef>
              <a:buClr>
                <a:srgbClr val="0071B8"/>
              </a:buClr>
              <a:buFont typeface="Arial" panose="020B0604020202020204" pitchFamily="34" charset="0"/>
              <a:buChar char="•"/>
              <a:defRPr sz="2800">
                <a:solidFill>
                  <a:schemeClr val="tx1"/>
                </a:solidFill>
                <a:latin typeface="Calibri" panose="020F0502020204030204" pitchFamily="34" charset="0"/>
              </a:defRPr>
            </a:lvl1pPr>
            <a:lvl2pPr marL="742950" indent="-285750">
              <a:spcBef>
                <a:spcPct val="20000"/>
              </a:spcBef>
              <a:buClr>
                <a:srgbClr val="0071B8"/>
              </a:buClr>
              <a:buFont typeface="Arial" panose="020B0604020202020204" pitchFamily="34" charset="0"/>
              <a:buChar char="–"/>
              <a:defRPr sz="2400">
                <a:solidFill>
                  <a:schemeClr val="tx1"/>
                </a:solidFill>
                <a:latin typeface="Calibri" panose="020F0502020204030204" pitchFamily="34" charset="0"/>
              </a:defRPr>
            </a:lvl2pPr>
            <a:lvl3pPr marL="1143000" indent="-228600">
              <a:spcBef>
                <a:spcPct val="20000"/>
              </a:spcBef>
              <a:buClr>
                <a:srgbClr val="0071B8"/>
              </a:buClr>
              <a:buFont typeface="Arial" panose="020B0604020202020204" pitchFamily="34" charset="0"/>
              <a:buChar char="•"/>
              <a:defRPr sz="2000">
                <a:solidFill>
                  <a:schemeClr val="tx1"/>
                </a:solidFill>
                <a:latin typeface="Calibri" panose="020F0502020204030204" pitchFamily="34" charset="0"/>
              </a:defRPr>
            </a:lvl3pPr>
            <a:lvl4pPr marL="1600200" indent="-228600">
              <a:spcBef>
                <a:spcPct val="20000"/>
              </a:spcBef>
              <a:buClr>
                <a:srgbClr val="0071B8"/>
              </a:buClr>
              <a:buFont typeface="Arial" panose="020B0604020202020204" pitchFamily="34" charset="0"/>
              <a:buChar char="–"/>
              <a:defRPr>
                <a:solidFill>
                  <a:schemeClr val="tx1"/>
                </a:solidFill>
                <a:latin typeface="Calibri" panose="020F0502020204030204" pitchFamily="34" charset="0"/>
              </a:defRPr>
            </a:lvl4pPr>
            <a:lvl5pPr marL="2057400" indent="-228600">
              <a:spcBef>
                <a:spcPct val="20000"/>
              </a:spcBef>
              <a:buClr>
                <a:srgbClr val="0071B8"/>
              </a:buClr>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spcBef>
                <a:spcPct val="20000"/>
              </a:spcBef>
              <a:spcAft>
                <a:spcPct val="0"/>
              </a:spcAft>
              <a:buClr>
                <a:srgbClr val="0071B8"/>
              </a:buClr>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spcBef>
                <a:spcPct val="20000"/>
              </a:spcBef>
              <a:spcAft>
                <a:spcPct val="0"/>
              </a:spcAft>
              <a:buClr>
                <a:srgbClr val="0071B8"/>
              </a:buClr>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spcBef>
                <a:spcPct val="20000"/>
              </a:spcBef>
              <a:spcAft>
                <a:spcPct val="0"/>
              </a:spcAft>
              <a:buClr>
                <a:srgbClr val="0071B8"/>
              </a:buClr>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spcBef>
                <a:spcPct val="20000"/>
              </a:spcBef>
              <a:spcAft>
                <a:spcPct val="0"/>
              </a:spcAft>
              <a:buClr>
                <a:srgbClr val="0071B8"/>
              </a:buClr>
              <a:buFont typeface="Arial" panose="020B0604020202020204" pitchFamily="34" charset="0"/>
              <a:buChar char="»"/>
              <a:defRPr>
                <a:solidFill>
                  <a:schemeClr val="tx1"/>
                </a:solidFill>
                <a:latin typeface="Calibri" panose="020F0502020204030204" pitchFamily="34" charset="0"/>
              </a:defRPr>
            </a:lvl9pPr>
          </a:lstStyle>
          <a:p>
            <a:pPr algn="l" fontAlgn="base">
              <a:spcBef>
                <a:spcPct val="0"/>
              </a:spcBef>
              <a:spcAft>
                <a:spcPct val="0"/>
              </a:spcAft>
              <a:buClrTx/>
              <a:buFontTx/>
              <a:buNone/>
            </a:pPr>
            <a:r>
              <a:rPr lang="en-US" altLang="en-US" sz="1400" b="1" dirty="0">
                <a:solidFill>
                  <a:srgbClr val="FFFFFF"/>
                </a:solidFill>
              </a:rPr>
              <a:t>2</a:t>
            </a:r>
            <a:endParaRPr lang="en-US" altLang="en-US" sz="1400" b="1" dirty="0" smtClean="0">
              <a:solidFill>
                <a:srgbClr val="FFFFFF"/>
              </a:solidFill>
            </a:endParaRPr>
          </a:p>
        </p:txBody>
      </p:sp>
    </p:spTree>
    <p:extLst>
      <p:ext uri="{BB962C8B-B14F-4D97-AF65-F5344CB8AC3E}">
        <p14:creationId xmlns:p14="http://schemas.microsoft.com/office/powerpoint/2010/main" val="426104820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New Process To summarize Ftic students</a:t>
            </a:r>
            <a:endParaRPr lang="en-US" dirty="0"/>
          </a:p>
        </p:txBody>
      </p:sp>
      <p:sp>
        <p:nvSpPr>
          <p:cNvPr id="3" name="Content Placeholder 2"/>
          <p:cNvSpPr>
            <a:spLocks noGrp="1"/>
          </p:cNvSpPr>
          <p:nvPr>
            <p:ph idx="1"/>
          </p:nvPr>
        </p:nvSpPr>
        <p:spPr/>
        <p:txBody>
          <a:bodyPr/>
          <a:lstStyle/>
          <a:p>
            <a:endParaRPr lang="en-US" dirty="0" smtClean="0"/>
          </a:p>
          <a:p>
            <a:r>
              <a:rPr lang="en-US" dirty="0" smtClean="0"/>
              <a:t>Edit report for CBM002 can be difficult to read because all students are included and most output of the CBM002 is based on FTIC cohorts</a:t>
            </a:r>
          </a:p>
          <a:p>
            <a:r>
              <a:rPr lang="en-US" dirty="0" smtClean="0"/>
              <a:t>This summary mirrors the CBM002 edit report but only shows the data reported for FTIC students to help institutions identify errors for FTIC cohorts</a:t>
            </a:r>
            <a:endParaRPr lang="en-US" dirty="0"/>
          </a:p>
          <a:p>
            <a:r>
              <a:rPr lang="en-US" dirty="0" smtClean="0"/>
              <a:t>CB will provide information to institutions about using the new summary</a:t>
            </a:r>
          </a:p>
        </p:txBody>
      </p:sp>
      <p:sp>
        <p:nvSpPr>
          <p:cNvPr id="4" name="Slide Number Placeholder 3"/>
          <p:cNvSpPr>
            <a:spLocks noGrp="1"/>
          </p:cNvSpPr>
          <p:nvPr>
            <p:ph type="sldNum" sz="quarter" idx="11"/>
          </p:nvPr>
        </p:nvSpPr>
        <p:spPr/>
        <p:txBody>
          <a:bodyPr/>
          <a:lstStyle/>
          <a:p>
            <a:pPr>
              <a:defRPr/>
            </a:pPr>
            <a:fld id="{927A0C6D-401E-4429-A274-9C2068E06B9D}" type="slidenum">
              <a:rPr lang="en-US" smtClean="0"/>
              <a:pPr>
                <a:defRPr/>
              </a:pPr>
              <a:t>4</a:t>
            </a:fld>
            <a:endParaRPr lang="en-US" dirty="0"/>
          </a:p>
        </p:txBody>
      </p:sp>
    </p:spTree>
    <p:extLst>
      <p:ext uri="{BB962C8B-B14F-4D97-AF65-F5344CB8AC3E}">
        <p14:creationId xmlns:p14="http://schemas.microsoft.com/office/powerpoint/2010/main" val="242814712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WAIVERS VS. EXEMPTIONS IN REPORTING</a:t>
            </a:r>
            <a:endParaRPr lang="en-US" dirty="0"/>
          </a:p>
        </p:txBody>
      </p:sp>
      <p:sp>
        <p:nvSpPr>
          <p:cNvPr id="3" name="Content Placeholder 2"/>
          <p:cNvSpPr>
            <a:spLocks noGrp="1"/>
          </p:cNvSpPr>
          <p:nvPr>
            <p:ph idx="1"/>
          </p:nvPr>
        </p:nvSpPr>
        <p:spPr>
          <a:xfrm>
            <a:off x="457200" y="1600201"/>
            <a:ext cx="8229600" cy="4724400"/>
          </a:xfrm>
        </p:spPr>
        <p:txBody>
          <a:bodyPr>
            <a:normAutofit fontScale="92500" lnSpcReduction="10000"/>
          </a:bodyPr>
          <a:lstStyle/>
          <a:p>
            <a:r>
              <a:rPr lang="en-US" dirty="0" smtClean="0"/>
              <a:t>WAIVER is a term used for reporting purposes only</a:t>
            </a:r>
          </a:p>
          <a:p>
            <a:r>
              <a:rPr lang="en-US" dirty="0" smtClean="0"/>
              <a:t>A waiver is for an exemption that is not permanent or that does not apply at all institutions</a:t>
            </a:r>
          </a:p>
          <a:p>
            <a:r>
              <a:rPr lang="en-US" dirty="0" smtClean="0"/>
              <a:t>Once a student enrolls and is reported to the CB on the CBM002, a student with an exemption (not a waiver) has met their TSI obligation and the students status will not change</a:t>
            </a:r>
          </a:p>
          <a:p>
            <a:r>
              <a:rPr lang="en-US" dirty="0" smtClean="0"/>
              <a:t>Waiver status can change!!</a:t>
            </a:r>
          </a:p>
          <a:p>
            <a:r>
              <a:rPr lang="en-US" dirty="0" smtClean="0"/>
              <a:t>Note that distinction between “waiver” and “exemption” only applies to CBM reporting. In legislation and rule, the term wavier is not used. </a:t>
            </a:r>
            <a:r>
              <a:rPr lang="en-US" dirty="0"/>
              <a:t>T</a:t>
            </a:r>
            <a:r>
              <a:rPr lang="en-US" dirty="0" smtClean="0"/>
              <a:t>he terms “exemption” or “does not apply” are generally used.</a:t>
            </a:r>
            <a:endParaRPr lang="en-US" dirty="0"/>
          </a:p>
        </p:txBody>
      </p:sp>
      <p:sp>
        <p:nvSpPr>
          <p:cNvPr id="4" name="Slide Number Placeholder 3"/>
          <p:cNvSpPr>
            <a:spLocks noGrp="1"/>
          </p:cNvSpPr>
          <p:nvPr>
            <p:ph type="sldNum" sz="quarter" idx="11"/>
          </p:nvPr>
        </p:nvSpPr>
        <p:spPr/>
        <p:txBody>
          <a:bodyPr/>
          <a:lstStyle/>
          <a:p>
            <a:pPr>
              <a:defRPr/>
            </a:pPr>
            <a:fld id="{927A0C6D-401E-4429-A274-9C2068E06B9D}" type="slidenum">
              <a:rPr lang="en-US" smtClean="0"/>
              <a:pPr>
                <a:defRPr/>
              </a:pPr>
              <a:t>5</a:t>
            </a:fld>
            <a:endParaRPr lang="en-US" dirty="0"/>
          </a:p>
        </p:txBody>
      </p:sp>
    </p:spTree>
    <p:extLst>
      <p:ext uri="{BB962C8B-B14F-4D97-AF65-F5344CB8AC3E}">
        <p14:creationId xmlns:p14="http://schemas.microsoft.com/office/powerpoint/2010/main" val="387845876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ITEM # 10 TSI Obligation Waived or Blanket Exemption</a:t>
            </a:r>
            <a:endParaRPr lang="en-US" dirty="0"/>
          </a:p>
        </p:txBody>
      </p:sp>
      <p:sp>
        <p:nvSpPr>
          <p:cNvPr id="3" name="Content Placeholder 2"/>
          <p:cNvSpPr>
            <a:spLocks noGrp="1"/>
          </p:cNvSpPr>
          <p:nvPr>
            <p:ph idx="1"/>
          </p:nvPr>
        </p:nvSpPr>
        <p:spPr/>
        <p:txBody>
          <a:bodyPr/>
          <a:lstStyle/>
          <a:p>
            <a:r>
              <a:rPr lang="en-US" b="1" dirty="0" smtClean="0"/>
              <a:t>NOTE</a:t>
            </a:r>
            <a:r>
              <a:rPr lang="en-US" dirty="0"/>
              <a:t>: Waiver information is also reported in items #21A, #41A, and #61A by </a:t>
            </a:r>
            <a:r>
              <a:rPr lang="en-US" dirty="0" smtClean="0"/>
              <a:t>TSI subject </a:t>
            </a:r>
            <a:r>
              <a:rPr lang="en-US" dirty="0"/>
              <a:t>area.</a:t>
            </a:r>
          </a:p>
          <a:p>
            <a:r>
              <a:rPr lang="en-US" dirty="0"/>
              <a:t>0 No or not applicable</a:t>
            </a:r>
          </a:p>
          <a:p>
            <a:r>
              <a:rPr lang="en-US" dirty="0"/>
              <a:t>1 Yes, waiver based on Level-One Certificate Program or non-degree-seeking </a:t>
            </a:r>
            <a:r>
              <a:rPr lang="en-US" dirty="0" smtClean="0"/>
              <a:t>or non-certificate-seeking status</a:t>
            </a:r>
          </a:p>
          <a:p>
            <a:r>
              <a:rPr lang="en-US" dirty="0"/>
              <a:t>2 Yes, waiver for current enrollment in one or more dual credit courses based on dual credit rules (report only for dual credit students who have not met TSI obligation in relevant course area/s)</a:t>
            </a:r>
          </a:p>
          <a:p>
            <a:endParaRPr lang="en-US" dirty="0"/>
          </a:p>
        </p:txBody>
      </p:sp>
      <p:sp>
        <p:nvSpPr>
          <p:cNvPr id="4" name="Slide Number Placeholder 3"/>
          <p:cNvSpPr>
            <a:spLocks noGrp="1"/>
          </p:cNvSpPr>
          <p:nvPr>
            <p:ph type="sldNum" sz="quarter" idx="11"/>
          </p:nvPr>
        </p:nvSpPr>
        <p:spPr/>
        <p:txBody>
          <a:bodyPr/>
          <a:lstStyle/>
          <a:p>
            <a:pPr>
              <a:defRPr/>
            </a:pPr>
            <a:fld id="{927A0C6D-401E-4429-A274-9C2068E06B9D}" type="slidenum">
              <a:rPr lang="en-US" smtClean="0"/>
              <a:pPr>
                <a:defRPr/>
              </a:pPr>
              <a:t>6</a:t>
            </a:fld>
            <a:endParaRPr lang="en-US" dirty="0"/>
          </a:p>
        </p:txBody>
      </p:sp>
    </p:spTree>
    <p:extLst>
      <p:ext uri="{BB962C8B-B14F-4D97-AF65-F5344CB8AC3E}">
        <p14:creationId xmlns:p14="http://schemas.microsoft.com/office/powerpoint/2010/main" val="248094982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ITEM # 10 TSI Obligation Waived or Blanket </a:t>
            </a:r>
            <a:r>
              <a:rPr lang="en-US" dirty="0" smtClean="0"/>
              <a:t>Exemption, CONT.</a:t>
            </a:r>
            <a:endParaRPr lang="en-US" dirty="0"/>
          </a:p>
        </p:txBody>
      </p:sp>
      <p:sp>
        <p:nvSpPr>
          <p:cNvPr id="3" name="Content Placeholder 2"/>
          <p:cNvSpPr>
            <a:spLocks noGrp="1"/>
          </p:cNvSpPr>
          <p:nvPr>
            <p:ph idx="1"/>
          </p:nvPr>
        </p:nvSpPr>
        <p:spPr/>
        <p:txBody>
          <a:bodyPr/>
          <a:lstStyle/>
          <a:p>
            <a:r>
              <a:rPr lang="en-US" dirty="0" smtClean="0"/>
              <a:t>3 </a:t>
            </a:r>
            <a:r>
              <a:rPr lang="en-US" dirty="0"/>
              <a:t>Yes, waiver for active duty military</a:t>
            </a:r>
          </a:p>
          <a:p>
            <a:r>
              <a:rPr lang="en-US" dirty="0"/>
              <a:t>4 Yes, blanket exemption because of past military experience based on TSI rules</a:t>
            </a:r>
          </a:p>
          <a:p>
            <a:r>
              <a:rPr lang="en-US" dirty="0"/>
              <a:t>5 Yes, blanket exemption based on earned degree from accredited </a:t>
            </a:r>
            <a:r>
              <a:rPr lang="en-US" dirty="0" smtClean="0"/>
              <a:t>higher education </a:t>
            </a:r>
            <a:r>
              <a:rPr lang="en-US" dirty="0"/>
              <a:t>institution</a:t>
            </a:r>
          </a:p>
          <a:p>
            <a:r>
              <a:rPr lang="en-US" dirty="0"/>
              <a:t>6 Yes, blanket exemption because previous TASP exemptions granted prior </a:t>
            </a:r>
            <a:r>
              <a:rPr lang="en-US" dirty="0" smtClean="0"/>
              <a:t>to September </a:t>
            </a:r>
            <a:r>
              <a:rPr lang="en-US" dirty="0"/>
              <a:t>1, 2003 apply (see page 2.3)</a:t>
            </a:r>
          </a:p>
          <a:p>
            <a:r>
              <a:rPr lang="en-US" dirty="0"/>
              <a:t>7 Yes, waiver for ESL/ESOL developmental education</a:t>
            </a:r>
          </a:p>
        </p:txBody>
      </p:sp>
      <p:sp>
        <p:nvSpPr>
          <p:cNvPr id="4" name="Slide Number Placeholder 3"/>
          <p:cNvSpPr>
            <a:spLocks noGrp="1"/>
          </p:cNvSpPr>
          <p:nvPr>
            <p:ph type="sldNum" sz="quarter" idx="11"/>
          </p:nvPr>
        </p:nvSpPr>
        <p:spPr/>
        <p:txBody>
          <a:bodyPr/>
          <a:lstStyle/>
          <a:p>
            <a:pPr>
              <a:defRPr/>
            </a:pPr>
            <a:fld id="{927A0C6D-401E-4429-A274-9C2068E06B9D}" type="slidenum">
              <a:rPr lang="en-US" smtClean="0"/>
              <a:pPr>
                <a:defRPr/>
              </a:pPr>
              <a:t>7</a:t>
            </a:fld>
            <a:endParaRPr lang="en-US" dirty="0"/>
          </a:p>
        </p:txBody>
      </p:sp>
    </p:spTree>
    <p:extLst>
      <p:ext uri="{BB962C8B-B14F-4D97-AF65-F5344CB8AC3E}">
        <p14:creationId xmlns:p14="http://schemas.microsoft.com/office/powerpoint/2010/main" val="323070466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96962"/>
          </a:xfrm>
        </p:spPr>
        <p:txBody>
          <a:bodyPr>
            <a:normAutofit fontScale="90000"/>
          </a:bodyPr>
          <a:lstStyle/>
          <a:p>
            <a:r>
              <a:rPr lang="en-US" dirty="0"/>
              <a:t/>
            </a:r>
            <a:br>
              <a:rPr lang="en-US" dirty="0"/>
            </a:br>
            <a:r>
              <a:rPr lang="en-US" sz="2700" dirty="0"/>
              <a:t>Item #20 Math TSI Obligation Determined To Be Satisfied Based on the State Standard </a:t>
            </a:r>
            <a:r>
              <a:rPr lang="en-US" sz="2700" dirty="0" smtClean="0"/>
              <a:t>Met </a:t>
            </a:r>
            <a:r>
              <a:rPr lang="en-US" sz="2700" dirty="0"/>
              <a:t>by Census Date or Determined To Be Exempted</a:t>
            </a:r>
          </a:p>
        </p:txBody>
      </p:sp>
      <p:sp>
        <p:nvSpPr>
          <p:cNvPr id="3" name="Content Placeholder 2"/>
          <p:cNvSpPr>
            <a:spLocks noGrp="1"/>
          </p:cNvSpPr>
          <p:nvPr>
            <p:ph idx="1"/>
          </p:nvPr>
        </p:nvSpPr>
        <p:spPr/>
        <p:txBody>
          <a:bodyPr/>
          <a:lstStyle/>
          <a:p>
            <a:r>
              <a:rPr lang="en-US" dirty="0" smtClean="0"/>
              <a:t>0 </a:t>
            </a:r>
            <a:r>
              <a:rPr lang="en-US" dirty="0"/>
              <a:t>No, not satisfied or obligation is waived (includes college prep course waiver)</a:t>
            </a:r>
          </a:p>
          <a:p>
            <a:r>
              <a:rPr lang="en-US" dirty="0"/>
              <a:t>1 Yes, at my institution for all freshman-level math courses</a:t>
            </a:r>
          </a:p>
          <a:p>
            <a:r>
              <a:rPr lang="en-US" dirty="0"/>
              <a:t>2 Yes, at another Texas public institution for all freshman-level math courses</a:t>
            </a:r>
          </a:p>
          <a:p>
            <a:r>
              <a:rPr lang="en-US" dirty="0"/>
              <a:t>3 Yes, at my institution for non-algebra intensive math courses (see introduction)</a:t>
            </a:r>
          </a:p>
          <a:p>
            <a:r>
              <a:rPr lang="en-US" dirty="0"/>
              <a:t>4 Yes, at </a:t>
            </a:r>
            <a:r>
              <a:rPr lang="en-US" dirty="0" smtClean="0"/>
              <a:t>another Texas public institution </a:t>
            </a:r>
            <a:r>
              <a:rPr lang="en-US" dirty="0"/>
              <a:t>for non-algebra intensive math courses (see introduction)</a:t>
            </a:r>
          </a:p>
          <a:p>
            <a:endParaRPr lang="en-US" dirty="0"/>
          </a:p>
        </p:txBody>
      </p:sp>
      <p:sp>
        <p:nvSpPr>
          <p:cNvPr id="4" name="Slide Number Placeholder 3"/>
          <p:cNvSpPr>
            <a:spLocks noGrp="1"/>
          </p:cNvSpPr>
          <p:nvPr>
            <p:ph type="sldNum" sz="quarter" idx="11"/>
          </p:nvPr>
        </p:nvSpPr>
        <p:spPr/>
        <p:txBody>
          <a:bodyPr/>
          <a:lstStyle/>
          <a:p>
            <a:pPr>
              <a:defRPr/>
            </a:pPr>
            <a:fld id="{927A0C6D-401E-4429-A274-9C2068E06B9D}" type="slidenum">
              <a:rPr lang="en-US" smtClean="0"/>
              <a:pPr>
                <a:defRPr/>
              </a:pPr>
              <a:t>8</a:t>
            </a:fld>
            <a:endParaRPr lang="en-US" dirty="0"/>
          </a:p>
        </p:txBody>
      </p:sp>
    </p:spTree>
    <p:extLst>
      <p:ext uri="{BB962C8B-B14F-4D97-AF65-F5344CB8AC3E}">
        <p14:creationId xmlns:p14="http://schemas.microsoft.com/office/powerpoint/2010/main" val="94774336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College Prep Course</a:t>
            </a:r>
            <a:endParaRPr lang="en-US" dirty="0"/>
          </a:p>
        </p:txBody>
      </p:sp>
      <p:sp>
        <p:nvSpPr>
          <p:cNvPr id="3" name="Content Placeholder 2"/>
          <p:cNvSpPr>
            <a:spLocks noGrp="1"/>
          </p:cNvSpPr>
          <p:nvPr>
            <p:ph idx="1"/>
          </p:nvPr>
        </p:nvSpPr>
        <p:spPr/>
        <p:txBody>
          <a:bodyPr/>
          <a:lstStyle/>
          <a:p>
            <a:r>
              <a:rPr lang="en-US" dirty="0" smtClean="0"/>
              <a:t>Required to be reported to the institution on the transcript by rule; CB is NOT responsible for what is reported on transcripts</a:t>
            </a:r>
          </a:p>
          <a:p>
            <a:r>
              <a:rPr lang="en-US" dirty="0" smtClean="0"/>
              <a:t>It is reported as a waiver</a:t>
            </a:r>
            <a:r>
              <a:rPr lang="en-US" dirty="0"/>
              <a:t>;</a:t>
            </a:r>
            <a:r>
              <a:rPr lang="en-US" dirty="0" smtClean="0"/>
              <a:t> if you report the waiver then the student is considered to have met the TSI obligation at your institution upon entry and will be counted as such on reports, for success points, etc.</a:t>
            </a:r>
          </a:p>
          <a:p>
            <a:r>
              <a:rPr lang="en-US" dirty="0" smtClean="0"/>
              <a:t>It’s a HS course, so not reported as a course to CB</a:t>
            </a:r>
          </a:p>
          <a:p>
            <a:r>
              <a:rPr lang="en-US" dirty="0" smtClean="0"/>
              <a:t>For transfers, consider the student’s coursework and  institutional policy. New option for 21A/41A/61A?</a:t>
            </a:r>
            <a:endParaRPr lang="en-US" dirty="0"/>
          </a:p>
        </p:txBody>
      </p:sp>
      <p:sp>
        <p:nvSpPr>
          <p:cNvPr id="4" name="Slide Number Placeholder 3"/>
          <p:cNvSpPr>
            <a:spLocks noGrp="1"/>
          </p:cNvSpPr>
          <p:nvPr>
            <p:ph type="sldNum" sz="quarter" idx="11"/>
          </p:nvPr>
        </p:nvSpPr>
        <p:spPr/>
        <p:txBody>
          <a:bodyPr/>
          <a:lstStyle/>
          <a:p>
            <a:pPr>
              <a:defRPr/>
            </a:pPr>
            <a:fld id="{927A0C6D-401E-4429-A274-9C2068E06B9D}" type="slidenum">
              <a:rPr lang="en-US" smtClean="0"/>
              <a:pPr>
                <a:defRPr/>
              </a:pPr>
              <a:t>9</a:t>
            </a:fld>
            <a:endParaRPr lang="en-US" dirty="0"/>
          </a:p>
        </p:txBody>
      </p:sp>
    </p:spTree>
    <p:extLst>
      <p:ext uri="{BB962C8B-B14F-4D97-AF65-F5344CB8AC3E}">
        <p14:creationId xmlns:p14="http://schemas.microsoft.com/office/powerpoint/2010/main" val="2132846637"/>
      </p:ext>
    </p:extLst>
  </p:cSld>
  <p:clrMapOvr>
    <a:masterClrMapping/>
  </p:clrMapOvr>
  <p:timing>
    <p:tnLst>
      <p:par>
        <p:cTn id="1" dur="indefinite" restart="never" nodeType="tmRoot"/>
      </p:par>
    </p:tnLst>
  </p:timing>
</p:sld>
</file>

<file path=ppt/theme/theme1.xml><?xml version="1.0" encoding="utf-8"?>
<a:theme xmlns:a="http://schemas.openxmlformats.org/drawingml/2006/main" name="2_Office Theme">
  <a:themeElements>
    <a:clrScheme name="THECB colors">
      <a:dk1>
        <a:sysClr val="windowText" lastClr="000000"/>
      </a:dk1>
      <a:lt1>
        <a:sysClr val="window" lastClr="FFFFFF"/>
      </a:lt1>
      <a:dk2>
        <a:srgbClr val="0070B7"/>
      </a:dk2>
      <a:lt2>
        <a:srgbClr val="CADCE9"/>
      </a:lt2>
      <a:accent1>
        <a:srgbClr val="0070B7"/>
      </a:accent1>
      <a:accent2>
        <a:srgbClr val="007E69"/>
      </a:accent2>
      <a:accent3>
        <a:srgbClr val="CD9E10"/>
      </a:accent3>
      <a:accent4>
        <a:srgbClr val="7D4D9A"/>
      </a:accent4>
      <a:accent5>
        <a:srgbClr val="73BAAC"/>
      </a:accent5>
      <a:accent6>
        <a:srgbClr val="848C8B"/>
      </a:accent6>
      <a:hlink>
        <a:srgbClr val="147C6A"/>
      </a:hlink>
      <a:folHlink>
        <a:srgbClr val="147D6A"/>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3_Office Theme">
  <a:themeElements>
    <a:clrScheme name="THECB colors">
      <a:dk1>
        <a:sysClr val="windowText" lastClr="000000"/>
      </a:dk1>
      <a:lt1>
        <a:sysClr val="window" lastClr="FFFFFF"/>
      </a:lt1>
      <a:dk2>
        <a:srgbClr val="0070B7"/>
      </a:dk2>
      <a:lt2>
        <a:srgbClr val="CADCE9"/>
      </a:lt2>
      <a:accent1>
        <a:srgbClr val="0070B7"/>
      </a:accent1>
      <a:accent2>
        <a:srgbClr val="007E69"/>
      </a:accent2>
      <a:accent3>
        <a:srgbClr val="CD9E10"/>
      </a:accent3>
      <a:accent4>
        <a:srgbClr val="7D4D9A"/>
      </a:accent4>
      <a:accent5>
        <a:srgbClr val="73BAAC"/>
      </a:accent5>
      <a:accent6>
        <a:srgbClr val="848C8B"/>
      </a:accent6>
      <a:hlink>
        <a:srgbClr val="147C6A"/>
      </a:hlink>
      <a:folHlink>
        <a:srgbClr val="147D6A"/>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EsriMapsInfo xmlns="ESRI.ArcGIS.Mapping.OfficeIntegration.PowerPointInfo">
  <Version>Version1</Version>
  <RequiresSignIn>False</RequiresSignIn>
</EsriMapsInfo>
</file>

<file path=customXml/itemProps1.xml><?xml version="1.0" encoding="utf-8"?>
<ds:datastoreItem xmlns:ds="http://schemas.openxmlformats.org/officeDocument/2006/customXml" ds:itemID="{79ABBCF7-3B9F-4859-9875-40D094B5FF57}">
  <ds:schemaRefs>
    <ds:schemaRef ds:uri="ESRI.ArcGIS.Mapping.OfficeIntegration.PowerPointInfo"/>
  </ds:schemaRefs>
</ds:datastoreItem>
</file>

<file path=docProps/app.xml><?xml version="1.0" encoding="utf-8"?>
<Properties xmlns="http://schemas.openxmlformats.org/officeDocument/2006/extended-properties" xmlns:vt="http://schemas.openxmlformats.org/officeDocument/2006/docPropsVTypes">
  <TotalTime>19675</TotalTime>
  <Words>1735</Words>
  <Application>Microsoft Office PowerPoint</Application>
  <PresentationFormat>On-screen Show (4:3)</PresentationFormat>
  <Paragraphs>181</Paragraphs>
  <Slides>18</Slides>
  <Notes>17</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18</vt:i4>
      </vt:variant>
    </vt:vector>
  </HeadingPairs>
  <TitlesOfParts>
    <vt:vector size="22" baseType="lpstr">
      <vt:lpstr>Arial</vt:lpstr>
      <vt:lpstr>Calibri</vt:lpstr>
      <vt:lpstr>2_Office Theme</vt:lpstr>
      <vt:lpstr>3_Office Theme</vt:lpstr>
      <vt:lpstr>Texas Success Initiative  Report: CBM002</vt:lpstr>
      <vt:lpstr>TSI Report: CBM002</vt:lpstr>
      <vt:lpstr>TSI Report: CBM002</vt:lpstr>
      <vt:lpstr>New Process To summarize Ftic students</vt:lpstr>
      <vt:lpstr>WAIVERS VS. EXEMPTIONS IN REPORTING</vt:lpstr>
      <vt:lpstr>ITEM # 10 TSI Obligation Waived or Blanket Exemption</vt:lpstr>
      <vt:lpstr>ITEM # 10 TSI Obligation Waived or Blanket Exemption, CONT.</vt:lpstr>
      <vt:lpstr> Item #20 Math TSI Obligation Determined To Be Satisfied Based on the State Standard Met by Census Date or Determined To Be Exempted</vt:lpstr>
      <vt:lpstr>College Prep Course</vt:lpstr>
      <vt:lpstr>Satisfied for Algebra and Non-algebra intensive coursework </vt:lpstr>
      <vt:lpstr>Item #21A, 41A, 61A TSI Obligation Waived or Satisfied through Exemption.</vt:lpstr>
      <vt:lpstr>Item #22,42,62 Assessment Test Used at the Time of TSI Placement</vt:lpstr>
      <vt:lpstr>TSI Assessment</vt:lpstr>
      <vt:lpstr>Item #23 Participation in Alternative/Non-course-based Method for Developmental Education Math this Reporting Period.</vt:lpstr>
      <vt:lpstr>Item #24, #44, #64 TSI Obligation Satisfied Based on the State Standard by the End of the Semester/Reporting Period</vt:lpstr>
      <vt:lpstr>ITEMS 30,50,70 First CL Course Completion</vt:lpstr>
      <vt:lpstr>ITEMS #80, #81, #82: ABE LEVELs</vt:lpstr>
      <vt:lpstr>Questions or Comments?</vt:lpstr>
    </vt:vector>
  </TitlesOfParts>
  <Company>THECB</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CBM Training July 2015 - CBM002</dc:title>
  <dc:subject>CBM Training</dc:subject>
  <dc:creator>Strategic Planning and Funding</dc:creator>
  <cp:keywords>CBM002 Training</cp:keywords>
  <cp:lastModifiedBy>King, Clifford</cp:lastModifiedBy>
  <cp:revision>304</cp:revision>
  <cp:lastPrinted>2014-02-04T23:57:07Z</cp:lastPrinted>
  <dcterms:created xsi:type="dcterms:W3CDTF">2013-02-12T19:14:37Z</dcterms:created>
  <dcterms:modified xsi:type="dcterms:W3CDTF">2015-09-09T17:47:40Z</dcterms:modified>
  <cp:contentStatus/>
</cp:coreProperties>
</file>