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17"/>
  </p:notesMasterIdLst>
  <p:handoutMasterIdLst>
    <p:handoutMasterId r:id="rId18"/>
  </p:handoutMasterIdLst>
  <p:sldIdLst>
    <p:sldId id="359" r:id="rId2"/>
    <p:sldId id="360" r:id="rId3"/>
    <p:sldId id="361" r:id="rId4"/>
    <p:sldId id="364" r:id="rId5"/>
    <p:sldId id="363" r:id="rId6"/>
    <p:sldId id="362" r:id="rId7"/>
    <p:sldId id="365" r:id="rId8"/>
    <p:sldId id="366" r:id="rId9"/>
    <p:sldId id="367" r:id="rId10"/>
    <p:sldId id="368" r:id="rId11"/>
    <p:sldId id="373" r:id="rId12"/>
    <p:sldId id="369" r:id="rId13"/>
    <p:sldId id="370" r:id="rId14"/>
    <p:sldId id="371" r:id="rId15"/>
    <p:sldId id="372" r:id="rId16"/>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33"/>
    <a:srgbClr val="009999"/>
    <a:srgbClr val="006666"/>
    <a:srgbClr val="339966"/>
    <a:srgbClr val="00CC99"/>
    <a:srgbClr val="2C9445"/>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14" autoAdjust="0"/>
    <p:restoredTop sz="68010" autoAdjust="0"/>
  </p:normalViewPr>
  <p:slideViewPr>
    <p:cSldViewPr>
      <p:cViewPr varScale="1">
        <p:scale>
          <a:sx n="75" d="100"/>
          <a:sy n="75" d="100"/>
        </p:scale>
        <p:origin x="1044" y="66"/>
      </p:cViewPr>
      <p:guideLst>
        <p:guide orient="horz" pos="2160"/>
        <p:guide pos="2880"/>
      </p:guideLst>
    </p:cSldViewPr>
  </p:slideViewPr>
  <p:outlineViewPr>
    <p:cViewPr>
      <p:scale>
        <a:sx n="33" d="100"/>
        <a:sy n="33" d="100"/>
      </p:scale>
      <p:origin x="12"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79" d="100"/>
          <a:sy n="79" d="100"/>
        </p:scale>
        <p:origin x="1986"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C4565D8F-AF03-4A21-8659-551A14EE6797}" type="datetimeFigureOut">
              <a:rPr lang="en-US"/>
              <a:pPr>
                <a:defRPr/>
              </a:pPr>
              <a:t>9/9/2015</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C3D96FA1-6899-44EE-BE93-F3DC66BDAA4F}" type="slidenum">
              <a:rPr lang="en-US"/>
              <a:pPr>
                <a:defRPr/>
              </a:pPr>
              <a:t>‹#›</a:t>
            </a:fld>
            <a:endParaRPr lang="en-US" dirty="0"/>
          </a:p>
        </p:txBody>
      </p:sp>
    </p:spTree>
    <p:extLst>
      <p:ext uri="{BB962C8B-B14F-4D97-AF65-F5344CB8AC3E}">
        <p14:creationId xmlns:p14="http://schemas.microsoft.com/office/powerpoint/2010/main" val="37660684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eaLnBrk="1" fontAlgn="auto" hangingPunct="1">
              <a:spcBef>
                <a:spcPts val="0"/>
              </a:spcBef>
              <a:spcAft>
                <a:spcPts val="0"/>
              </a:spcAft>
              <a:defRPr sz="1200">
                <a:latin typeface="+mn-lt"/>
              </a:defRPr>
            </a:lvl1pPr>
          </a:lstStyle>
          <a:p>
            <a:pPr>
              <a:defRPr/>
            </a:pPr>
            <a:fld id="{CD5A6F7B-7309-46F4-86A0-76B906B06B9B}" type="slidenum">
              <a:rPr lang="en-US"/>
              <a:pPr>
                <a:defRPr/>
              </a:pPr>
              <a:t>‹#›</a:t>
            </a:fld>
            <a:endParaRPr lang="en-US" dirty="0"/>
          </a:p>
        </p:txBody>
      </p:sp>
    </p:spTree>
    <p:extLst>
      <p:ext uri="{BB962C8B-B14F-4D97-AF65-F5344CB8AC3E}">
        <p14:creationId xmlns:p14="http://schemas.microsoft.com/office/powerpoint/2010/main" val="10706335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buFont typeface="Arial" panose="020B0604020202020204" pitchFamily="34" charset="0"/>
              <a:buNone/>
              <a:defRPr/>
            </a:pPr>
            <a:r>
              <a:rPr lang="en-US" smtClean="0"/>
              <a:t>GUIDELINES</a:t>
            </a:r>
          </a:p>
          <a:p>
            <a:pPr marL="171450" indent="-171450" eaLnBrk="1" fontAlgn="auto" hangingPunct="1">
              <a:spcBef>
                <a:spcPts val="0"/>
              </a:spcBef>
              <a:spcAft>
                <a:spcPts val="0"/>
              </a:spcAft>
              <a:buFont typeface="Arial" panose="020B0604020202020204" pitchFamily="34" charset="0"/>
              <a:buChar char="•"/>
              <a:defRPr/>
            </a:pPr>
            <a:r>
              <a:rPr lang="en-US" dirty="0" smtClean="0"/>
              <a:t>Insert subject title of presentation</a:t>
            </a:r>
          </a:p>
          <a:p>
            <a:pPr marL="171450" indent="-171450" eaLnBrk="1" fontAlgn="auto" hangingPunct="1">
              <a:spcBef>
                <a:spcPts val="0"/>
              </a:spcBef>
              <a:spcAft>
                <a:spcPts val="0"/>
              </a:spcAft>
              <a:buFont typeface="Arial" panose="020B0604020202020204" pitchFamily="34" charset="0"/>
              <a:buChar char="•"/>
              <a:defRPr/>
            </a:pPr>
            <a:r>
              <a:rPr lang="en-US" dirty="0" smtClean="0"/>
              <a:t>Insert name and title </a:t>
            </a:r>
          </a:p>
          <a:p>
            <a:pPr marL="171450" indent="-171450" eaLnBrk="1" fontAlgn="auto" hangingPunct="1">
              <a:spcBef>
                <a:spcPts val="0"/>
              </a:spcBef>
              <a:spcAft>
                <a:spcPts val="0"/>
              </a:spcAft>
              <a:buFont typeface="Arial" panose="020B0604020202020204" pitchFamily="34" charset="0"/>
              <a:buChar char="•"/>
              <a:defRPr/>
            </a:pPr>
            <a:r>
              <a:rPr lang="en-US" dirty="0" smtClean="0"/>
              <a:t>Insert group or entity presenting to and date of presentation</a:t>
            </a:r>
            <a:endParaRPr lang="en-US" dirty="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D9F42B7-986E-42E8-8F4E-2491CB011E69}" type="slidenum">
              <a:rPr lang="en-US" altLang="en-US" smtClean="0">
                <a:solidFill>
                  <a:srgbClr val="000000"/>
                </a:solidFill>
              </a:rPr>
              <a:pPr fontAlgn="base">
                <a:spcBef>
                  <a:spcPct val="0"/>
                </a:spcBef>
                <a:spcAft>
                  <a:spcPct val="0"/>
                </a:spcAft>
              </a:pPr>
              <a:t>1</a:t>
            </a:fld>
            <a:endParaRPr lang="en-US" altLang="en-US" smtClean="0">
              <a:solidFill>
                <a:srgbClr val="000000"/>
              </a:solidFill>
            </a:endParaRPr>
          </a:p>
        </p:txBody>
      </p:sp>
    </p:spTree>
    <p:extLst>
      <p:ext uri="{BB962C8B-B14F-4D97-AF65-F5344CB8AC3E}">
        <p14:creationId xmlns:p14="http://schemas.microsoft.com/office/powerpoint/2010/main" val="30694515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D5A6F7B-7309-46F4-86A0-76B906B06B9B}" type="slidenum">
              <a:rPr lang="en-US" smtClean="0"/>
              <a:pPr>
                <a:defRPr/>
              </a:pPr>
              <a:t>10</a:t>
            </a:fld>
            <a:endParaRPr lang="en-US" dirty="0"/>
          </a:p>
        </p:txBody>
      </p:sp>
    </p:spTree>
    <p:extLst>
      <p:ext uri="{BB962C8B-B14F-4D97-AF65-F5344CB8AC3E}">
        <p14:creationId xmlns:p14="http://schemas.microsoft.com/office/powerpoint/2010/main" val="20920110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D5A6F7B-7309-46F4-86A0-76B906B06B9B}" type="slidenum">
              <a:rPr lang="en-US" smtClean="0"/>
              <a:pPr>
                <a:defRPr/>
              </a:pPr>
              <a:t>15</a:t>
            </a:fld>
            <a:endParaRPr lang="en-US" dirty="0"/>
          </a:p>
        </p:txBody>
      </p:sp>
    </p:spTree>
    <p:extLst>
      <p:ext uri="{BB962C8B-B14F-4D97-AF65-F5344CB8AC3E}">
        <p14:creationId xmlns:p14="http://schemas.microsoft.com/office/powerpoint/2010/main" val="2187290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1219200" y="4572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xfrm>
            <a:off x="304800" y="4038600"/>
            <a:ext cx="6400800" cy="502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100" dirty="0" smtClean="0">
              <a:latin typeface="Arial" panose="020B0604020202020204" pitchFamily="34" charset="0"/>
              <a:cs typeface="Arial" panose="020B0604020202020204" pitchFamily="34" charset="0"/>
            </a:endParaRP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smtClean="0"/>
              <a:t>15</a:t>
            </a:r>
          </a:p>
        </p:txBody>
      </p:sp>
    </p:spTree>
    <p:extLst>
      <p:ext uri="{BB962C8B-B14F-4D97-AF65-F5344CB8AC3E}">
        <p14:creationId xmlns:p14="http://schemas.microsoft.com/office/powerpoint/2010/main" val="35335520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1219200" y="4572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xfrm>
            <a:off x="304800" y="4038600"/>
            <a:ext cx="6400800" cy="502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100" dirty="0" smtClean="0">
                <a:latin typeface="Arial" panose="020B0604020202020204" pitchFamily="34" charset="0"/>
                <a:cs typeface="Arial" panose="020B0604020202020204" pitchFamily="34" charset="0"/>
              </a:rPr>
              <a:t>Be sure to read Introductory materials!!</a:t>
            </a:r>
          </a:p>
          <a:p>
            <a:pPr eaLnBrk="1" hangingPunct="1">
              <a:spcBef>
                <a:spcPct val="0"/>
              </a:spcBef>
            </a:pPr>
            <a:r>
              <a:rPr lang="en-US" altLang="en-US" sz="1100" dirty="0" smtClean="0">
                <a:latin typeface="Arial" panose="020B0604020202020204" pitchFamily="34" charset="0"/>
                <a:cs typeface="Arial" panose="020B0604020202020204" pitchFamily="34" charset="0"/>
              </a:rPr>
              <a:t>Reporting Examples are provided on page 2.24</a:t>
            </a: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smtClean="0"/>
              <a:t>15</a:t>
            </a:r>
          </a:p>
        </p:txBody>
      </p:sp>
    </p:spTree>
    <p:extLst>
      <p:ext uri="{BB962C8B-B14F-4D97-AF65-F5344CB8AC3E}">
        <p14:creationId xmlns:p14="http://schemas.microsoft.com/office/powerpoint/2010/main" val="16359772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1219200" y="4572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xfrm>
            <a:off x="304800" y="4038600"/>
            <a:ext cx="6400800" cy="502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100" dirty="0" smtClean="0">
                <a:latin typeface="Arial" panose="020B0604020202020204" pitchFamily="34" charset="0"/>
                <a:cs typeface="Arial" panose="020B0604020202020204" pitchFamily="34" charset="0"/>
              </a:rPr>
              <a:t>Be sure to read Introductory materials!!</a:t>
            </a:r>
          </a:p>
          <a:p>
            <a:pPr eaLnBrk="1" hangingPunct="1">
              <a:spcBef>
                <a:spcPct val="0"/>
              </a:spcBef>
            </a:pPr>
            <a:r>
              <a:rPr lang="en-US" altLang="en-US" sz="1100" dirty="0" smtClean="0">
                <a:latin typeface="Arial" panose="020B0604020202020204" pitchFamily="34" charset="0"/>
                <a:cs typeface="Arial" panose="020B0604020202020204" pitchFamily="34" charset="0"/>
              </a:rPr>
              <a:t>Reporting Examples are provided on page 2.24</a:t>
            </a: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smtClean="0">
                <a:solidFill>
                  <a:prstClr val="black"/>
                </a:solidFill>
              </a:rPr>
              <a:t>15</a:t>
            </a:r>
          </a:p>
        </p:txBody>
      </p:sp>
    </p:spTree>
    <p:extLst>
      <p:ext uri="{BB962C8B-B14F-4D97-AF65-F5344CB8AC3E}">
        <p14:creationId xmlns:p14="http://schemas.microsoft.com/office/powerpoint/2010/main" val="15322745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NOTE: </a:t>
            </a:r>
            <a:r>
              <a:rPr lang="en-US" dirty="0" smtClean="0"/>
              <a:t>Examples for a student marked as ‘0’ would be a student who has a GED, a</a:t>
            </a:r>
          </a:p>
          <a:p>
            <a:r>
              <a:rPr lang="en-US" dirty="0" smtClean="0"/>
              <a:t>high school graduate, or a non-high school student granted approval for</a:t>
            </a:r>
          </a:p>
          <a:p>
            <a:r>
              <a:rPr lang="en-US" dirty="0" smtClean="0"/>
              <a:t>enrollment by admissions.</a:t>
            </a:r>
          </a:p>
          <a:p>
            <a:endParaRPr lang="en-US" dirty="0"/>
          </a:p>
        </p:txBody>
      </p:sp>
      <p:sp>
        <p:nvSpPr>
          <p:cNvPr id="4" name="Slide Number Placeholder 3"/>
          <p:cNvSpPr>
            <a:spLocks noGrp="1"/>
          </p:cNvSpPr>
          <p:nvPr>
            <p:ph type="sldNum" sz="quarter" idx="10"/>
          </p:nvPr>
        </p:nvSpPr>
        <p:spPr/>
        <p:txBody>
          <a:bodyPr/>
          <a:lstStyle/>
          <a:p>
            <a:pPr>
              <a:defRPr/>
            </a:pPr>
            <a:fld id="{CD5A6F7B-7309-46F4-86A0-76B906B06B9B}" type="slidenum">
              <a:rPr lang="en-US" smtClean="0"/>
              <a:pPr>
                <a:defRPr/>
              </a:pPr>
              <a:t>5</a:t>
            </a:fld>
            <a:endParaRPr lang="en-US" dirty="0"/>
          </a:p>
        </p:txBody>
      </p:sp>
    </p:spTree>
    <p:extLst>
      <p:ext uri="{BB962C8B-B14F-4D97-AF65-F5344CB8AC3E}">
        <p14:creationId xmlns:p14="http://schemas.microsoft.com/office/powerpoint/2010/main" val="3629377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college-level course is reported here for only those students who were in the course.  So if this record is for college algebra and it IS part of a paired course, then 8 should be chosen for both courses.</a:t>
            </a:r>
          </a:p>
          <a:p>
            <a:endParaRPr lang="en-US" baseline="0" dirty="0" smtClean="0"/>
          </a:p>
          <a:p>
            <a:r>
              <a:rPr lang="en-US" baseline="0" dirty="0" smtClean="0"/>
              <a:t>Note that 1 goes from referring to “highest level developmental course” to “developmental course”</a:t>
            </a:r>
          </a:p>
          <a:p>
            <a:endParaRPr lang="en-US" baseline="0" dirty="0" smtClean="0"/>
          </a:p>
          <a:p>
            <a:r>
              <a:rPr lang="en-US" baseline="0" dirty="0" smtClean="0"/>
              <a:t>Priority in reporting: 8, 7, 4, 1, 0.  </a:t>
            </a:r>
            <a:r>
              <a:rPr lang="en-US" baseline="0" dirty="0" smtClean="0">
                <a:solidFill>
                  <a:srgbClr val="FF0000"/>
                </a:solidFill>
              </a:rPr>
              <a:t>REVERSE PRIORITY</a:t>
            </a:r>
            <a:endParaRPr lang="en-US" dirty="0">
              <a:solidFill>
                <a:srgbClr val="FF0000"/>
              </a:solidFill>
            </a:endParaRPr>
          </a:p>
        </p:txBody>
      </p:sp>
      <p:sp>
        <p:nvSpPr>
          <p:cNvPr id="4" name="Slide Number Placeholder 3"/>
          <p:cNvSpPr>
            <a:spLocks noGrp="1"/>
          </p:cNvSpPr>
          <p:nvPr>
            <p:ph type="sldNum" sz="quarter" idx="10"/>
          </p:nvPr>
        </p:nvSpPr>
        <p:spPr/>
        <p:txBody>
          <a:bodyPr/>
          <a:lstStyle/>
          <a:p>
            <a:pPr>
              <a:defRPr/>
            </a:pPr>
            <a:fld id="{CD5A6F7B-7309-46F4-86A0-76B906B06B9B}" type="slidenum">
              <a:rPr lang="en-US" smtClean="0"/>
              <a:pPr>
                <a:defRPr/>
              </a:pPr>
              <a:t>6</a:t>
            </a:fld>
            <a:endParaRPr lang="en-US" dirty="0"/>
          </a:p>
        </p:txBody>
      </p:sp>
    </p:spTree>
    <p:extLst>
      <p:ext uri="{BB962C8B-B14F-4D97-AF65-F5344CB8AC3E}">
        <p14:creationId xmlns:p14="http://schemas.microsoft.com/office/powerpoint/2010/main" val="9720929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CCs this is a critical item because Success Points are Affiliated.  Guidelines are </a:t>
            </a:r>
          </a:p>
          <a:p>
            <a:endParaRPr lang="en-US" dirty="0" smtClean="0"/>
          </a:p>
          <a:p>
            <a:r>
              <a:rPr lang="en-US" dirty="0" smtClean="0"/>
              <a:t>Again</a:t>
            </a:r>
            <a:r>
              <a:rPr lang="en-US" baseline="0" dirty="0" smtClean="0"/>
              <a:t> note that if you have reported NCBO on the CBM00S, then you do not need to </a:t>
            </a:r>
            <a:r>
              <a:rPr lang="en-US" baseline="0" smtClean="0"/>
              <a:t>report it on the CBM002.</a:t>
            </a:r>
            <a:endParaRPr lang="en-US" dirty="0"/>
          </a:p>
        </p:txBody>
      </p:sp>
      <p:sp>
        <p:nvSpPr>
          <p:cNvPr id="4" name="Slide Number Placeholder 3"/>
          <p:cNvSpPr>
            <a:spLocks noGrp="1"/>
          </p:cNvSpPr>
          <p:nvPr>
            <p:ph type="sldNum" sz="quarter" idx="10"/>
          </p:nvPr>
        </p:nvSpPr>
        <p:spPr/>
        <p:txBody>
          <a:bodyPr/>
          <a:lstStyle/>
          <a:p>
            <a:pPr>
              <a:defRPr/>
            </a:pPr>
            <a:fld id="{CD5A6F7B-7309-46F4-86A0-76B906B06B9B}" type="slidenum">
              <a:rPr lang="en-US" smtClean="0"/>
              <a:pPr>
                <a:defRPr/>
              </a:pPr>
              <a:t>7</a:t>
            </a:fld>
            <a:endParaRPr lang="en-US" dirty="0"/>
          </a:p>
        </p:txBody>
      </p:sp>
    </p:spTree>
    <p:extLst>
      <p:ext uri="{BB962C8B-B14F-4D97-AF65-F5344CB8AC3E}">
        <p14:creationId xmlns:p14="http://schemas.microsoft.com/office/powerpoint/2010/main" val="22265576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Deved</a:t>
            </a:r>
            <a:r>
              <a:rPr lang="en-US" dirty="0" smtClean="0"/>
              <a:t> courses may be reported</a:t>
            </a:r>
            <a:r>
              <a:rPr lang="en-US" baseline="0" dirty="0" smtClean="0"/>
              <a:t> credit/passed.</a:t>
            </a:r>
            <a:endParaRPr lang="en-US" dirty="0"/>
          </a:p>
        </p:txBody>
      </p:sp>
      <p:sp>
        <p:nvSpPr>
          <p:cNvPr id="4" name="Slide Number Placeholder 3"/>
          <p:cNvSpPr>
            <a:spLocks noGrp="1"/>
          </p:cNvSpPr>
          <p:nvPr>
            <p:ph type="sldNum" sz="quarter" idx="10"/>
          </p:nvPr>
        </p:nvSpPr>
        <p:spPr/>
        <p:txBody>
          <a:bodyPr/>
          <a:lstStyle/>
          <a:p>
            <a:pPr>
              <a:defRPr/>
            </a:pPr>
            <a:fld id="{CD5A6F7B-7309-46F4-86A0-76B906B06B9B}" type="slidenum">
              <a:rPr lang="en-US" smtClean="0"/>
              <a:pPr>
                <a:defRPr/>
              </a:pPr>
              <a:t>8</a:t>
            </a:fld>
            <a:endParaRPr lang="en-US" dirty="0"/>
          </a:p>
        </p:txBody>
      </p:sp>
    </p:spTree>
    <p:extLst>
      <p:ext uri="{BB962C8B-B14F-4D97-AF65-F5344CB8AC3E}">
        <p14:creationId xmlns:p14="http://schemas.microsoft.com/office/powerpoint/2010/main" val="14566229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Deved</a:t>
            </a:r>
            <a:r>
              <a:rPr lang="en-US" dirty="0" smtClean="0"/>
              <a:t> courses may be reported</a:t>
            </a:r>
            <a:r>
              <a:rPr lang="en-US" baseline="0" dirty="0" smtClean="0"/>
              <a:t> credit/passed.</a:t>
            </a:r>
            <a:r>
              <a:rPr lang="en-US" dirty="0" smtClean="0"/>
              <a:t>  Credit</a:t>
            </a:r>
            <a:r>
              <a:rPr lang="en-US" baseline="0" dirty="0" smtClean="0"/>
              <a:t> and no credit courses cannot be reported here and will lead to an error message.  A ‘0’ can only be reported here if the course has a grade A-F and SCH affiliated.</a:t>
            </a:r>
            <a:endParaRPr lang="en-US" dirty="0"/>
          </a:p>
        </p:txBody>
      </p:sp>
      <p:sp>
        <p:nvSpPr>
          <p:cNvPr id="4" name="Slide Number Placeholder 3"/>
          <p:cNvSpPr>
            <a:spLocks noGrp="1"/>
          </p:cNvSpPr>
          <p:nvPr>
            <p:ph type="sldNum" sz="quarter" idx="10"/>
          </p:nvPr>
        </p:nvSpPr>
        <p:spPr/>
        <p:txBody>
          <a:bodyPr/>
          <a:lstStyle/>
          <a:p>
            <a:pPr>
              <a:defRPr/>
            </a:pPr>
            <a:fld id="{CD5A6F7B-7309-46F4-86A0-76B906B06B9B}" type="slidenum">
              <a:rPr lang="en-US" smtClean="0"/>
              <a:pPr>
                <a:defRPr/>
              </a:pPr>
              <a:t>9</a:t>
            </a:fld>
            <a:endParaRPr lang="en-US" dirty="0"/>
          </a:p>
        </p:txBody>
      </p:sp>
    </p:spTree>
    <p:extLst>
      <p:ext uri="{BB962C8B-B14F-4D97-AF65-F5344CB8AC3E}">
        <p14:creationId xmlns:p14="http://schemas.microsoft.com/office/powerpoint/2010/main" val="18623801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CCDFEC"/>
        </a:solidFill>
        <a:effectLst/>
      </p:bgPr>
    </p:bg>
    <p:spTree>
      <p:nvGrpSpPr>
        <p:cNvPr id="1" name=""/>
        <p:cNvGrpSpPr/>
        <p:nvPr/>
      </p:nvGrpSpPr>
      <p:grpSpPr>
        <a:xfrm>
          <a:off x="0" y="0"/>
          <a:ext cx="0" cy="0"/>
          <a:chOff x="0" y="0"/>
          <a:chExt cx="0" cy="0"/>
        </a:xfrm>
      </p:grpSpPr>
      <p:sp>
        <p:nvSpPr>
          <p:cNvPr id="4" name="Rectangle 3"/>
          <p:cNvSpPr/>
          <p:nvPr userDrawn="1"/>
        </p:nvSpPr>
        <p:spPr>
          <a:xfrm>
            <a:off x="0" y="0"/>
            <a:ext cx="9144000" cy="274638"/>
          </a:xfrm>
          <a:prstGeom prst="rect">
            <a:avLst/>
          </a:prstGeom>
          <a:solidFill>
            <a:srgbClr val="0071B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dirty="0">
              <a:solidFill>
                <a:prstClr val="white"/>
              </a:solidFill>
            </a:endParaRPr>
          </a:p>
        </p:txBody>
      </p:sp>
      <p:sp>
        <p:nvSpPr>
          <p:cNvPr id="5" name="Rectangle 4"/>
          <p:cNvSpPr/>
          <p:nvPr userDrawn="1"/>
        </p:nvSpPr>
        <p:spPr>
          <a:xfrm>
            <a:off x="0" y="6356350"/>
            <a:ext cx="9144000" cy="501650"/>
          </a:xfrm>
          <a:prstGeom prst="rect">
            <a:avLst/>
          </a:prstGeom>
          <a:solidFill>
            <a:srgbClr val="0071B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dirty="0">
              <a:solidFill>
                <a:prstClr val="white"/>
              </a:solidFill>
            </a:endParaRPr>
          </a:p>
        </p:txBody>
      </p:sp>
      <p:cxnSp>
        <p:nvCxnSpPr>
          <p:cNvPr id="6" name="Straight Connector 5"/>
          <p:cNvCxnSpPr/>
          <p:nvPr userDrawn="1"/>
        </p:nvCxnSpPr>
        <p:spPr>
          <a:xfrm rot="5400000">
            <a:off x="4961732" y="3309144"/>
            <a:ext cx="2355850" cy="1587"/>
          </a:xfrm>
          <a:prstGeom prst="line">
            <a:avLst/>
          </a:prstGeom>
          <a:ln w="44450" cap="flat" cmpd="sng" algn="ctr">
            <a:solidFill>
              <a:srgbClr val="E0BE6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Picture 12" descr="THECB logo taglin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40513" y="2339975"/>
            <a:ext cx="1931987" cy="200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5454917" cy="1470025"/>
          </a:xfrm>
        </p:spPr>
        <p:txBody>
          <a:bodyPr>
            <a:noAutofit/>
          </a:bodyPr>
          <a:lstStyle>
            <a:lvl1pPr>
              <a:lnSpc>
                <a:spcPts val="5840"/>
              </a:lnSpc>
              <a:defRPr sz="6200">
                <a:solidFill>
                  <a:schemeClr val="accent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747498"/>
            <a:ext cx="5454917" cy="1752600"/>
          </a:xfrm>
        </p:spPr>
        <p:txBody>
          <a:bodyPr/>
          <a:lstStyle>
            <a:lvl1pPr marL="0" indent="0" algn="l">
              <a:buNone/>
              <a:defRPr i="1">
                <a:solidFill>
                  <a:srgbClr val="1D8E7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563053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4" name="Rectangle 3"/>
          <p:cNvSpPr/>
          <p:nvPr userDrawn="1"/>
        </p:nvSpPr>
        <p:spPr>
          <a:xfrm>
            <a:off x="0" y="0"/>
            <a:ext cx="9144000" cy="274638"/>
          </a:xfrm>
          <a:prstGeom prst="rect">
            <a:avLst/>
          </a:prstGeom>
          <a:solidFill>
            <a:srgbClr val="0071B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dirty="0">
              <a:solidFill>
                <a:prstClr val="white"/>
              </a:solidFill>
            </a:endParaRPr>
          </a:p>
        </p:txBody>
      </p:sp>
      <p:sp>
        <p:nvSpPr>
          <p:cNvPr id="5" name="Rectangle 4"/>
          <p:cNvSpPr/>
          <p:nvPr userDrawn="1"/>
        </p:nvSpPr>
        <p:spPr>
          <a:xfrm>
            <a:off x="0" y="6356350"/>
            <a:ext cx="9144000" cy="501650"/>
          </a:xfrm>
          <a:prstGeom prst="rect">
            <a:avLst/>
          </a:prstGeom>
          <a:solidFill>
            <a:srgbClr val="0071B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dirty="0">
              <a:solidFill>
                <a:prstClr val="white"/>
              </a:solidFill>
            </a:endParaRPr>
          </a:p>
        </p:txBody>
      </p:sp>
      <p:cxnSp>
        <p:nvCxnSpPr>
          <p:cNvPr id="6" name="Straight Connector 5"/>
          <p:cNvCxnSpPr/>
          <p:nvPr userDrawn="1"/>
        </p:nvCxnSpPr>
        <p:spPr>
          <a:xfrm rot="5400000">
            <a:off x="4961732" y="3309144"/>
            <a:ext cx="2355850" cy="1587"/>
          </a:xfrm>
          <a:prstGeom prst="line">
            <a:avLst/>
          </a:prstGeom>
          <a:ln w="44450" cap="flat" cmpd="sng" algn="ctr">
            <a:solidFill>
              <a:srgbClr val="E0BE6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Picture 12" descr="THECB logo taglin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40513" y="2339975"/>
            <a:ext cx="1931987" cy="200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5453328" cy="1470025"/>
          </a:xfrm>
        </p:spPr>
        <p:txBody>
          <a:bodyPr>
            <a:noAutofit/>
          </a:bodyPr>
          <a:lstStyle>
            <a:lvl1pPr>
              <a:lnSpc>
                <a:spcPts val="5840"/>
              </a:lnSpc>
              <a:defRPr sz="6200">
                <a:solidFill>
                  <a:schemeClr val="accent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747498"/>
            <a:ext cx="5454917" cy="1752600"/>
          </a:xfrm>
        </p:spPr>
        <p:txBody>
          <a:bodyPr/>
          <a:lstStyle>
            <a:lvl1pPr marL="0" indent="0" algn="l">
              <a:buNone/>
              <a:defRPr i="1">
                <a:solidFill>
                  <a:srgbClr val="1D8E7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027565133"/>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userDrawn="1"/>
        </p:nvCxnSpPr>
        <p:spPr>
          <a:xfrm>
            <a:off x="457200" y="1246188"/>
            <a:ext cx="8229600" cy="1587"/>
          </a:xfrm>
          <a:prstGeom prst="line">
            <a:avLst/>
          </a:prstGeom>
          <a:ln w="28575" cap="flat" cmpd="sng" algn="ctr">
            <a:solidFill>
              <a:srgbClr val="E0BE6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defTabSz="914400">
              <a:defRPr/>
            </a:lvl1pPr>
          </a:lstStyle>
          <a:p>
            <a:pPr>
              <a:defRPr/>
            </a:pPr>
            <a:endParaRPr lang="en-US"/>
          </a:p>
        </p:txBody>
      </p:sp>
      <p:sp>
        <p:nvSpPr>
          <p:cNvPr id="6" name="Slide Number Placeholder 5"/>
          <p:cNvSpPr>
            <a:spLocks noGrp="1"/>
          </p:cNvSpPr>
          <p:nvPr>
            <p:ph type="sldNum" sz="quarter" idx="11"/>
          </p:nvPr>
        </p:nvSpPr>
        <p:spPr/>
        <p:txBody>
          <a:bodyPr/>
          <a:lstStyle>
            <a:lvl1pPr defTabSz="914400">
              <a:defRPr/>
            </a:lvl1pPr>
          </a:lstStyle>
          <a:p>
            <a:pPr>
              <a:defRPr/>
            </a:pPr>
            <a:fld id="{927A0C6D-401E-4429-A274-9C2068E06B9D}" type="slidenum">
              <a:rPr lang="en-US"/>
              <a:pPr>
                <a:defRPr/>
              </a:pPr>
              <a:t>‹#›</a:t>
            </a:fld>
            <a:endParaRPr lang="en-US" dirty="0"/>
          </a:p>
        </p:txBody>
      </p:sp>
    </p:spTree>
    <p:extLst>
      <p:ext uri="{BB962C8B-B14F-4D97-AF65-F5344CB8AC3E}">
        <p14:creationId xmlns:p14="http://schemas.microsoft.com/office/powerpoint/2010/main" val="508539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Footer Placeholder 4"/>
          <p:cNvSpPr>
            <a:spLocks noGrp="1"/>
          </p:cNvSpPr>
          <p:nvPr>
            <p:ph type="ftr" sz="quarter" idx="10"/>
          </p:nvPr>
        </p:nvSpPr>
        <p:spPr/>
        <p:txBody>
          <a:bodyPr/>
          <a:lstStyle>
            <a:lvl1pPr defTabSz="914400">
              <a:defRPr/>
            </a:lvl1pPr>
          </a:lstStyle>
          <a:p>
            <a:pPr>
              <a:defRPr/>
            </a:pPr>
            <a:endParaRPr lang="en-US"/>
          </a:p>
        </p:txBody>
      </p:sp>
      <p:sp>
        <p:nvSpPr>
          <p:cNvPr id="5" name="Slide Number Placeholder 5"/>
          <p:cNvSpPr>
            <a:spLocks noGrp="1"/>
          </p:cNvSpPr>
          <p:nvPr>
            <p:ph type="sldNum" sz="quarter" idx="11"/>
          </p:nvPr>
        </p:nvSpPr>
        <p:spPr/>
        <p:txBody>
          <a:bodyPr/>
          <a:lstStyle>
            <a:lvl1pPr defTabSz="914400">
              <a:defRPr/>
            </a:lvl1pPr>
          </a:lstStyle>
          <a:p>
            <a:pPr>
              <a:defRPr/>
            </a:pPr>
            <a:fld id="{7DC9F6AD-7903-463F-926D-EA7A2EF35B83}" type="slidenum">
              <a:rPr lang="en-US"/>
              <a:pPr>
                <a:defRPr/>
              </a:pPr>
              <a:t>‹#›</a:t>
            </a:fld>
            <a:endParaRPr lang="en-US" dirty="0"/>
          </a:p>
        </p:txBody>
      </p:sp>
    </p:spTree>
    <p:extLst>
      <p:ext uri="{BB962C8B-B14F-4D97-AF65-F5344CB8AC3E}">
        <p14:creationId xmlns:p14="http://schemas.microsoft.com/office/powerpoint/2010/main" val="4291332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userDrawn="1"/>
        </p:nvCxnSpPr>
        <p:spPr>
          <a:xfrm>
            <a:off x="457200" y="1246188"/>
            <a:ext cx="8229600" cy="1587"/>
          </a:xfrm>
          <a:prstGeom prst="line">
            <a:avLst/>
          </a:prstGeom>
          <a:ln w="28575" cap="flat" cmpd="sng" algn="ctr">
            <a:solidFill>
              <a:srgbClr val="E0BE6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0"/>
          </p:nvPr>
        </p:nvSpPr>
        <p:spPr/>
        <p:txBody>
          <a:bodyPr/>
          <a:lstStyle>
            <a:lvl1pPr defTabSz="914400">
              <a:defRPr/>
            </a:lvl1pPr>
          </a:lstStyle>
          <a:p>
            <a:pPr>
              <a:defRPr/>
            </a:pPr>
            <a:endParaRPr lang="en-US"/>
          </a:p>
        </p:txBody>
      </p:sp>
      <p:sp>
        <p:nvSpPr>
          <p:cNvPr id="7" name="Slide Number Placeholder 6"/>
          <p:cNvSpPr>
            <a:spLocks noGrp="1"/>
          </p:cNvSpPr>
          <p:nvPr>
            <p:ph type="sldNum" sz="quarter" idx="11"/>
          </p:nvPr>
        </p:nvSpPr>
        <p:spPr/>
        <p:txBody>
          <a:bodyPr/>
          <a:lstStyle>
            <a:lvl1pPr defTabSz="914400">
              <a:defRPr/>
            </a:lvl1pPr>
          </a:lstStyle>
          <a:p>
            <a:pPr>
              <a:defRPr/>
            </a:pPr>
            <a:fld id="{B57216DE-793E-4720-A187-9150F95351D5}" type="slidenum">
              <a:rPr lang="en-US"/>
              <a:pPr>
                <a:defRPr/>
              </a:pPr>
              <a:t>‹#›</a:t>
            </a:fld>
            <a:endParaRPr lang="en-US" dirty="0"/>
          </a:p>
        </p:txBody>
      </p:sp>
    </p:spTree>
    <p:extLst>
      <p:ext uri="{BB962C8B-B14F-4D97-AF65-F5344CB8AC3E}">
        <p14:creationId xmlns:p14="http://schemas.microsoft.com/office/powerpoint/2010/main" val="801824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p:nvPr userDrawn="1"/>
        </p:nvCxnSpPr>
        <p:spPr>
          <a:xfrm>
            <a:off x="457200" y="1246188"/>
            <a:ext cx="8229600" cy="1587"/>
          </a:xfrm>
          <a:prstGeom prst="line">
            <a:avLst/>
          </a:prstGeom>
          <a:ln w="28575" cap="flat" cmpd="sng" algn="ctr">
            <a:solidFill>
              <a:srgbClr val="E0BE6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0"/>
          </p:nvPr>
        </p:nvSpPr>
        <p:spPr/>
        <p:txBody>
          <a:bodyPr/>
          <a:lstStyle>
            <a:lvl1pPr defTabSz="914400">
              <a:defRPr/>
            </a:lvl1pPr>
          </a:lstStyle>
          <a:p>
            <a:pPr>
              <a:defRPr/>
            </a:pPr>
            <a:endParaRPr lang="en-US"/>
          </a:p>
        </p:txBody>
      </p:sp>
      <p:sp>
        <p:nvSpPr>
          <p:cNvPr id="5" name="Slide Number Placeholder 4"/>
          <p:cNvSpPr>
            <a:spLocks noGrp="1"/>
          </p:cNvSpPr>
          <p:nvPr>
            <p:ph type="sldNum" sz="quarter" idx="11"/>
          </p:nvPr>
        </p:nvSpPr>
        <p:spPr/>
        <p:txBody>
          <a:bodyPr/>
          <a:lstStyle>
            <a:lvl1pPr defTabSz="914400">
              <a:defRPr/>
            </a:lvl1pPr>
          </a:lstStyle>
          <a:p>
            <a:pPr>
              <a:defRPr/>
            </a:pPr>
            <a:fld id="{1297ECF6-521E-41DB-9B32-372F68A1A80D}" type="slidenum">
              <a:rPr lang="en-US"/>
              <a:pPr>
                <a:defRPr/>
              </a:pPr>
              <a:t>‹#›</a:t>
            </a:fld>
            <a:endParaRPr lang="en-US" dirty="0"/>
          </a:p>
        </p:txBody>
      </p:sp>
    </p:spTree>
    <p:extLst>
      <p:ext uri="{BB962C8B-B14F-4D97-AF65-F5344CB8AC3E}">
        <p14:creationId xmlns:p14="http://schemas.microsoft.com/office/powerpoint/2010/main" val="1923174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defTabSz="914400">
              <a:defRPr/>
            </a:lvl1pPr>
          </a:lstStyle>
          <a:p>
            <a:pPr>
              <a:defRPr/>
            </a:pPr>
            <a:endParaRPr lang="en-US"/>
          </a:p>
        </p:txBody>
      </p:sp>
      <p:sp>
        <p:nvSpPr>
          <p:cNvPr id="3" name="Slide Number Placeholder 3"/>
          <p:cNvSpPr>
            <a:spLocks noGrp="1"/>
          </p:cNvSpPr>
          <p:nvPr>
            <p:ph type="sldNum" sz="quarter" idx="11"/>
          </p:nvPr>
        </p:nvSpPr>
        <p:spPr/>
        <p:txBody>
          <a:bodyPr/>
          <a:lstStyle>
            <a:lvl1pPr defTabSz="914400">
              <a:defRPr/>
            </a:lvl1pPr>
          </a:lstStyle>
          <a:p>
            <a:pPr>
              <a:defRPr/>
            </a:pPr>
            <a:fld id="{3EDDC33F-091E-4E63-B5F9-0E58931E034F}" type="slidenum">
              <a:rPr lang="en-US"/>
              <a:pPr>
                <a:defRPr/>
              </a:pPr>
              <a:t>‹#›</a:t>
            </a:fld>
            <a:endParaRPr lang="en-US" dirty="0"/>
          </a:p>
        </p:txBody>
      </p:sp>
    </p:spTree>
    <p:extLst>
      <p:ext uri="{BB962C8B-B14F-4D97-AF65-F5344CB8AC3E}">
        <p14:creationId xmlns:p14="http://schemas.microsoft.com/office/powerpoint/2010/main" val="1918571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6356350"/>
            <a:ext cx="9144000" cy="501650"/>
          </a:xfrm>
          <a:prstGeom prst="rect">
            <a:avLst/>
          </a:prstGeom>
          <a:solidFill>
            <a:srgbClr val="0071B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dirty="0">
              <a:solidFill>
                <a:prstClr val="white"/>
              </a:solidFill>
            </a:endParaRPr>
          </a:p>
        </p:txBody>
      </p:sp>
      <p:sp>
        <p:nvSpPr>
          <p:cNvPr id="2" name="Title Placeholder 1"/>
          <p:cNvSpPr>
            <a:spLocks noGrp="1"/>
          </p:cNvSpPr>
          <p:nvPr>
            <p:ph type="title"/>
          </p:nvPr>
        </p:nvSpPr>
        <p:spPr>
          <a:xfrm>
            <a:off x="457200" y="274638"/>
            <a:ext cx="8229600" cy="971550"/>
          </a:xfrm>
          <a:prstGeom prst="rect">
            <a:avLst/>
          </a:prstGeom>
        </p:spPr>
        <p:txBody>
          <a:bodyPr vert="horz" lIns="0" tIns="45720" rIns="0" bIns="45720" rtlCol="0" anchor="b" anchorCtr="0">
            <a:normAutofit/>
          </a:bodyPr>
          <a:lstStyle/>
          <a:p>
            <a:r>
              <a:rPr lang="en-US" dirty="0" smtClean="0"/>
              <a:t>Click to edit Master title style</a:t>
            </a:r>
            <a:endParaRPr lang="en-US" dirty="0"/>
          </a:p>
        </p:txBody>
      </p:sp>
      <p:sp>
        <p:nvSpPr>
          <p:cNvPr id="2052"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 name="Footer Placeholder 4"/>
          <p:cNvSpPr>
            <a:spLocks noGrp="1"/>
          </p:cNvSpPr>
          <p:nvPr>
            <p:ph type="ftr" sz="quarter" idx="3"/>
          </p:nvPr>
        </p:nvSpPr>
        <p:spPr>
          <a:xfrm>
            <a:off x="457200" y="6356350"/>
            <a:ext cx="5562600" cy="492125"/>
          </a:xfrm>
          <a:prstGeom prst="rect">
            <a:avLst/>
          </a:prstGeom>
        </p:spPr>
        <p:txBody>
          <a:bodyPr vert="horz" lIns="91440" tIns="45720" rIns="91440" bIns="45720" rtlCol="0" anchor="ctr"/>
          <a:lstStyle>
            <a:lvl1pPr algn="l" defTabSz="457200" eaLnBrk="1" fontAlgn="auto" hangingPunct="1">
              <a:spcBef>
                <a:spcPts val="0"/>
              </a:spcBef>
              <a:spcAft>
                <a:spcPts val="0"/>
              </a:spcAft>
              <a:defRPr sz="1050">
                <a:solidFill>
                  <a:srgbClr val="FFFFFF"/>
                </a:solidFill>
                <a:latin typeface="+mn-lt"/>
              </a:defRPr>
            </a:lvl1pPr>
          </a:lstStyle>
          <a:p>
            <a:pPr>
              <a:defRPr/>
            </a:pPr>
            <a:endParaRPr lang="en-US"/>
          </a:p>
        </p:txBody>
      </p:sp>
      <p:sp>
        <p:nvSpPr>
          <p:cNvPr id="6" name="Slide Number Placeholder 5"/>
          <p:cNvSpPr>
            <a:spLocks noGrp="1"/>
          </p:cNvSpPr>
          <p:nvPr>
            <p:ph type="sldNum" sz="quarter" idx="4"/>
          </p:nvPr>
        </p:nvSpPr>
        <p:spPr>
          <a:xfrm>
            <a:off x="8051800" y="6483350"/>
            <a:ext cx="955675" cy="238125"/>
          </a:xfrm>
          <a:prstGeom prst="rect">
            <a:avLst/>
          </a:prstGeom>
        </p:spPr>
        <p:txBody>
          <a:bodyPr vert="horz" lIns="91440" tIns="45720" rIns="91440" bIns="45720" rtlCol="0" anchor="ctr"/>
          <a:lstStyle>
            <a:lvl1pPr algn="r" defTabSz="457200" eaLnBrk="1" fontAlgn="auto" hangingPunct="1">
              <a:spcBef>
                <a:spcPts val="0"/>
              </a:spcBef>
              <a:spcAft>
                <a:spcPts val="0"/>
              </a:spcAft>
              <a:defRPr sz="900">
                <a:solidFill>
                  <a:prstClr val="white"/>
                </a:solidFill>
                <a:latin typeface="+mn-lt"/>
              </a:defRPr>
            </a:lvl1pPr>
          </a:lstStyle>
          <a:p>
            <a:pPr>
              <a:defRPr/>
            </a:pPr>
            <a:fld id="{FECE6BD5-1277-4FC5-BA5F-ED8D0E4AFEA7}" type="slidenum">
              <a:rPr lang="en-US"/>
              <a:pPr>
                <a:defRPr/>
              </a:pPr>
              <a:t>‹#›</a:t>
            </a:fld>
            <a:endParaRPr lang="en-US" dirty="0"/>
          </a:p>
        </p:txBody>
      </p:sp>
      <p:sp>
        <p:nvSpPr>
          <p:cNvPr id="8" name="Rectangle 7"/>
          <p:cNvSpPr/>
          <p:nvPr/>
        </p:nvSpPr>
        <p:spPr>
          <a:xfrm>
            <a:off x="0" y="0"/>
            <a:ext cx="9144000" cy="274638"/>
          </a:xfrm>
          <a:prstGeom prst="rect">
            <a:avLst/>
          </a:prstGeom>
          <a:solidFill>
            <a:srgbClr val="0071B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dirty="0">
              <a:solidFill>
                <a:prstClr val="white"/>
              </a:solidFill>
            </a:endParaRPr>
          </a:p>
        </p:txBody>
      </p:sp>
      <p:sp>
        <p:nvSpPr>
          <p:cNvPr id="9" name="Rectangle 8"/>
          <p:cNvSpPr/>
          <p:nvPr/>
        </p:nvSpPr>
        <p:spPr>
          <a:xfrm>
            <a:off x="0" y="6350"/>
            <a:ext cx="9144000" cy="136525"/>
          </a:xfrm>
          <a:prstGeom prst="rect">
            <a:avLst/>
          </a:prstGeom>
          <a:solidFill>
            <a:srgbClr val="CCDF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dirty="0">
              <a:solidFill>
                <a:prstClr val="white"/>
              </a:solidFill>
            </a:endParaRPr>
          </a:p>
        </p:txBody>
      </p:sp>
    </p:spTree>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Lst>
  <p:hf hdr="0" ftr="0" dt="0"/>
  <p:txStyles>
    <p:titleStyle>
      <a:lvl1pPr algn="l" defTabSz="457200" rtl="0" eaLnBrk="0" fontAlgn="base" hangingPunct="0">
        <a:spcBef>
          <a:spcPct val="0"/>
        </a:spcBef>
        <a:spcAft>
          <a:spcPct val="0"/>
        </a:spcAft>
        <a:defRPr sz="3600" b="1" kern="1200" cap="all">
          <a:solidFill>
            <a:srgbClr val="1D8E7D"/>
          </a:solidFill>
          <a:latin typeface="+mj-lt"/>
          <a:ea typeface="+mj-ea"/>
          <a:cs typeface="+mj-cs"/>
        </a:defRPr>
      </a:lvl1pPr>
      <a:lvl2pPr algn="l" defTabSz="457200" rtl="0" eaLnBrk="0" fontAlgn="base" hangingPunct="0">
        <a:spcBef>
          <a:spcPct val="0"/>
        </a:spcBef>
        <a:spcAft>
          <a:spcPct val="0"/>
        </a:spcAft>
        <a:defRPr sz="3600" b="1">
          <a:solidFill>
            <a:srgbClr val="1D8E7D"/>
          </a:solidFill>
          <a:latin typeface="Calibri" panose="020F0502020204030204" pitchFamily="34" charset="0"/>
        </a:defRPr>
      </a:lvl2pPr>
      <a:lvl3pPr algn="l" defTabSz="457200" rtl="0" eaLnBrk="0" fontAlgn="base" hangingPunct="0">
        <a:spcBef>
          <a:spcPct val="0"/>
        </a:spcBef>
        <a:spcAft>
          <a:spcPct val="0"/>
        </a:spcAft>
        <a:defRPr sz="3600" b="1">
          <a:solidFill>
            <a:srgbClr val="1D8E7D"/>
          </a:solidFill>
          <a:latin typeface="Calibri" panose="020F0502020204030204" pitchFamily="34" charset="0"/>
        </a:defRPr>
      </a:lvl3pPr>
      <a:lvl4pPr algn="l" defTabSz="457200" rtl="0" eaLnBrk="0" fontAlgn="base" hangingPunct="0">
        <a:spcBef>
          <a:spcPct val="0"/>
        </a:spcBef>
        <a:spcAft>
          <a:spcPct val="0"/>
        </a:spcAft>
        <a:defRPr sz="3600" b="1">
          <a:solidFill>
            <a:srgbClr val="1D8E7D"/>
          </a:solidFill>
          <a:latin typeface="Calibri" panose="020F0502020204030204" pitchFamily="34" charset="0"/>
        </a:defRPr>
      </a:lvl4pPr>
      <a:lvl5pPr algn="l" defTabSz="457200" rtl="0" eaLnBrk="0" fontAlgn="base" hangingPunct="0">
        <a:spcBef>
          <a:spcPct val="0"/>
        </a:spcBef>
        <a:spcAft>
          <a:spcPct val="0"/>
        </a:spcAft>
        <a:defRPr sz="3600" b="1">
          <a:solidFill>
            <a:srgbClr val="1D8E7D"/>
          </a:solidFill>
          <a:latin typeface="Calibri" panose="020F0502020204030204" pitchFamily="34" charset="0"/>
        </a:defRPr>
      </a:lvl5pPr>
      <a:lvl6pPr marL="457200" algn="l" defTabSz="457200" rtl="0" fontAlgn="base">
        <a:spcBef>
          <a:spcPct val="0"/>
        </a:spcBef>
        <a:spcAft>
          <a:spcPct val="0"/>
        </a:spcAft>
        <a:defRPr sz="3600" b="1">
          <a:solidFill>
            <a:srgbClr val="1D8E7D"/>
          </a:solidFill>
          <a:latin typeface="Calibri" panose="020F0502020204030204" pitchFamily="34" charset="0"/>
        </a:defRPr>
      </a:lvl6pPr>
      <a:lvl7pPr marL="914400" algn="l" defTabSz="457200" rtl="0" fontAlgn="base">
        <a:spcBef>
          <a:spcPct val="0"/>
        </a:spcBef>
        <a:spcAft>
          <a:spcPct val="0"/>
        </a:spcAft>
        <a:defRPr sz="3600" b="1">
          <a:solidFill>
            <a:srgbClr val="1D8E7D"/>
          </a:solidFill>
          <a:latin typeface="Calibri" panose="020F0502020204030204" pitchFamily="34" charset="0"/>
        </a:defRPr>
      </a:lvl7pPr>
      <a:lvl8pPr marL="1371600" algn="l" defTabSz="457200" rtl="0" fontAlgn="base">
        <a:spcBef>
          <a:spcPct val="0"/>
        </a:spcBef>
        <a:spcAft>
          <a:spcPct val="0"/>
        </a:spcAft>
        <a:defRPr sz="3600" b="1">
          <a:solidFill>
            <a:srgbClr val="1D8E7D"/>
          </a:solidFill>
          <a:latin typeface="Calibri" panose="020F0502020204030204" pitchFamily="34" charset="0"/>
        </a:defRPr>
      </a:lvl8pPr>
      <a:lvl9pPr marL="1828800" algn="l" defTabSz="457200" rtl="0" fontAlgn="base">
        <a:spcBef>
          <a:spcPct val="0"/>
        </a:spcBef>
        <a:spcAft>
          <a:spcPct val="0"/>
        </a:spcAft>
        <a:defRPr sz="3600" b="1">
          <a:solidFill>
            <a:srgbClr val="1D8E7D"/>
          </a:solidFill>
          <a:latin typeface="Calibri" panose="020F0502020204030204" pitchFamily="34" charset="0"/>
        </a:defRPr>
      </a:lvl9pPr>
    </p:titleStyle>
    <p:bodyStyle>
      <a:lvl1pPr marL="342900" indent="-342900" algn="l" defTabSz="457200" rtl="0" eaLnBrk="0" fontAlgn="base" hangingPunct="0">
        <a:spcBef>
          <a:spcPct val="20000"/>
        </a:spcBef>
        <a:spcAft>
          <a:spcPct val="0"/>
        </a:spcAft>
        <a:buClr>
          <a:srgbClr val="0071B8"/>
        </a:buClr>
        <a:buFont typeface="Arial" panose="020B0604020202020204" pitchFamily="34" charset="0"/>
        <a:buChar char="•"/>
        <a:defRPr sz="28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Clr>
          <a:srgbClr val="0071B8"/>
        </a:buClr>
        <a:buFont typeface="Arial" panose="020B0604020202020204" pitchFamily="34" charset="0"/>
        <a:buChar char="–"/>
        <a:defRPr sz="24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Clr>
          <a:srgbClr val="0071B8"/>
        </a:buClr>
        <a:buFont typeface="Arial" panose="020B0604020202020204" pitchFamily="34" charset="0"/>
        <a:buChar char="•"/>
        <a:defRPr sz="20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Clr>
          <a:srgbClr val="0071B8"/>
        </a:buClr>
        <a:buFont typeface="Arial" panose="020B0604020202020204" pitchFamily="34" charset="0"/>
        <a:buChar char="–"/>
        <a:defRPr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Clr>
          <a:srgbClr val="0071B8"/>
        </a:buClr>
        <a:buFont typeface="Arial" panose="020B0604020202020204" pitchFamily="34" charset="0"/>
        <a:buChar char="»"/>
        <a:defRPr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www.thecb.state.tx.us/reports/PDF/3430.PDF?CFID=29011180&amp;CFTOKEN=40184353"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bwMode="auto">
          <a:xfrm>
            <a:off x="609600" y="1905000"/>
            <a:ext cx="5867400" cy="1470025"/>
          </a:xfrm>
        </p:spPr>
        <p:txBody>
          <a:bodyPr wrap="square" numCol="1" compatLnSpc="1">
            <a:prstTxWarp prst="textNoShape">
              <a:avLst/>
            </a:prstTxWarp>
          </a:bodyPr>
          <a:lstStyle/>
          <a:p>
            <a:pPr eaLnBrk="1" hangingPunct="1">
              <a:lnSpc>
                <a:spcPct val="100000"/>
              </a:lnSpc>
            </a:pPr>
            <a:r>
              <a:rPr lang="en-US" altLang="en-US" sz="3600" i="1" cap="none" dirty="0" smtClean="0"/>
              <a:t>Student Schedule Report:</a:t>
            </a:r>
            <a:br>
              <a:rPr lang="en-US" altLang="en-US" sz="3600" i="1" cap="none" dirty="0" smtClean="0"/>
            </a:br>
            <a:r>
              <a:rPr lang="en-US" altLang="en-US" sz="3600" i="1" cap="none" dirty="0" smtClean="0"/>
              <a:t>CBM00S</a:t>
            </a:r>
            <a:endParaRPr lang="en-US" altLang="en-US" sz="2400" b="0" i="1" cap="none" dirty="0" smtClean="0"/>
          </a:p>
        </p:txBody>
      </p:sp>
      <p:sp>
        <p:nvSpPr>
          <p:cNvPr id="20483" name="Subtitle 4"/>
          <p:cNvSpPr>
            <a:spLocks noGrp="1"/>
          </p:cNvSpPr>
          <p:nvPr>
            <p:ph type="subTitle" idx="1"/>
          </p:nvPr>
        </p:nvSpPr>
        <p:spPr>
          <a:xfrm>
            <a:off x="609600" y="3810000"/>
            <a:ext cx="5454650" cy="1752600"/>
          </a:xfrm>
        </p:spPr>
        <p:txBody>
          <a:bodyPr/>
          <a:lstStyle/>
          <a:p>
            <a:pPr eaLnBrk="1" hangingPunct="1"/>
            <a:r>
              <a:rPr lang="en-US" altLang="en-US" sz="2000" b="1" dirty="0" smtClean="0"/>
              <a:t>Julie Eklund, PhD </a:t>
            </a:r>
          </a:p>
          <a:p>
            <a:pPr eaLnBrk="1" hangingPunct="1"/>
            <a:r>
              <a:rPr lang="en-US" altLang="en-US" sz="2000" b="1" dirty="0" smtClean="0"/>
              <a:t>Interim Assistant Commissioner </a:t>
            </a:r>
            <a:endParaRPr lang="en-US" altLang="en-US" sz="2000" dirty="0"/>
          </a:p>
          <a:p>
            <a:pPr eaLnBrk="1" hangingPunct="1"/>
            <a:r>
              <a:rPr lang="en-US" altLang="en-US" sz="2000" dirty="0" smtClean="0"/>
              <a:t>Strategic Planning and Funding</a:t>
            </a:r>
          </a:p>
        </p:txBody>
      </p:sp>
      <p:sp>
        <p:nvSpPr>
          <p:cNvPr id="6" name="TextBox 5"/>
          <p:cNvSpPr txBox="1"/>
          <p:nvPr/>
        </p:nvSpPr>
        <p:spPr>
          <a:xfrm>
            <a:off x="4876800" y="4916488"/>
            <a:ext cx="3886200" cy="369887"/>
          </a:xfrm>
          <a:prstGeom prst="rect">
            <a:avLst/>
          </a:prstGeom>
          <a:noFill/>
        </p:spPr>
        <p:txBody>
          <a:bodyPr>
            <a:spAutoFit/>
          </a:bodyPr>
          <a:lstStyle/>
          <a:p>
            <a:pPr eaLnBrk="1" fontAlgn="auto" hangingPunct="1">
              <a:spcBef>
                <a:spcPts val="0"/>
              </a:spcBef>
              <a:spcAft>
                <a:spcPts val="0"/>
              </a:spcAft>
              <a:defRPr/>
            </a:pPr>
            <a:r>
              <a:rPr lang="en-US" b="1" dirty="0" smtClean="0">
                <a:solidFill>
                  <a:schemeClr val="tx1">
                    <a:lumMod val="65000"/>
                    <a:lumOff val="35000"/>
                  </a:schemeClr>
                </a:solidFill>
                <a:latin typeface="+mn-lt"/>
              </a:rPr>
              <a:t>CBM Manual Update, July 15, 2015</a:t>
            </a:r>
            <a:endParaRPr lang="en-US" b="1" dirty="0">
              <a:solidFill>
                <a:schemeClr val="tx1">
                  <a:lumMod val="65000"/>
                  <a:lumOff val="35000"/>
                </a:schemeClr>
              </a:solidFill>
              <a:latin typeface="+mn-lt"/>
            </a:endParaRPr>
          </a:p>
        </p:txBody>
      </p:sp>
    </p:spTree>
    <p:extLst>
      <p:ext uri="{BB962C8B-B14F-4D97-AF65-F5344CB8AC3E}">
        <p14:creationId xmlns:p14="http://schemas.microsoft.com/office/powerpoint/2010/main" val="33280239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Non-Course-based options (NCBO)for DE</a:t>
            </a:r>
            <a:endParaRPr lang="en-US" dirty="0"/>
          </a:p>
        </p:txBody>
      </p:sp>
      <p:sp>
        <p:nvSpPr>
          <p:cNvPr id="3" name="Content Placeholder 2"/>
          <p:cNvSpPr>
            <a:spLocks noGrp="1"/>
          </p:cNvSpPr>
          <p:nvPr>
            <p:ph idx="1"/>
          </p:nvPr>
        </p:nvSpPr>
        <p:spPr/>
        <p:txBody>
          <a:bodyPr/>
          <a:lstStyle/>
          <a:p>
            <a:r>
              <a:rPr lang="en-US" dirty="0" smtClean="0"/>
              <a:t>Semester to semester you must report as separate interventions.  You cannot get funding for the same intervention more than once</a:t>
            </a:r>
          </a:p>
          <a:p>
            <a:r>
              <a:rPr lang="en-US" dirty="0" smtClean="0"/>
              <a:t>You may report on only the CBM002 if funding is not being requested; you must report on the CBM00S, 001, 004, 0E1, to get funding</a:t>
            </a:r>
          </a:p>
          <a:p>
            <a:r>
              <a:rPr lang="en-US" dirty="0" smtClean="0"/>
              <a:t>Institutions should be reporting with decimal places when appropriate (no crosswalk needed now that decimal places are allowed on all reports for SCH)</a:t>
            </a:r>
          </a:p>
          <a:p>
            <a:endParaRPr lang="en-US" dirty="0" smtClean="0"/>
          </a:p>
          <a:p>
            <a:endParaRPr lang="en-US" dirty="0"/>
          </a:p>
        </p:txBody>
      </p:sp>
      <p:sp>
        <p:nvSpPr>
          <p:cNvPr id="4" name="Slide Number Placeholder 3"/>
          <p:cNvSpPr>
            <a:spLocks noGrp="1"/>
          </p:cNvSpPr>
          <p:nvPr>
            <p:ph type="sldNum" sz="quarter" idx="11"/>
          </p:nvPr>
        </p:nvSpPr>
        <p:spPr/>
        <p:txBody>
          <a:bodyPr/>
          <a:lstStyle/>
          <a:p>
            <a:pPr>
              <a:defRPr/>
            </a:pPr>
            <a:fld id="{927A0C6D-401E-4429-A274-9C2068E06B9D}" type="slidenum">
              <a:rPr lang="en-US" smtClean="0"/>
              <a:pPr>
                <a:defRPr/>
              </a:pPr>
              <a:t>10</a:t>
            </a:fld>
            <a:endParaRPr lang="en-US" dirty="0"/>
          </a:p>
        </p:txBody>
      </p:sp>
    </p:spTree>
    <p:extLst>
      <p:ext uri="{BB962C8B-B14F-4D97-AF65-F5344CB8AC3E}">
        <p14:creationId xmlns:p14="http://schemas.microsoft.com/office/powerpoint/2010/main" val="3351105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NON-COURSE-BASED OPTIONS (Continued)</a:t>
            </a:r>
            <a:endParaRPr lang="en-US" dirty="0"/>
          </a:p>
        </p:txBody>
      </p:sp>
      <p:sp>
        <p:nvSpPr>
          <p:cNvPr id="3" name="Content Placeholder 2"/>
          <p:cNvSpPr>
            <a:spLocks noGrp="1"/>
          </p:cNvSpPr>
          <p:nvPr>
            <p:ph idx="1"/>
          </p:nvPr>
        </p:nvSpPr>
        <p:spPr/>
        <p:txBody>
          <a:bodyPr/>
          <a:lstStyle/>
          <a:p>
            <a:r>
              <a:rPr lang="en-US" dirty="0" smtClean="0"/>
              <a:t>NCBOs may be offered just prior to a semester and reported for that semester (for example, offered a week or two before the fall semester starts and reported in fall)</a:t>
            </a:r>
          </a:p>
          <a:p>
            <a:r>
              <a:rPr lang="en-US" dirty="0" smtClean="0"/>
              <a:t>In this instance, if the student was not TSI met before the NCBO was offered and is met after the NCBO is completed, you may report the student as not met on the CBM002 item #20/#40/#60 and then on item #24/#44/#64 report the student as met during the semester</a:t>
            </a:r>
            <a:endParaRPr lang="en-US" dirty="0"/>
          </a:p>
        </p:txBody>
      </p:sp>
      <p:sp>
        <p:nvSpPr>
          <p:cNvPr id="4" name="Slide Number Placeholder 3"/>
          <p:cNvSpPr>
            <a:spLocks noGrp="1"/>
          </p:cNvSpPr>
          <p:nvPr>
            <p:ph type="sldNum" sz="quarter" idx="11"/>
          </p:nvPr>
        </p:nvSpPr>
        <p:spPr/>
        <p:txBody>
          <a:bodyPr/>
          <a:lstStyle/>
          <a:p>
            <a:pPr>
              <a:defRPr/>
            </a:pPr>
            <a:fld id="{927A0C6D-401E-4429-A274-9C2068E06B9D}" type="slidenum">
              <a:rPr lang="en-US" smtClean="0"/>
              <a:pPr>
                <a:defRPr/>
              </a:pPr>
              <a:t>11</a:t>
            </a:fld>
            <a:endParaRPr lang="en-US" dirty="0"/>
          </a:p>
        </p:txBody>
      </p:sp>
    </p:spTree>
    <p:extLst>
      <p:ext uri="{BB962C8B-B14F-4D97-AF65-F5344CB8AC3E}">
        <p14:creationId xmlns:p14="http://schemas.microsoft.com/office/powerpoint/2010/main" val="30862648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Flex Entry</a:t>
            </a:r>
            <a:endParaRPr lang="en-US" dirty="0"/>
          </a:p>
        </p:txBody>
      </p:sp>
      <p:sp>
        <p:nvSpPr>
          <p:cNvPr id="3" name="Content Placeholder 2"/>
          <p:cNvSpPr>
            <a:spLocks noGrp="1"/>
          </p:cNvSpPr>
          <p:nvPr>
            <p:ph idx="1"/>
          </p:nvPr>
        </p:nvSpPr>
        <p:spPr/>
        <p:txBody>
          <a:bodyPr/>
          <a:lstStyle/>
          <a:p>
            <a:r>
              <a:rPr lang="en-US" dirty="0" smtClean="0"/>
              <a:t>Institutions are generally doing a good job reporting Flex </a:t>
            </a:r>
            <a:r>
              <a:rPr lang="en-US" dirty="0"/>
              <a:t>E</a:t>
            </a:r>
            <a:r>
              <a:rPr lang="en-US" dirty="0" smtClean="0"/>
              <a:t>ntry students, based on our records.  This population grows every year </a:t>
            </a:r>
          </a:p>
          <a:p>
            <a:r>
              <a:rPr lang="en-US" dirty="0" smtClean="0"/>
              <a:t>There is a Flex Entry example table in Appendix P of the manuals; there is also an example table for excess hours</a:t>
            </a:r>
          </a:p>
          <a:p>
            <a:r>
              <a:rPr lang="en-US" dirty="0" smtClean="0"/>
              <a:t>A Flex </a:t>
            </a:r>
            <a:r>
              <a:rPr lang="en-US" dirty="0"/>
              <a:t>E</a:t>
            </a:r>
            <a:r>
              <a:rPr lang="en-US" dirty="0" smtClean="0"/>
              <a:t>ntry record is not necessary on the CBM00S and CBM002 if the course is finished in the same semester it started</a:t>
            </a:r>
            <a:endParaRPr lang="en-US" dirty="0"/>
          </a:p>
        </p:txBody>
      </p:sp>
      <p:sp>
        <p:nvSpPr>
          <p:cNvPr id="4" name="Slide Number Placeholder 3"/>
          <p:cNvSpPr>
            <a:spLocks noGrp="1"/>
          </p:cNvSpPr>
          <p:nvPr>
            <p:ph type="sldNum" sz="quarter" idx="11"/>
          </p:nvPr>
        </p:nvSpPr>
        <p:spPr/>
        <p:txBody>
          <a:bodyPr/>
          <a:lstStyle/>
          <a:p>
            <a:pPr>
              <a:defRPr/>
            </a:pPr>
            <a:fld id="{927A0C6D-401E-4429-A274-9C2068E06B9D}" type="slidenum">
              <a:rPr lang="en-US" smtClean="0"/>
              <a:pPr>
                <a:defRPr/>
              </a:pPr>
              <a:t>12</a:t>
            </a:fld>
            <a:endParaRPr lang="en-US" dirty="0"/>
          </a:p>
        </p:txBody>
      </p:sp>
    </p:spTree>
    <p:extLst>
      <p:ext uri="{BB962C8B-B14F-4D97-AF65-F5344CB8AC3E}">
        <p14:creationId xmlns:p14="http://schemas.microsoft.com/office/powerpoint/2010/main" val="17710311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Begin date</a:t>
            </a:r>
            <a:endParaRPr lang="en-US" dirty="0"/>
          </a:p>
        </p:txBody>
      </p:sp>
      <p:sp>
        <p:nvSpPr>
          <p:cNvPr id="3" name="Content Placeholder 2"/>
          <p:cNvSpPr>
            <a:spLocks noGrp="1"/>
          </p:cNvSpPr>
          <p:nvPr>
            <p:ph idx="1"/>
          </p:nvPr>
        </p:nvSpPr>
        <p:spPr/>
        <p:txBody>
          <a:bodyPr/>
          <a:lstStyle/>
          <a:p>
            <a:r>
              <a:rPr lang="en-US" dirty="0"/>
              <a:t>Item #31 Class Begin Date. Enter all four digits of the year, the month, and day of the </a:t>
            </a:r>
            <a:r>
              <a:rPr lang="en-US" dirty="0" smtClean="0"/>
              <a:t>first scheduled </a:t>
            </a:r>
            <a:r>
              <a:rPr lang="en-US" dirty="0"/>
              <a:t>day for this course (YYYYMMDD). For a semester-length course, </a:t>
            </a:r>
            <a:r>
              <a:rPr lang="en-US" dirty="0" smtClean="0"/>
              <a:t>use the </a:t>
            </a:r>
            <a:r>
              <a:rPr lang="en-US" dirty="0"/>
              <a:t>beginning of term date as the beginning date. For compressed </a:t>
            </a:r>
            <a:r>
              <a:rPr lang="en-US" dirty="0" smtClean="0"/>
              <a:t>courses, classes </a:t>
            </a:r>
            <a:r>
              <a:rPr lang="en-US" dirty="0"/>
              <a:t>that begin prior to the first day of term and for classes that begin after </a:t>
            </a:r>
            <a:r>
              <a:rPr lang="en-US" dirty="0" smtClean="0"/>
              <a:t>the census </a:t>
            </a:r>
            <a:r>
              <a:rPr lang="en-US" dirty="0"/>
              <a:t>day of the term, use the actual first day of class</a:t>
            </a:r>
            <a:r>
              <a:rPr lang="en-US" dirty="0" smtClean="0"/>
              <a:t>.</a:t>
            </a:r>
            <a:endParaRPr lang="en-US" dirty="0"/>
          </a:p>
        </p:txBody>
      </p:sp>
      <p:sp>
        <p:nvSpPr>
          <p:cNvPr id="4" name="Slide Number Placeholder 3"/>
          <p:cNvSpPr>
            <a:spLocks noGrp="1"/>
          </p:cNvSpPr>
          <p:nvPr>
            <p:ph type="sldNum" sz="quarter" idx="11"/>
          </p:nvPr>
        </p:nvSpPr>
        <p:spPr/>
        <p:txBody>
          <a:bodyPr/>
          <a:lstStyle/>
          <a:p>
            <a:pPr>
              <a:defRPr/>
            </a:pPr>
            <a:fld id="{927A0C6D-401E-4429-A274-9C2068E06B9D}" type="slidenum">
              <a:rPr lang="en-US" smtClean="0"/>
              <a:pPr>
                <a:defRPr/>
              </a:pPr>
              <a:t>13</a:t>
            </a:fld>
            <a:endParaRPr lang="en-US" dirty="0"/>
          </a:p>
        </p:txBody>
      </p:sp>
    </p:spTree>
    <p:extLst>
      <p:ext uri="{BB962C8B-B14F-4D97-AF65-F5344CB8AC3E}">
        <p14:creationId xmlns:p14="http://schemas.microsoft.com/office/powerpoint/2010/main" val="37038273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End Date</a:t>
            </a:r>
            <a:endParaRPr lang="en-US" dirty="0"/>
          </a:p>
        </p:txBody>
      </p:sp>
      <p:sp>
        <p:nvSpPr>
          <p:cNvPr id="3" name="Content Placeholder 2"/>
          <p:cNvSpPr>
            <a:spLocks noGrp="1"/>
          </p:cNvSpPr>
          <p:nvPr>
            <p:ph idx="1"/>
          </p:nvPr>
        </p:nvSpPr>
        <p:spPr/>
        <p:txBody>
          <a:bodyPr/>
          <a:lstStyle/>
          <a:p>
            <a:r>
              <a:rPr lang="en-US" dirty="0"/>
              <a:t>Item #32 Class End Date. Enter all four digits of the year, the month, and day of the </a:t>
            </a:r>
            <a:r>
              <a:rPr lang="en-US" dirty="0" smtClean="0"/>
              <a:t>last scheduled </a:t>
            </a:r>
            <a:r>
              <a:rPr lang="en-US" dirty="0"/>
              <a:t>class for this course (YYYYMMDD). For a semester-length course, </a:t>
            </a:r>
            <a:r>
              <a:rPr lang="en-US" dirty="0" smtClean="0"/>
              <a:t>use the </a:t>
            </a:r>
            <a:r>
              <a:rPr lang="en-US" dirty="0"/>
              <a:t>end of term date as the ending date. For a compressed course, classes </a:t>
            </a:r>
            <a:r>
              <a:rPr lang="en-US" dirty="0" smtClean="0"/>
              <a:t>that begin </a:t>
            </a:r>
            <a:r>
              <a:rPr lang="en-US" dirty="0"/>
              <a:t>prior to the first day of term and for classes that begin after the census day </a:t>
            </a:r>
            <a:r>
              <a:rPr lang="en-US" dirty="0" smtClean="0"/>
              <a:t>of the </a:t>
            </a:r>
            <a:r>
              <a:rPr lang="en-US" dirty="0"/>
              <a:t>term, use the actual last class day.</a:t>
            </a:r>
          </a:p>
          <a:p>
            <a:endParaRPr lang="en-US" dirty="0"/>
          </a:p>
        </p:txBody>
      </p:sp>
      <p:sp>
        <p:nvSpPr>
          <p:cNvPr id="4" name="Slide Number Placeholder 3"/>
          <p:cNvSpPr>
            <a:spLocks noGrp="1"/>
          </p:cNvSpPr>
          <p:nvPr>
            <p:ph type="sldNum" sz="quarter" idx="11"/>
          </p:nvPr>
        </p:nvSpPr>
        <p:spPr/>
        <p:txBody>
          <a:bodyPr/>
          <a:lstStyle/>
          <a:p>
            <a:pPr>
              <a:defRPr/>
            </a:pPr>
            <a:fld id="{927A0C6D-401E-4429-A274-9C2068E06B9D}" type="slidenum">
              <a:rPr lang="en-US" smtClean="0"/>
              <a:pPr>
                <a:defRPr/>
              </a:pPr>
              <a:t>14</a:t>
            </a:fld>
            <a:endParaRPr lang="en-US" dirty="0"/>
          </a:p>
        </p:txBody>
      </p:sp>
    </p:spTree>
    <p:extLst>
      <p:ext uri="{BB962C8B-B14F-4D97-AF65-F5344CB8AC3E}">
        <p14:creationId xmlns:p14="http://schemas.microsoft.com/office/powerpoint/2010/main" val="31394425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or comments?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1"/>
          </p:nvPr>
        </p:nvSpPr>
        <p:spPr/>
        <p:txBody>
          <a:bodyPr/>
          <a:lstStyle/>
          <a:p>
            <a:pPr>
              <a:defRPr/>
            </a:pPr>
            <a:fld id="{927A0C6D-401E-4429-A274-9C2068E06B9D}" type="slidenum">
              <a:rPr lang="en-US" smtClean="0"/>
              <a:pPr>
                <a:defRPr/>
              </a:pPr>
              <a:t>15</a:t>
            </a:fld>
            <a:endParaRPr lang="en-US" dirty="0"/>
          </a:p>
        </p:txBody>
      </p:sp>
    </p:spTree>
    <p:extLst>
      <p:ext uri="{BB962C8B-B14F-4D97-AF65-F5344CB8AC3E}">
        <p14:creationId xmlns:p14="http://schemas.microsoft.com/office/powerpoint/2010/main" val="29242754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201613" y="381000"/>
            <a:ext cx="8866187" cy="685800"/>
          </a:xfrm>
        </p:spPr>
        <p:txBody>
          <a:bodyPr wrap="square" numCol="1" compatLnSpc="1">
            <a:prstTxWarp prst="textNoShape">
              <a:avLst/>
            </a:prstTxWarp>
          </a:bodyPr>
          <a:lstStyle/>
          <a:p>
            <a:pPr eaLnBrk="1" hangingPunct="1"/>
            <a:r>
              <a:rPr lang="en-US" altLang="en-US" sz="3200" cap="none" dirty="0" smtClean="0"/>
              <a:t>Student Schedule Report: CBM00S</a:t>
            </a:r>
          </a:p>
        </p:txBody>
      </p:sp>
      <p:sp>
        <p:nvSpPr>
          <p:cNvPr id="7" name="Subtitle 2"/>
          <p:cNvSpPr>
            <a:spLocks noGrp="1"/>
          </p:cNvSpPr>
          <p:nvPr>
            <p:ph idx="1"/>
          </p:nvPr>
        </p:nvSpPr>
        <p:spPr>
          <a:xfrm>
            <a:off x="533400" y="1810542"/>
            <a:ext cx="8242300" cy="4729163"/>
          </a:xfrm>
        </p:spPr>
        <p:txBody>
          <a:bodyPr rtlCol="0">
            <a:noAutofit/>
          </a:bodyPr>
          <a:lstStyle/>
          <a:p>
            <a:pPr marL="0" indent="0" eaLnBrk="1" fontAlgn="auto" hangingPunct="1">
              <a:spcAft>
                <a:spcPts val="0"/>
              </a:spcAft>
              <a:buFont typeface="Arial" panose="020B0604020202020204" pitchFamily="34" charset="0"/>
              <a:buNone/>
              <a:defRPr/>
            </a:pPr>
            <a:endParaRPr lang="en-US" sz="300" dirty="0"/>
          </a:p>
          <a:p>
            <a:pPr eaLnBrk="1" fontAlgn="auto" hangingPunct="1">
              <a:spcAft>
                <a:spcPts val="0"/>
              </a:spcAft>
              <a:buFont typeface="Arial"/>
              <a:buChar char="•"/>
              <a:defRPr/>
            </a:pPr>
            <a:endParaRPr lang="en-US" sz="500" dirty="0" smtClean="0"/>
          </a:p>
          <a:p>
            <a:pPr eaLnBrk="1" fontAlgn="auto" hangingPunct="1">
              <a:spcAft>
                <a:spcPts val="0"/>
              </a:spcAft>
              <a:buFont typeface="Arial"/>
              <a:buChar char="•"/>
              <a:defRPr/>
            </a:pPr>
            <a:r>
              <a:rPr lang="en-US" dirty="0" smtClean="0"/>
              <a:t>Developed thanks to a federal grant to enhance State Longitudinal Data Systems (SLDS)</a:t>
            </a:r>
          </a:p>
          <a:p>
            <a:pPr lvl="1" eaLnBrk="1" fontAlgn="auto" hangingPunct="1">
              <a:spcAft>
                <a:spcPts val="0"/>
              </a:spcAft>
              <a:buFont typeface="Arial"/>
              <a:buChar char="•"/>
              <a:defRPr/>
            </a:pPr>
            <a:r>
              <a:rPr lang="en-US" dirty="0" smtClean="0"/>
              <a:t>Institutions were provided funding from the grant for the additional programming required</a:t>
            </a:r>
          </a:p>
          <a:p>
            <a:pPr eaLnBrk="1" fontAlgn="auto" hangingPunct="1">
              <a:spcAft>
                <a:spcPts val="0"/>
              </a:spcAft>
              <a:buFont typeface="Arial"/>
              <a:buChar char="•"/>
              <a:defRPr/>
            </a:pPr>
            <a:r>
              <a:rPr lang="en-US" dirty="0" smtClean="0"/>
              <a:t>Student transcript information is included to allow for in-depth studies of student outcomes</a:t>
            </a:r>
          </a:p>
          <a:p>
            <a:pPr eaLnBrk="1" fontAlgn="auto" hangingPunct="1">
              <a:spcAft>
                <a:spcPts val="0"/>
              </a:spcAft>
              <a:buFont typeface="Arial"/>
              <a:buChar char="•"/>
              <a:defRPr/>
            </a:pPr>
            <a:r>
              <a:rPr lang="en-US" dirty="0" smtClean="0"/>
              <a:t>Report is also used to collect information about developmental education, dual credit</a:t>
            </a:r>
          </a:p>
          <a:p>
            <a:pPr eaLnBrk="1" fontAlgn="auto" hangingPunct="1">
              <a:spcAft>
                <a:spcPts val="0"/>
              </a:spcAft>
              <a:buFont typeface="Arial"/>
              <a:buChar char="•"/>
              <a:defRPr/>
            </a:pPr>
            <a:endParaRPr lang="en-US" sz="1800" dirty="0"/>
          </a:p>
        </p:txBody>
      </p:sp>
      <p:sp>
        <p:nvSpPr>
          <p:cNvPr id="3" name="TextBox 2"/>
          <p:cNvSpPr txBox="1"/>
          <p:nvPr/>
        </p:nvSpPr>
        <p:spPr>
          <a:xfrm>
            <a:off x="685800" y="1257300"/>
            <a:ext cx="7480300" cy="461665"/>
          </a:xfrm>
          <a:prstGeom prst="rect">
            <a:avLst/>
          </a:prstGeom>
          <a:solidFill>
            <a:schemeClr val="accent3"/>
          </a:solidFill>
        </p:spPr>
        <p:txBody>
          <a:bodyPr wrap="square">
            <a:spAutoFit/>
          </a:bodyPr>
          <a:lstStyle/>
          <a:p>
            <a:pPr algn="ctr" eaLnBrk="1" fontAlgn="auto" hangingPunct="1">
              <a:spcBef>
                <a:spcPts val="0"/>
              </a:spcBef>
              <a:spcAft>
                <a:spcPts val="0"/>
              </a:spcAft>
              <a:defRPr/>
            </a:pPr>
            <a:r>
              <a:rPr lang="en-US" sz="2400" b="1" dirty="0" smtClean="0">
                <a:latin typeface="+mn-lt"/>
              </a:rPr>
              <a:t>Reason for Report</a:t>
            </a:r>
            <a:endParaRPr lang="en-US" sz="2400" b="1" dirty="0">
              <a:latin typeface="+mn-lt"/>
            </a:endParaRPr>
          </a:p>
        </p:txBody>
      </p:sp>
      <p:sp>
        <p:nvSpPr>
          <p:cNvPr id="30726" name="Slide Number Placeholder 3"/>
          <p:cNvSpPr>
            <a:spLocks noGrp="1"/>
          </p:cNvSpPr>
          <p:nvPr>
            <p:ph type="sldNum" sz="quarter" idx="11"/>
          </p:nvPr>
        </p:nvSpPr>
        <p:spPr bwMode="auto">
          <a:xfrm>
            <a:off x="8775700" y="6356350"/>
            <a:ext cx="381000" cy="49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rgbClr val="0071B8"/>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rgbClr val="0071B8"/>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rgbClr val="0071B8"/>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9pPr>
          </a:lstStyle>
          <a:p>
            <a:pPr algn="l" fontAlgn="base">
              <a:spcBef>
                <a:spcPct val="0"/>
              </a:spcBef>
              <a:spcAft>
                <a:spcPct val="0"/>
              </a:spcAft>
              <a:buClrTx/>
              <a:buFontTx/>
              <a:buNone/>
            </a:pPr>
            <a:r>
              <a:rPr lang="en-US" altLang="en-US" sz="1400" b="1" dirty="0">
                <a:solidFill>
                  <a:srgbClr val="FFFFFF"/>
                </a:solidFill>
              </a:rPr>
              <a:t>2</a:t>
            </a:r>
            <a:endParaRPr lang="en-US" altLang="en-US" sz="1400" b="1" dirty="0" smtClean="0">
              <a:solidFill>
                <a:srgbClr val="FFFFFF"/>
              </a:solidFill>
            </a:endParaRPr>
          </a:p>
        </p:txBody>
      </p:sp>
    </p:spTree>
    <p:extLst>
      <p:ext uri="{BB962C8B-B14F-4D97-AF65-F5344CB8AC3E}">
        <p14:creationId xmlns:p14="http://schemas.microsoft.com/office/powerpoint/2010/main" val="40768139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201613" y="381000"/>
            <a:ext cx="8866187" cy="685800"/>
          </a:xfrm>
        </p:spPr>
        <p:txBody>
          <a:bodyPr wrap="square" numCol="1" compatLnSpc="1">
            <a:prstTxWarp prst="textNoShape">
              <a:avLst/>
            </a:prstTxWarp>
          </a:bodyPr>
          <a:lstStyle/>
          <a:p>
            <a:pPr eaLnBrk="1" hangingPunct="1"/>
            <a:r>
              <a:rPr lang="en-US" altLang="en-US" sz="3200" cap="none" dirty="0" smtClean="0"/>
              <a:t>Student Schedule Report: CBM00S</a:t>
            </a:r>
          </a:p>
        </p:txBody>
      </p:sp>
      <p:sp>
        <p:nvSpPr>
          <p:cNvPr id="7" name="Subtitle 2"/>
          <p:cNvSpPr>
            <a:spLocks noGrp="1"/>
          </p:cNvSpPr>
          <p:nvPr>
            <p:ph idx="1"/>
          </p:nvPr>
        </p:nvSpPr>
        <p:spPr>
          <a:xfrm>
            <a:off x="533400" y="1810542"/>
            <a:ext cx="7924800" cy="4729163"/>
          </a:xfrm>
        </p:spPr>
        <p:txBody>
          <a:bodyPr rtlCol="0">
            <a:noAutofit/>
          </a:bodyPr>
          <a:lstStyle/>
          <a:p>
            <a:pPr marL="0" indent="0" eaLnBrk="1" fontAlgn="auto" hangingPunct="1">
              <a:spcAft>
                <a:spcPts val="0"/>
              </a:spcAft>
              <a:buFont typeface="Arial" panose="020B0604020202020204" pitchFamily="34" charset="0"/>
              <a:buNone/>
              <a:defRPr/>
            </a:pPr>
            <a:endParaRPr lang="en-US" sz="300" dirty="0"/>
          </a:p>
          <a:p>
            <a:pPr eaLnBrk="1" fontAlgn="auto" hangingPunct="1">
              <a:spcAft>
                <a:spcPts val="0"/>
              </a:spcAft>
              <a:buFont typeface="Arial"/>
              <a:buChar char="•"/>
              <a:defRPr/>
            </a:pPr>
            <a:endParaRPr lang="en-US" sz="500" dirty="0" smtClean="0"/>
          </a:p>
          <a:p>
            <a:pPr eaLnBrk="1" fontAlgn="auto" hangingPunct="1">
              <a:spcAft>
                <a:spcPts val="0"/>
              </a:spcAft>
              <a:buFont typeface="Arial"/>
              <a:buChar char="•"/>
              <a:defRPr/>
            </a:pPr>
            <a:r>
              <a:rPr lang="en-US" sz="2400" dirty="0" smtClean="0"/>
              <a:t>End of Semester Report</a:t>
            </a:r>
          </a:p>
          <a:p>
            <a:pPr eaLnBrk="1" fontAlgn="auto" hangingPunct="1">
              <a:spcAft>
                <a:spcPts val="0"/>
              </a:spcAft>
              <a:buFont typeface="Arial"/>
              <a:buChar char="•"/>
              <a:defRPr/>
            </a:pPr>
            <a:r>
              <a:rPr lang="en-US" sz="2400" dirty="0" smtClean="0"/>
              <a:t>Collects a record for each student in each class taken so includes elements of the student report and the course report (SCHs are collected, for example).</a:t>
            </a:r>
          </a:p>
          <a:p>
            <a:pPr eaLnBrk="1" fontAlgn="auto" hangingPunct="1">
              <a:spcAft>
                <a:spcPts val="0"/>
              </a:spcAft>
              <a:buFont typeface="Arial"/>
              <a:buChar char="•"/>
              <a:defRPr/>
            </a:pPr>
            <a:r>
              <a:rPr lang="en-US" sz="2400" dirty="0" smtClean="0"/>
              <a:t>Matches to the CBM0E1</a:t>
            </a:r>
          </a:p>
          <a:p>
            <a:pPr eaLnBrk="1" fontAlgn="auto" hangingPunct="1">
              <a:spcAft>
                <a:spcPts val="0"/>
              </a:spcAft>
              <a:buFont typeface="Arial"/>
              <a:buChar char="•"/>
              <a:defRPr/>
            </a:pPr>
            <a:endParaRPr lang="en-US" sz="2400" dirty="0" smtClean="0"/>
          </a:p>
          <a:p>
            <a:pPr marL="0" indent="0" eaLnBrk="1" fontAlgn="auto" hangingPunct="1">
              <a:spcAft>
                <a:spcPts val="0"/>
              </a:spcAft>
              <a:buNone/>
              <a:defRPr/>
            </a:pPr>
            <a:endParaRPr lang="en-US" sz="2400" dirty="0"/>
          </a:p>
          <a:p>
            <a:pPr marL="0" indent="0" eaLnBrk="1" fontAlgn="auto" hangingPunct="1">
              <a:spcAft>
                <a:spcPts val="0"/>
              </a:spcAft>
              <a:buNone/>
              <a:defRPr/>
            </a:pPr>
            <a:r>
              <a:rPr lang="en-US" sz="2400" dirty="0" smtClean="0"/>
              <a:t> </a:t>
            </a:r>
            <a:endParaRPr lang="en-US" sz="2400" dirty="0"/>
          </a:p>
        </p:txBody>
      </p:sp>
      <p:sp>
        <p:nvSpPr>
          <p:cNvPr id="3" name="TextBox 2"/>
          <p:cNvSpPr txBox="1"/>
          <p:nvPr/>
        </p:nvSpPr>
        <p:spPr>
          <a:xfrm>
            <a:off x="685800" y="1257300"/>
            <a:ext cx="7480300" cy="461665"/>
          </a:xfrm>
          <a:prstGeom prst="rect">
            <a:avLst/>
          </a:prstGeom>
          <a:solidFill>
            <a:schemeClr val="accent3"/>
          </a:solidFill>
        </p:spPr>
        <p:txBody>
          <a:bodyPr wrap="square">
            <a:spAutoFit/>
          </a:bodyPr>
          <a:lstStyle/>
          <a:p>
            <a:pPr algn="ctr" eaLnBrk="1" fontAlgn="auto" hangingPunct="1">
              <a:spcBef>
                <a:spcPts val="0"/>
              </a:spcBef>
              <a:spcAft>
                <a:spcPts val="0"/>
              </a:spcAft>
              <a:defRPr/>
            </a:pPr>
            <a:r>
              <a:rPr lang="en-US" sz="2400" b="1" dirty="0" smtClean="0">
                <a:latin typeface="+mn-lt"/>
              </a:rPr>
              <a:t>How the Report is Structured</a:t>
            </a:r>
            <a:endParaRPr lang="en-US" sz="2400" b="1" dirty="0">
              <a:latin typeface="+mn-lt"/>
            </a:endParaRPr>
          </a:p>
        </p:txBody>
      </p:sp>
      <p:sp>
        <p:nvSpPr>
          <p:cNvPr id="30726" name="Slide Number Placeholder 3"/>
          <p:cNvSpPr>
            <a:spLocks noGrp="1"/>
          </p:cNvSpPr>
          <p:nvPr>
            <p:ph type="sldNum" sz="quarter" idx="11"/>
          </p:nvPr>
        </p:nvSpPr>
        <p:spPr bwMode="auto">
          <a:xfrm>
            <a:off x="8775700" y="6356350"/>
            <a:ext cx="381000" cy="49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rgbClr val="0071B8"/>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rgbClr val="0071B8"/>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rgbClr val="0071B8"/>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9pPr>
          </a:lstStyle>
          <a:p>
            <a:pPr algn="l" fontAlgn="base">
              <a:spcBef>
                <a:spcPct val="0"/>
              </a:spcBef>
              <a:spcAft>
                <a:spcPct val="0"/>
              </a:spcAft>
              <a:buClrTx/>
              <a:buFontTx/>
              <a:buNone/>
            </a:pPr>
            <a:r>
              <a:rPr lang="en-US" altLang="en-US" sz="1400" b="1" dirty="0">
                <a:solidFill>
                  <a:srgbClr val="FFFFFF"/>
                </a:solidFill>
              </a:rPr>
              <a:t>2</a:t>
            </a:r>
            <a:endParaRPr lang="en-US" altLang="en-US" sz="1400" b="1" dirty="0" smtClean="0">
              <a:solidFill>
                <a:srgbClr val="FFFFFF"/>
              </a:solidFill>
            </a:endParaRPr>
          </a:p>
        </p:txBody>
      </p:sp>
    </p:spTree>
    <p:extLst>
      <p:ext uri="{BB962C8B-B14F-4D97-AF65-F5344CB8AC3E}">
        <p14:creationId xmlns:p14="http://schemas.microsoft.com/office/powerpoint/2010/main" val="1104562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201613" y="381000"/>
            <a:ext cx="8866187" cy="685800"/>
          </a:xfrm>
        </p:spPr>
        <p:txBody>
          <a:bodyPr wrap="square" numCol="1" compatLnSpc="1">
            <a:prstTxWarp prst="textNoShape">
              <a:avLst/>
            </a:prstTxWarp>
          </a:bodyPr>
          <a:lstStyle/>
          <a:p>
            <a:pPr eaLnBrk="1" hangingPunct="1"/>
            <a:r>
              <a:rPr lang="en-US" altLang="en-US" sz="3200" cap="none" dirty="0" smtClean="0"/>
              <a:t>Student Schedule Report: CBM00S</a:t>
            </a:r>
          </a:p>
        </p:txBody>
      </p:sp>
      <p:sp>
        <p:nvSpPr>
          <p:cNvPr id="7" name="Subtitle 2"/>
          <p:cNvSpPr>
            <a:spLocks noGrp="1"/>
          </p:cNvSpPr>
          <p:nvPr>
            <p:ph idx="1"/>
          </p:nvPr>
        </p:nvSpPr>
        <p:spPr>
          <a:xfrm>
            <a:off x="533400" y="1810542"/>
            <a:ext cx="7924800" cy="4729163"/>
          </a:xfrm>
        </p:spPr>
        <p:txBody>
          <a:bodyPr rtlCol="0">
            <a:noAutofit/>
          </a:bodyPr>
          <a:lstStyle/>
          <a:p>
            <a:pPr marL="0" indent="0" eaLnBrk="1" fontAlgn="auto" hangingPunct="1">
              <a:spcAft>
                <a:spcPts val="0"/>
              </a:spcAft>
              <a:buFont typeface="Arial" panose="020B0604020202020204" pitchFamily="34" charset="0"/>
              <a:buNone/>
              <a:defRPr/>
            </a:pPr>
            <a:endParaRPr lang="en-US" sz="300" dirty="0"/>
          </a:p>
          <a:p>
            <a:pPr eaLnBrk="1" fontAlgn="auto" hangingPunct="1">
              <a:spcAft>
                <a:spcPts val="0"/>
              </a:spcAft>
              <a:buFont typeface="Arial"/>
              <a:buChar char="•"/>
              <a:defRPr/>
            </a:pPr>
            <a:endParaRPr lang="en-US" sz="500" dirty="0" smtClean="0"/>
          </a:p>
          <a:p>
            <a:pPr eaLnBrk="1" fontAlgn="auto" hangingPunct="1">
              <a:spcAft>
                <a:spcPts val="0"/>
              </a:spcAft>
              <a:buFont typeface="Arial"/>
              <a:buChar char="•"/>
              <a:defRPr/>
            </a:pPr>
            <a:endParaRPr lang="en-US" sz="2400" dirty="0" smtClean="0"/>
          </a:p>
          <a:p>
            <a:pPr eaLnBrk="1" fontAlgn="auto" hangingPunct="1">
              <a:spcAft>
                <a:spcPts val="0"/>
              </a:spcAft>
              <a:buFont typeface="Arial"/>
              <a:buChar char="•"/>
              <a:defRPr/>
            </a:pPr>
            <a:r>
              <a:rPr lang="en-US" sz="2400" dirty="0" smtClean="0"/>
              <a:t>Different Type of Instruction and Classification Options (Items 7 &amp; 8)</a:t>
            </a:r>
          </a:p>
          <a:p>
            <a:pPr eaLnBrk="1" fontAlgn="auto" hangingPunct="1">
              <a:spcAft>
                <a:spcPts val="0"/>
              </a:spcAft>
              <a:buFont typeface="Arial"/>
              <a:buChar char="•"/>
              <a:defRPr/>
            </a:pPr>
            <a:r>
              <a:rPr lang="en-US" sz="2400" dirty="0" smtClean="0"/>
              <a:t>Additional Items on Contact hours (14&amp;15) for CTCs</a:t>
            </a:r>
          </a:p>
          <a:p>
            <a:pPr eaLnBrk="1" fontAlgn="auto" hangingPunct="1">
              <a:spcAft>
                <a:spcPts val="0"/>
              </a:spcAft>
              <a:buFont typeface="Arial"/>
              <a:buChar char="•"/>
              <a:defRPr/>
            </a:pPr>
            <a:r>
              <a:rPr lang="en-US" sz="2400" dirty="0" smtClean="0"/>
              <a:t>Location code and instruction mode options vary</a:t>
            </a:r>
          </a:p>
          <a:p>
            <a:pPr eaLnBrk="1" fontAlgn="auto" hangingPunct="1">
              <a:spcAft>
                <a:spcPts val="0"/>
              </a:spcAft>
              <a:buFont typeface="Arial"/>
              <a:buChar char="•"/>
              <a:defRPr/>
            </a:pPr>
            <a:r>
              <a:rPr lang="en-US" sz="2400" dirty="0" smtClean="0"/>
              <a:t>Differences are similar to 001 and 004/0E1</a:t>
            </a:r>
          </a:p>
          <a:p>
            <a:pPr eaLnBrk="1" fontAlgn="auto" hangingPunct="1">
              <a:spcAft>
                <a:spcPts val="0"/>
              </a:spcAft>
              <a:buFont typeface="Arial"/>
              <a:buChar char="•"/>
              <a:defRPr/>
            </a:pPr>
            <a:r>
              <a:rPr lang="en-US" sz="2400" dirty="0" smtClean="0"/>
              <a:t>Items #18 </a:t>
            </a:r>
            <a:r>
              <a:rPr lang="en-US" sz="2400" dirty="0" err="1" smtClean="0"/>
              <a:t>Univ</a:t>
            </a:r>
            <a:r>
              <a:rPr lang="en-US" sz="2400" dirty="0" smtClean="0"/>
              <a:t>/#21 CTC forward are more aligned and are the focus of this discussion</a:t>
            </a:r>
          </a:p>
          <a:p>
            <a:pPr marL="0" indent="0" eaLnBrk="1" fontAlgn="auto" hangingPunct="1">
              <a:spcAft>
                <a:spcPts val="0"/>
              </a:spcAft>
              <a:buNone/>
              <a:defRPr/>
            </a:pPr>
            <a:endParaRPr lang="en-US" sz="2400" dirty="0"/>
          </a:p>
          <a:p>
            <a:pPr marL="0" indent="0" eaLnBrk="1" fontAlgn="auto" hangingPunct="1">
              <a:spcAft>
                <a:spcPts val="0"/>
              </a:spcAft>
              <a:buNone/>
              <a:defRPr/>
            </a:pPr>
            <a:r>
              <a:rPr lang="en-US" sz="2400" dirty="0" smtClean="0"/>
              <a:t> </a:t>
            </a:r>
            <a:endParaRPr lang="en-US" sz="2400" dirty="0"/>
          </a:p>
        </p:txBody>
      </p:sp>
      <p:sp>
        <p:nvSpPr>
          <p:cNvPr id="3" name="TextBox 2"/>
          <p:cNvSpPr txBox="1"/>
          <p:nvPr/>
        </p:nvSpPr>
        <p:spPr>
          <a:xfrm>
            <a:off x="685800" y="1257300"/>
            <a:ext cx="7480300" cy="461665"/>
          </a:xfrm>
          <a:prstGeom prst="rect">
            <a:avLst/>
          </a:prstGeom>
          <a:solidFill>
            <a:schemeClr val="accent3"/>
          </a:solidFill>
        </p:spPr>
        <p:txBody>
          <a:bodyPr wrap="square">
            <a:spAutoFit/>
          </a:bodyPr>
          <a:lstStyle/>
          <a:p>
            <a:pPr algn="ctr" eaLnBrk="1" fontAlgn="auto" hangingPunct="1">
              <a:spcBef>
                <a:spcPts val="0"/>
              </a:spcBef>
              <a:spcAft>
                <a:spcPts val="0"/>
              </a:spcAft>
              <a:defRPr/>
            </a:pPr>
            <a:r>
              <a:rPr lang="en-US" sz="2400" b="1" dirty="0" smtClean="0">
                <a:solidFill>
                  <a:prstClr val="black"/>
                </a:solidFill>
                <a:latin typeface="Calibri"/>
              </a:rPr>
              <a:t>Differences between CTC and University Version</a:t>
            </a:r>
            <a:endParaRPr lang="en-US" sz="2400" b="1" dirty="0">
              <a:solidFill>
                <a:prstClr val="black"/>
              </a:solidFill>
              <a:latin typeface="Calibri"/>
            </a:endParaRPr>
          </a:p>
        </p:txBody>
      </p:sp>
      <p:sp>
        <p:nvSpPr>
          <p:cNvPr id="30726" name="Slide Number Placeholder 3"/>
          <p:cNvSpPr>
            <a:spLocks noGrp="1"/>
          </p:cNvSpPr>
          <p:nvPr>
            <p:ph type="sldNum" sz="quarter" idx="11"/>
          </p:nvPr>
        </p:nvSpPr>
        <p:spPr bwMode="auto">
          <a:xfrm>
            <a:off x="8775700" y="6356350"/>
            <a:ext cx="381000" cy="49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rgbClr val="0071B8"/>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rgbClr val="0071B8"/>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rgbClr val="0071B8"/>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9pPr>
          </a:lstStyle>
          <a:p>
            <a:pPr algn="l" fontAlgn="base">
              <a:spcBef>
                <a:spcPct val="0"/>
              </a:spcBef>
              <a:spcAft>
                <a:spcPct val="0"/>
              </a:spcAft>
              <a:buClrTx/>
              <a:buFontTx/>
              <a:buNone/>
            </a:pPr>
            <a:r>
              <a:rPr lang="en-US" altLang="en-US" sz="1400" b="1" dirty="0">
                <a:solidFill>
                  <a:srgbClr val="FFFFFF"/>
                </a:solidFill>
              </a:rPr>
              <a:t>2</a:t>
            </a:r>
            <a:endParaRPr lang="en-US" altLang="en-US" sz="1400" b="1" dirty="0" smtClean="0">
              <a:solidFill>
                <a:srgbClr val="FFFFFF"/>
              </a:solidFill>
            </a:endParaRPr>
          </a:p>
        </p:txBody>
      </p:sp>
    </p:spTree>
    <p:extLst>
      <p:ext uri="{BB962C8B-B14F-4D97-AF65-F5344CB8AC3E}">
        <p14:creationId xmlns:p14="http://schemas.microsoft.com/office/powerpoint/2010/main" val="37297394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Item #18 UNIV/#21 CTC</a:t>
            </a:r>
            <a:endParaRPr lang="en-US" dirty="0"/>
          </a:p>
        </p:txBody>
      </p:sp>
      <p:sp>
        <p:nvSpPr>
          <p:cNvPr id="3" name="Content Placeholder 2"/>
          <p:cNvSpPr>
            <a:spLocks noGrp="1"/>
          </p:cNvSpPr>
          <p:nvPr>
            <p:ph idx="1"/>
          </p:nvPr>
        </p:nvSpPr>
        <p:spPr/>
        <p:txBody>
          <a:bodyPr/>
          <a:lstStyle/>
          <a:p>
            <a:r>
              <a:rPr lang="en-US" dirty="0"/>
              <a:t>Item #21 High School Credit Status. Enter the high school credit status for the student </a:t>
            </a:r>
            <a:r>
              <a:rPr lang="en-US" dirty="0" smtClean="0"/>
              <a:t>in this </a:t>
            </a:r>
            <a:r>
              <a:rPr lang="en-US" dirty="0"/>
              <a:t>report (information about reporting dual credit students is in the introduction).</a:t>
            </a:r>
          </a:p>
          <a:p>
            <a:r>
              <a:rPr lang="en-US" dirty="0"/>
              <a:t>0 Not a HS student</a:t>
            </a:r>
          </a:p>
          <a:p>
            <a:r>
              <a:rPr lang="en-US" dirty="0"/>
              <a:t>1 Student is not yet HS graduate, course reported is for dual credit</a:t>
            </a:r>
          </a:p>
          <a:p>
            <a:r>
              <a:rPr lang="en-US" dirty="0"/>
              <a:t>2 Student is not yet HS graduate, course reported is for college credit </a:t>
            </a:r>
            <a:r>
              <a:rPr lang="en-US" dirty="0" smtClean="0"/>
              <a:t>only</a:t>
            </a:r>
            <a:endParaRPr lang="en-US" dirty="0"/>
          </a:p>
        </p:txBody>
      </p:sp>
      <p:sp>
        <p:nvSpPr>
          <p:cNvPr id="4" name="Slide Number Placeholder 3"/>
          <p:cNvSpPr>
            <a:spLocks noGrp="1"/>
          </p:cNvSpPr>
          <p:nvPr>
            <p:ph type="sldNum" sz="quarter" idx="11"/>
          </p:nvPr>
        </p:nvSpPr>
        <p:spPr/>
        <p:txBody>
          <a:bodyPr/>
          <a:lstStyle/>
          <a:p>
            <a:pPr>
              <a:defRPr/>
            </a:pPr>
            <a:fld id="{927A0C6D-401E-4429-A274-9C2068E06B9D}" type="slidenum">
              <a:rPr lang="en-US" smtClean="0"/>
              <a:pPr>
                <a:defRPr/>
              </a:pPr>
              <a:t>5</a:t>
            </a:fld>
            <a:endParaRPr lang="en-US" dirty="0"/>
          </a:p>
        </p:txBody>
      </p:sp>
    </p:spTree>
    <p:extLst>
      <p:ext uri="{BB962C8B-B14F-4D97-AF65-F5344CB8AC3E}">
        <p14:creationId xmlns:p14="http://schemas.microsoft.com/office/powerpoint/2010/main" val="31475166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Item #</a:t>
            </a:r>
            <a:r>
              <a:rPr lang="en-US" sz="3200" dirty="0" smtClean="0"/>
              <a:t>19 </a:t>
            </a:r>
            <a:r>
              <a:rPr lang="en-US" sz="3200" dirty="0" err="1" smtClean="0"/>
              <a:t>Univ</a:t>
            </a:r>
            <a:r>
              <a:rPr lang="en-US" sz="3200" dirty="0" smtClean="0"/>
              <a:t>/#22 CTC </a:t>
            </a:r>
            <a:r>
              <a:rPr lang="en-US" sz="3200" dirty="0"/>
              <a:t>Developmental Education Course/Intervention Level.</a:t>
            </a:r>
          </a:p>
        </p:txBody>
      </p:sp>
      <p:sp>
        <p:nvSpPr>
          <p:cNvPr id="3" name="Content Placeholder 2"/>
          <p:cNvSpPr>
            <a:spLocks noGrp="1"/>
          </p:cNvSpPr>
          <p:nvPr>
            <p:ph idx="1"/>
          </p:nvPr>
        </p:nvSpPr>
        <p:spPr/>
        <p:txBody>
          <a:bodyPr>
            <a:normAutofit fontScale="85000" lnSpcReduction="10000"/>
          </a:bodyPr>
          <a:lstStyle/>
          <a:p>
            <a:r>
              <a:rPr lang="en-US" dirty="0" smtClean="0"/>
              <a:t>0 </a:t>
            </a:r>
            <a:r>
              <a:rPr lang="en-US" dirty="0"/>
              <a:t>Not a developmental course/intervention (exception: report a college-level course in a co-requisite model as option ‘8’) </a:t>
            </a:r>
          </a:p>
          <a:p>
            <a:r>
              <a:rPr lang="en-US" dirty="0"/>
              <a:t>1 Developmental course </a:t>
            </a:r>
          </a:p>
          <a:p>
            <a:r>
              <a:rPr lang="en-US" dirty="0"/>
              <a:t>4 Developmental intervention, including NCBOs (not self-paced or co-requisite model) </a:t>
            </a:r>
          </a:p>
          <a:p>
            <a:r>
              <a:rPr lang="en-US" dirty="0"/>
              <a:t>7 Self-paced course or intervention (for example, emporium or module-based) </a:t>
            </a:r>
          </a:p>
          <a:p>
            <a:r>
              <a:rPr lang="en-US" dirty="0"/>
              <a:t>8 Co-requisite or paired course or intervention (use this option for both sections of the co-requisite course. Do NOT report students under this option unless concurrently enrolled in both DE and college-level as part of a co-requisite model in the same semester/reporting period) 	</a:t>
            </a:r>
          </a:p>
        </p:txBody>
      </p:sp>
      <p:sp>
        <p:nvSpPr>
          <p:cNvPr id="4" name="Slide Number Placeholder 3"/>
          <p:cNvSpPr>
            <a:spLocks noGrp="1"/>
          </p:cNvSpPr>
          <p:nvPr>
            <p:ph type="sldNum" sz="quarter" idx="11"/>
          </p:nvPr>
        </p:nvSpPr>
        <p:spPr/>
        <p:txBody>
          <a:bodyPr/>
          <a:lstStyle/>
          <a:p>
            <a:pPr>
              <a:defRPr/>
            </a:pPr>
            <a:fld id="{927A0C6D-401E-4429-A274-9C2068E06B9D}" type="slidenum">
              <a:rPr lang="en-US" smtClean="0"/>
              <a:pPr>
                <a:defRPr/>
              </a:pPr>
              <a:t>6</a:t>
            </a:fld>
            <a:endParaRPr lang="en-US" dirty="0"/>
          </a:p>
        </p:txBody>
      </p:sp>
    </p:spTree>
    <p:extLst>
      <p:ext uri="{BB962C8B-B14F-4D97-AF65-F5344CB8AC3E}">
        <p14:creationId xmlns:p14="http://schemas.microsoft.com/office/powerpoint/2010/main" val="1257765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Item #20 </a:t>
            </a:r>
            <a:r>
              <a:rPr lang="en-US" sz="3200" dirty="0" err="1" smtClean="0"/>
              <a:t>Univ</a:t>
            </a:r>
            <a:r>
              <a:rPr lang="en-US" sz="3200" dirty="0"/>
              <a:t>/</a:t>
            </a:r>
            <a:r>
              <a:rPr lang="en-US" sz="3200" dirty="0" smtClean="0"/>
              <a:t>#23 </a:t>
            </a:r>
            <a:r>
              <a:rPr lang="en-US" sz="3200" dirty="0"/>
              <a:t>CTC First College-Level Course (FCL).</a:t>
            </a:r>
          </a:p>
        </p:txBody>
      </p:sp>
      <p:sp>
        <p:nvSpPr>
          <p:cNvPr id="3" name="Content Placeholder 2"/>
          <p:cNvSpPr>
            <a:spLocks noGrp="1"/>
          </p:cNvSpPr>
          <p:nvPr>
            <p:ph idx="1"/>
          </p:nvPr>
        </p:nvSpPr>
        <p:spPr/>
        <p:txBody>
          <a:bodyPr/>
          <a:lstStyle/>
          <a:p>
            <a:r>
              <a:rPr lang="en-US" dirty="0"/>
              <a:t>0 Previously reported as successfully completing first college-level course or </a:t>
            </a:r>
            <a:r>
              <a:rPr lang="en-US" dirty="0" smtClean="0"/>
              <a:t>not applicable</a:t>
            </a:r>
            <a:endParaRPr lang="en-US" dirty="0"/>
          </a:p>
          <a:p>
            <a:r>
              <a:rPr lang="en-US" dirty="0"/>
              <a:t>1 Math</a:t>
            </a:r>
          </a:p>
          <a:p>
            <a:r>
              <a:rPr lang="en-US" dirty="0"/>
              <a:t>2 Reading intensive</a:t>
            </a:r>
          </a:p>
          <a:p>
            <a:r>
              <a:rPr lang="en-US" dirty="0"/>
              <a:t>3 Writing intensive</a:t>
            </a:r>
          </a:p>
          <a:p>
            <a:r>
              <a:rPr lang="en-US" dirty="0"/>
              <a:t>4 Reading and Writing </a:t>
            </a:r>
            <a:r>
              <a:rPr lang="en-US" dirty="0" smtClean="0"/>
              <a:t>intensive</a:t>
            </a:r>
          </a:p>
          <a:p>
            <a:pPr marL="0" indent="0">
              <a:buNone/>
            </a:pPr>
            <a:r>
              <a:rPr lang="en-US" i="1" dirty="0" smtClean="0"/>
              <a:t>First CL course voluntary guidelines are </a:t>
            </a:r>
            <a:r>
              <a:rPr lang="en-US" i="1" dirty="0"/>
              <a:t>located here</a:t>
            </a:r>
            <a:r>
              <a:rPr lang="en-US" i="1" dirty="0" smtClean="0"/>
              <a:t>: </a:t>
            </a:r>
            <a:r>
              <a:rPr lang="en-US" dirty="0" smtClean="0">
                <a:hlinkClick r:id="rId3"/>
              </a:rPr>
              <a:t>http</a:t>
            </a:r>
            <a:r>
              <a:rPr lang="en-US" dirty="0">
                <a:hlinkClick r:id="rId3"/>
              </a:rPr>
              <a:t>://</a:t>
            </a:r>
            <a:r>
              <a:rPr lang="en-US" dirty="0" smtClean="0">
                <a:hlinkClick r:id="rId3"/>
              </a:rPr>
              <a:t>www.thecb.state.tx.us/reports/PDF/3430.PDF?CFID=29011180&amp;CFTOKEN=40184353</a:t>
            </a:r>
            <a:r>
              <a:rPr lang="en-US" dirty="0" smtClean="0"/>
              <a:t>    (Appendix Q)</a:t>
            </a:r>
            <a:endParaRPr lang="en-US" dirty="0"/>
          </a:p>
        </p:txBody>
      </p:sp>
      <p:sp>
        <p:nvSpPr>
          <p:cNvPr id="4" name="Slide Number Placeholder 3"/>
          <p:cNvSpPr>
            <a:spLocks noGrp="1"/>
          </p:cNvSpPr>
          <p:nvPr>
            <p:ph type="sldNum" sz="quarter" idx="11"/>
          </p:nvPr>
        </p:nvSpPr>
        <p:spPr/>
        <p:txBody>
          <a:bodyPr/>
          <a:lstStyle/>
          <a:p>
            <a:pPr>
              <a:defRPr/>
            </a:pPr>
            <a:fld id="{927A0C6D-401E-4429-A274-9C2068E06B9D}" type="slidenum">
              <a:rPr lang="en-US" smtClean="0"/>
              <a:pPr>
                <a:defRPr/>
              </a:pPr>
              <a:t>7</a:t>
            </a:fld>
            <a:endParaRPr lang="en-US" dirty="0"/>
          </a:p>
        </p:txBody>
      </p:sp>
    </p:spTree>
    <p:extLst>
      <p:ext uri="{BB962C8B-B14F-4D97-AF65-F5344CB8AC3E}">
        <p14:creationId xmlns:p14="http://schemas.microsoft.com/office/powerpoint/2010/main" val="3181369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Item #21/#24 Course Grade</a:t>
            </a:r>
            <a:endParaRPr lang="en-US" dirty="0"/>
          </a:p>
        </p:txBody>
      </p:sp>
      <p:sp>
        <p:nvSpPr>
          <p:cNvPr id="3" name="Content Placeholder 2"/>
          <p:cNvSpPr>
            <a:spLocks noGrp="1"/>
          </p:cNvSpPr>
          <p:nvPr>
            <p:ph idx="1"/>
          </p:nvPr>
        </p:nvSpPr>
        <p:spPr>
          <a:xfrm>
            <a:off x="457200" y="1600199"/>
            <a:ext cx="8229600" cy="4883151"/>
          </a:xfrm>
        </p:spPr>
        <p:txBody>
          <a:bodyPr>
            <a:normAutofit fontScale="92500" lnSpcReduction="10000"/>
          </a:bodyPr>
          <a:lstStyle/>
          <a:p>
            <a:r>
              <a:rPr lang="en-US" dirty="0" smtClean="0"/>
              <a:t>1 </a:t>
            </a:r>
            <a:r>
              <a:rPr lang="en-US" dirty="0"/>
              <a:t>A</a:t>
            </a:r>
          </a:p>
          <a:p>
            <a:r>
              <a:rPr lang="en-US" dirty="0"/>
              <a:t>2 B</a:t>
            </a:r>
          </a:p>
          <a:p>
            <a:r>
              <a:rPr lang="en-US" dirty="0"/>
              <a:t>3 C</a:t>
            </a:r>
          </a:p>
          <a:p>
            <a:r>
              <a:rPr lang="en-US" dirty="0"/>
              <a:t>4 D</a:t>
            </a:r>
          </a:p>
          <a:p>
            <a:r>
              <a:rPr lang="en-US" dirty="0"/>
              <a:t>5 F (No Credit)</a:t>
            </a:r>
          </a:p>
          <a:p>
            <a:r>
              <a:rPr lang="en-US" dirty="0"/>
              <a:t>6 I (Incomplete)</a:t>
            </a:r>
          </a:p>
          <a:p>
            <a:r>
              <a:rPr lang="en-US" dirty="0"/>
              <a:t>7 W (Withdrawn or Drop)</a:t>
            </a:r>
          </a:p>
          <a:p>
            <a:r>
              <a:rPr lang="en-US" dirty="0"/>
              <a:t>8 Credit/Passed</a:t>
            </a:r>
          </a:p>
          <a:p>
            <a:r>
              <a:rPr lang="en-US" dirty="0"/>
              <a:t>9 E for Effort or In Progress (No Credit</a:t>
            </a:r>
            <a:r>
              <a:rPr lang="en-US" dirty="0" smtClean="0"/>
              <a:t>)  </a:t>
            </a:r>
            <a:r>
              <a:rPr lang="en-US" dirty="0" err="1" smtClean="0">
                <a:solidFill>
                  <a:srgbClr val="FF0000"/>
                </a:solidFill>
              </a:rPr>
              <a:t>Deved</a:t>
            </a:r>
            <a:r>
              <a:rPr lang="en-US" dirty="0" smtClean="0">
                <a:solidFill>
                  <a:srgbClr val="FF0000"/>
                </a:solidFill>
              </a:rPr>
              <a:t> Only</a:t>
            </a:r>
            <a:endParaRPr lang="en-US" dirty="0"/>
          </a:p>
          <a:p>
            <a:r>
              <a:rPr lang="en-US" dirty="0"/>
              <a:t>N No credit/Did not pass</a:t>
            </a:r>
          </a:p>
          <a:p>
            <a:r>
              <a:rPr lang="en-US" dirty="0"/>
              <a:t>X Instructor did not provide a </a:t>
            </a:r>
            <a:r>
              <a:rPr lang="en-US" dirty="0" smtClean="0"/>
              <a:t>grade</a:t>
            </a:r>
          </a:p>
        </p:txBody>
      </p:sp>
      <p:sp>
        <p:nvSpPr>
          <p:cNvPr id="4" name="Slide Number Placeholder 3"/>
          <p:cNvSpPr>
            <a:spLocks noGrp="1"/>
          </p:cNvSpPr>
          <p:nvPr>
            <p:ph type="sldNum" sz="quarter" idx="11"/>
          </p:nvPr>
        </p:nvSpPr>
        <p:spPr/>
        <p:txBody>
          <a:bodyPr/>
          <a:lstStyle/>
          <a:p>
            <a:pPr>
              <a:defRPr/>
            </a:pPr>
            <a:fld id="{927A0C6D-401E-4429-A274-9C2068E06B9D}" type="slidenum">
              <a:rPr lang="en-US" smtClean="0"/>
              <a:pPr>
                <a:defRPr/>
              </a:pPr>
              <a:t>8</a:t>
            </a:fld>
            <a:endParaRPr lang="en-US" dirty="0"/>
          </a:p>
        </p:txBody>
      </p:sp>
    </p:spTree>
    <p:extLst>
      <p:ext uri="{BB962C8B-B14F-4D97-AF65-F5344CB8AC3E}">
        <p14:creationId xmlns:p14="http://schemas.microsoft.com/office/powerpoint/2010/main" val="13955806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Item #22/#25 POINT Value of Grade</a:t>
            </a:r>
            <a:endParaRPr lang="en-US" dirty="0"/>
          </a:p>
        </p:txBody>
      </p:sp>
      <p:sp>
        <p:nvSpPr>
          <p:cNvPr id="3" name="Content Placeholder 2"/>
          <p:cNvSpPr>
            <a:spLocks noGrp="1"/>
          </p:cNvSpPr>
          <p:nvPr>
            <p:ph idx="1"/>
          </p:nvPr>
        </p:nvSpPr>
        <p:spPr>
          <a:xfrm>
            <a:off x="457200" y="1600199"/>
            <a:ext cx="8229600" cy="4883151"/>
          </a:xfrm>
        </p:spPr>
        <p:txBody>
          <a:bodyPr>
            <a:normAutofit/>
          </a:bodyPr>
          <a:lstStyle/>
          <a:p>
            <a:r>
              <a:rPr lang="en-US" dirty="0"/>
              <a:t>Based on a 4-point system, enter the grade point </a:t>
            </a:r>
            <a:r>
              <a:rPr lang="en-US" dirty="0" smtClean="0"/>
              <a:t>value earned </a:t>
            </a:r>
            <a:r>
              <a:rPr lang="en-US" dirty="0"/>
              <a:t>for this course (as entered in Item #21) completed for the reporting </a:t>
            </a:r>
            <a:r>
              <a:rPr lang="en-US" dirty="0" smtClean="0"/>
              <a:t>period (e.g</a:t>
            </a:r>
            <a:r>
              <a:rPr lang="en-US" dirty="0"/>
              <a:t>., A 3.8 will be recorded as ‘380’ and an F will be reported as ‘000’). If a </a:t>
            </a:r>
            <a:r>
              <a:rPr lang="en-US" dirty="0" smtClean="0"/>
              <a:t>grade other </a:t>
            </a:r>
            <a:r>
              <a:rPr lang="en-US" dirty="0"/>
              <a:t>than A through F is earned for this course, leave this item blank</a:t>
            </a:r>
            <a:r>
              <a:rPr lang="en-US" dirty="0" smtClean="0"/>
              <a:t>.</a:t>
            </a:r>
            <a:endParaRPr lang="en-US" dirty="0"/>
          </a:p>
          <a:p>
            <a:endParaRPr lang="en-US" dirty="0" smtClean="0"/>
          </a:p>
          <a:p>
            <a:pPr marL="0" indent="0">
              <a:buNone/>
            </a:pPr>
            <a:r>
              <a:rPr lang="en-US" b="1" dirty="0"/>
              <a:t>NOTE: </a:t>
            </a:r>
            <a:r>
              <a:rPr lang="en-US" dirty="0"/>
              <a:t>Do NOT report the student’s overall GPA; this is the grade point </a:t>
            </a:r>
            <a:r>
              <a:rPr lang="en-US" dirty="0" smtClean="0"/>
              <a:t>value for the course</a:t>
            </a:r>
            <a:endParaRPr lang="en-US" dirty="0"/>
          </a:p>
        </p:txBody>
      </p:sp>
      <p:sp>
        <p:nvSpPr>
          <p:cNvPr id="4" name="Slide Number Placeholder 3"/>
          <p:cNvSpPr>
            <a:spLocks noGrp="1"/>
          </p:cNvSpPr>
          <p:nvPr>
            <p:ph type="sldNum" sz="quarter" idx="11"/>
          </p:nvPr>
        </p:nvSpPr>
        <p:spPr/>
        <p:txBody>
          <a:bodyPr/>
          <a:lstStyle/>
          <a:p>
            <a:pPr>
              <a:defRPr/>
            </a:pPr>
            <a:fld id="{927A0C6D-401E-4429-A274-9C2068E06B9D}" type="slidenum">
              <a:rPr lang="en-US" smtClean="0"/>
              <a:pPr>
                <a:defRPr/>
              </a:pPr>
              <a:t>9</a:t>
            </a:fld>
            <a:endParaRPr lang="en-US" dirty="0"/>
          </a:p>
        </p:txBody>
      </p:sp>
    </p:spTree>
    <p:extLst>
      <p:ext uri="{BB962C8B-B14F-4D97-AF65-F5344CB8AC3E}">
        <p14:creationId xmlns:p14="http://schemas.microsoft.com/office/powerpoint/2010/main" val="949209552"/>
      </p:ext>
    </p:extLst>
  </p:cSld>
  <p:clrMapOvr>
    <a:masterClrMapping/>
  </p:clrMapOvr>
  <p:timing>
    <p:tnLst>
      <p:par>
        <p:cTn id="1" dur="indefinite" restart="never" nodeType="tmRoot"/>
      </p:par>
    </p:tnLst>
  </p:timing>
</p:sld>
</file>

<file path=ppt/theme/theme1.xml><?xml version="1.0" encoding="utf-8"?>
<a:theme xmlns:a="http://schemas.openxmlformats.org/drawingml/2006/main" name="3_Office Theme">
  <a:themeElements>
    <a:clrScheme name="THECB colors">
      <a:dk1>
        <a:sysClr val="windowText" lastClr="000000"/>
      </a:dk1>
      <a:lt1>
        <a:sysClr val="window" lastClr="FFFFFF"/>
      </a:lt1>
      <a:dk2>
        <a:srgbClr val="0070B7"/>
      </a:dk2>
      <a:lt2>
        <a:srgbClr val="CADCE9"/>
      </a:lt2>
      <a:accent1>
        <a:srgbClr val="0070B7"/>
      </a:accent1>
      <a:accent2>
        <a:srgbClr val="007E69"/>
      </a:accent2>
      <a:accent3>
        <a:srgbClr val="CD9E10"/>
      </a:accent3>
      <a:accent4>
        <a:srgbClr val="7D4D9A"/>
      </a:accent4>
      <a:accent5>
        <a:srgbClr val="73BAAC"/>
      </a:accent5>
      <a:accent6>
        <a:srgbClr val="848C8B"/>
      </a:accent6>
      <a:hlink>
        <a:srgbClr val="147C6A"/>
      </a:hlink>
      <a:folHlink>
        <a:srgbClr val="147D6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19570</TotalTime>
  <Words>1291</Words>
  <Application>Microsoft Office PowerPoint</Application>
  <PresentationFormat>On-screen Show (4:3)</PresentationFormat>
  <Paragraphs>131</Paragraphs>
  <Slides>15</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3_Office Theme</vt:lpstr>
      <vt:lpstr>Student Schedule Report: CBM00S</vt:lpstr>
      <vt:lpstr>Student Schedule Report: CBM00S</vt:lpstr>
      <vt:lpstr>Student Schedule Report: CBM00S</vt:lpstr>
      <vt:lpstr>Student Schedule Report: CBM00S</vt:lpstr>
      <vt:lpstr>Item #18 UNIV/#21 CTC</vt:lpstr>
      <vt:lpstr>Item #19 Univ/#22 CTC Developmental Education Course/Intervention Level.</vt:lpstr>
      <vt:lpstr>Item #20 Univ/#23 CTC First College-Level Course (FCL).</vt:lpstr>
      <vt:lpstr>Item #21/#24 Course Grade</vt:lpstr>
      <vt:lpstr>Item #22/#25 POINT Value of Grade</vt:lpstr>
      <vt:lpstr>Non-Course-based options (NCBO)for DE</vt:lpstr>
      <vt:lpstr>NON-COURSE-BASED OPTIONS (Continued)</vt:lpstr>
      <vt:lpstr>Flex Entry</vt:lpstr>
      <vt:lpstr>Course Begin date</vt:lpstr>
      <vt:lpstr>Course End Date</vt:lpstr>
      <vt:lpstr>Questions or comments?</vt:lpstr>
    </vt:vector>
  </TitlesOfParts>
  <Company>THECB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CBM Training July 2015 - CBM00S</dc:title>
  <dc:subject>CBM Training</dc:subject>
  <dc:creator>Strategic Planning and Funding</dc:creator>
  <cp:keywords>CBM00S Training</cp:keywords>
  <cp:lastModifiedBy>King, Clifford</cp:lastModifiedBy>
  <cp:revision>289</cp:revision>
  <cp:lastPrinted>2014-02-04T23:57:07Z</cp:lastPrinted>
  <dcterms:created xsi:type="dcterms:W3CDTF">2013-02-12T19:14:37Z</dcterms:created>
  <dcterms:modified xsi:type="dcterms:W3CDTF">2015-09-09T18:00:02Z</dcterms:modified>
  <cp:contentStatus/>
</cp:coreProperties>
</file>