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handoutMasterIdLst>
    <p:handoutMasterId r:id="rId10"/>
  </p:handoutMasterIdLst>
  <p:sldIdLst>
    <p:sldId id="358" r:id="rId2"/>
    <p:sldId id="364" r:id="rId3"/>
    <p:sldId id="359" r:id="rId4"/>
    <p:sldId id="360" r:id="rId5"/>
    <p:sldId id="361" r:id="rId6"/>
    <p:sldId id="362" r:id="rId7"/>
    <p:sldId id="363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9999"/>
    <a:srgbClr val="006666"/>
    <a:srgbClr val="339966"/>
    <a:srgbClr val="00CC99"/>
    <a:srgbClr val="2C944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0591" autoAdjust="0"/>
  </p:normalViewPr>
  <p:slideViewPr>
    <p:cSldViewPr>
      <p:cViewPr varScale="1">
        <p:scale>
          <a:sx n="89" d="100"/>
          <a:sy n="89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986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565D8F-AF03-4A21-8659-551A14EE6797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D96FA1-6899-44EE-BE93-F3DC66BDA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6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5A6F7B-7309-46F4-86A0-76B906B06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3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faculty salary report,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Fall salaries are</a:t>
            </a:r>
            <a:r>
              <a:rPr lang="en-US" alt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doubled to represent a full year. Sometimes this can cause issues when one-time payments are made in the fall.</a:t>
            </a: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n-US" alt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FTE salaries include all faculty with some percent of time for instruction and administration. Flex entry faculty are not included.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college FTE salaries include only regular faculty teaching 100 percent of time.</a:t>
            </a: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2799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0113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5184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3513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39096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07493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038600"/>
            <a:ext cx="6400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6282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CD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61732" y="3309144"/>
            <a:ext cx="2355850" cy="1587"/>
          </a:xfrm>
          <a:prstGeom prst="line">
            <a:avLst/>
          </a:prstGeom>
          <a:ln w="44450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2" descr="THECB logo 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2339975"/>
            <a:ext cx="19319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54917" cy="1470025"/>
          </a:xfrm>
        </p:spPr>
        <p:txBody>
          <a:bodyPr>
            <a:noAutofit/>
          </a:bodyPr>
          <a:lstStyle>
            <a:lvl1pPr>
              <a:lnSpc>
                <a:spcPts val="5840"/>
              </a:lnSpc>
              <a:defRPr sz="6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7498"/>
            <a:ext cx="5454917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1D8E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0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61732" y="3309144"/>
            <a:ext cx="2355850" cy="1587"/>
          </a:xfrm>
          <a:prstGeom prst="line">
            <a:avLst/>
          </a:prstGeom>
          <a:ln w="44450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2" descr="THECB logo 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2339975"/>
            <a:ext cx="19319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53328" cy="1470025"/>
          </a:xfrm>
        </p:spPr>
        <p:txBody>
          <a:bodyPr>
            <a:noAutofit/>
          </a:bodyPr>
          <a:lstStyle>
            <a:lvl1pPr>
              <a:lnSpc>
                <a:spcPts val="5840"/>
              </a:lnSpc>
              <a:defRPr sz="6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7498"/>
            <a:ext cx="5454917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1D8E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19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1246188"/>
            <a:ext cx="8229600" cy="1587"/>
          </a:xfrm>
          <a:prstGeom prst="line">
            <a:avLst/>
          </a:prstGeom>
          <a:ln w="28575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2B5D3BA-5945-4446-879A-22C217E79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6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32FF3EC-BFD4-46A9-AE50-1B52F9BC1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1246188"/>
            <a:ext cx="8229600" cy="1587"/>
          </a:xfrm>
          <a:prstGeom prst="line">
            <a:avLst/>
          </a:prstGeom>
          <a:ln w="28575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84C046C-B105-4CF9-A744-DB91E7A1B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5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1246188"/>
            <a:ext cx="8229600" cy="1587"/>
          </a:xfrm>
          <a:prstGeom prst="line">
            <a:avLst/>
          </a:prstGeom>
          <a:ln w="28575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EC7A7D5C-55D5-4C61-A820-D392240F6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1E7E81-D902-4D85-AF1B-6783F9A63D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155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492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1800" y="6483350"/>
            <a:ext cx="955675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9A46230D-D369-4E87-A6B3-493FE27AA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50"/>
            <a:ext cx="9144000" cy="136525"/>
          </a:xfrm>
          <a:prstGeom prst="rect">
            <a:avLst/>
          </a:prstGeom>
          <a:solidFill>
            <a:srgbClr val="CCD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 cap="all">
          <a:solidFill>
            <a:srgbClr val="1D8E7D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Faculty Salary Report (CBM008) Uses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Average Budgeted Faculty Salaries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47850"/>
            <a:ext cx="6388100" cy="47291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Salaries reported on </a:t>
            </a:r>
            <a:r>
              <a:rPr lang="en-US" sz="1800" b="1" dirty="0" smtClean="0">
                <a:solidFill>
                  <a:srgbClr val="C00000"/>
                </a:solidFill>
              </a:rPr>
              <a:t>fall</a:t>
            </a:r>
            <a:r>
              <a:rPr lang="en-US" sz="1800" dirty="0" smtClean="0"/>
              <a:t> reports are: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C00000"/>
                </a:solidFill>
              </a:rPr>
              <a:t>doubled</a:t>
            </a:r>
            <a:r>
              <a:rPr lang="en-US" sz="1800" dirty="0" smtClean="0"/>
              <a:t>,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C00000"/>
                </a:solidFill>
              </a:rPr>
              <a:t>converted</a:t>
            </a:r>
            <a:r>
              <a:rPr lang="en-US" sz="1800" dirty="0" smtClean="0"/>
              <a:t> to full-time equivalent (FTE) salaries, and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C00000"/>
                </a:solidFill>
              </a:rPr>
              <a:t>averaged</a:t>
            </a:r>
            <a:r>
              <a:rPr lang="en-US" sz="1800" dirty="0" smtClean="0"/>
              <a:t> by university or college.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Results posted on the faculty salaries webpage and the accountability system.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05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How is the data on the faculty salaries report used? 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Faculty Salary Report (CBM008) Uses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General Academic Institutions Expenditure Study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Accountability System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47851"/>
            <a:ext cx="6096000" cy="43243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Salaries reported on the fall, spring, and summer reports are summed by course fund code and level and used as an expense allocation driver.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500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Faculty counts, FTE’s, race/ethnicities, ranks, and tenure status reported for fall values are used for a number of measures in all sectors.</a:t>
            </a:r>
            <a:endParaRPr lang="en-US" sz="1800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1800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05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How is the data on the faculty salaries report used? 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University Faculty Salaries Report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Duplicate Faculty when Aggregated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47850"/>
            <a:ext cx="6096000" cy="285429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A record is reported for each course a faculty member teaches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For all records for a given faculty member, the values items 1 -  23 except 15 - 17 must be identical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Otherwise, </a:t>
            </a:r>
            <a:r>
              <a:rPr lang="en-US" sz="1800" dirty="0"/>
              <a:t>the faculty member will be duplicated in headcount and FTE </a:t>
            </a:r>
            <a:r>
              <a:rPr lang="en-US" sz="1800" dirty="0" smtClean="0"/>
              <a:t>summaries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11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/>
              <a:t>Common Issues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University Faculty Salaries Report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Disproportionate changes in “percent of time” compared to salary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47850"/>
            <a:ext cx="6096000" cy="4271129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FTE Salary is the ratio of “faculty salary” divided by “percent of time”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A faculty member’s FTE salary should be comparable to his/her prior year value (at the same rank)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And, comparable to other faculty members’ FTE salaries (at the same rank)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Common triggers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Incorrectly reported salary and/or percent of time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Commonly occurs when faculty change from full-time to part-time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11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/>
              <a:t>Common Issues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Community College Faculty Salaries Report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Duplicate Faculty when Aggregated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06272"/>
            <a:ext cx="6096000" cy="4312708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A record is reported for each course an instructor teaches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For all records for a given instructor, the values of items 1 through 23 must be identical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Otherwise, </a:t>
            </a:r>
            <a:r>
              <a:rPr lang="en-US" sz="1800" dirty="0"/>
              <a:t>the instructor will be duplicated in headcount and FTE </a:t>
            </a:r>
            <a:r>
              <a:rPr lang="en-US" sz="1800" dirty="0" smtClean="0"/>
              <a:t>summaries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11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/>
              <a:t>Common Issues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679700" y="5334000"/>
            <a:ext cx="64770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0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Community College Faculty Salaries Report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Disproportionate changes in contract length compared to salary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47850"/>
            <a:ext cx="6096000" cy="4271129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FTE Salary is the ratio of “faculty salary” times 9 and divided by “contract length”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A faculty member’s FTE salary should be comparable to his/her prior year value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And, comparable to other faculty members’ FTE salaries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11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/>
              <a:t>Common Issues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7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201613" y="381000"/>
            <a:ext cx="8866187" cy="6858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cap="none" dirty="0" smtClean="0"/>
              <a:t>Community College Faculty Salaries Report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304800" y="1871663"/>
            <a:ext cx="2374900" cy="4247317"/>
          </a:xfrm>
          <a:prstGeom prst="rect">
            <a:avLst/>
          </a:prstGeom>
          <a:solidFill>
            <a:schemeClr val="bg2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Disproportionate changes in contract length compared to salary (continued)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>
          <a:xfrm>
            <a:off x="2679700" y="1847850"/>
            <a:ext cx="6096000" cy="4271129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/>
              <a:t>Common triggers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Incorrectly reported salaries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Contract length reported as the number of payments and not the number of months of instruction provided </a:t>
            </a:r>
          </a:p>
          <a:p>
            <a:pPr lvl="2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An instructor teaching 9 months being paid over 12 months should be reported with a contract length of 9 months (not 12 months)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Contract length not annualized</a:t>
            </a:r>
          </a:p>
          <a:p>
            <a:pPr lvl="2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An instructor working a single semester (4.5 months) should be reported with a contract length of 9 months (not 4.5 months)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 smtClean="0"/>
              <a:t>Commonly occurs when faculty change from full-time to part-time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9700" y="1376363"/>
            <a:ext cx="6096000" cy="40011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/>
              <a:t>Common Issues</a:t>
            </a:r>
            <a:endParaRPr lang="en-US" sz="2000" b="1" dirty="0">
              <a:latin typeface="+mn-lt"/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775700" y="6356350"/>
            <a:ext cx="381000" cy="49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 dirty="0" smtClean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9400" y="64770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1B8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SOURCE: Texas Higher Education Coordinating Board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THECB colors">
      <a:dk1>
        <a:sysClr val="windowText" lastClr="000000"/>
      </a:dk1>
      <a:lt1>
        <a:sysClr val="window" lastClr="FFFFFF"/>
      </a:lt1>
      <a:dk2>
        <a:srgbClr val="0070B7"/>
      </a:dk2>
      <a:lt2>
        <a:srgbClr val="CADCE9"/>
      </a:lt2>
      <a:accent1>
        <a:srgbClr val="0070B7"/>
      </a:accent1>
      <a:accent2>
        <a:srgbClr val="007E69"/>
      </a:accent2>
      <a:accent3>
        <a:srgbClr val="CD9E10"/>
      </a:accent3>
      <a:accent4>
        <a:srgbClr val="7D4D9A"/>
      </a:accent4>
      <a:accent5>
        <a:srgbClr val="73BAAC"/>
      </a:accent5>
      <a:accent6>
        <a:srgbClr val="848C8B"/>
      </a:accent6>
      <a:hlink>
        <a:srgbClr val="147C6A"/>
      </a:hlink>
      <a:folHlink>
        <a:srgbClr val="147D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20296</TotalTime>
  <Words>622</Words>
  <Application>Microsoft Office PowerPoint</Application>
  <PresentationFormat>On-screen Show (4:3)</PresentationFormat>
  <Paragraphs>147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2_Office Theme</vt:lpstr>
      <vt:lpstr>Faculty Salary Report (CBM008) Uses</vt:lpstr>
      <vt:lpstr>Faculty Salary Report (CBM008) Uses</vt:lpstr>
      <vt:lpstr>University Faculty Salaries Report</vt:lpstr>
      <vt:lpstr>University Faculty Salaries Report</vt:lpstr>
      <vt:lpstr>Community College Faculty Salaries Report</vt:lpstr>
      <vt:lpstr>Community College Faculty Salaries Report</vt:lpstr>
      <vt:lpstr>Community College Faculty Salaries Report</vt:lpstr>
    </vt:vector>
  </TitlesOfParts>
  <Company>THECB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 Training July 2015 - CBM008</dc:title>
  <dc:subject>CBM Training</dc:subject>
  <dc:creator>Strategic Planning and Funding</dc:creator>
  <cp:keywords>CBM008 Training</cp:keywords>
  <cp:lastModifiedBy>King, Clifford</cp:lastModifiedBy>
  <cp:revision>295</cp:revision>
  <cp:lastPrinted>2014-02-04T23:57:07Z</cp:lastPrinted>
  <dcterms:created xsi:type="dcterms:W3CDTF">2013-02-12T19:14:37Z</dcterms:created>
  <dcterms:modified xsi:type="dcterms:W3CDTF">2015-09-09T18:02:29Z</dcterms:modified>
  <cp:contentStatus/>
</cp:coreProperties>
</file>