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67" r:id="rId2"/>
    <p:sldId id="359" r:id="rId3"/>
    <p:sldId id="361" r:id="rId4"/>
    <p:sldId id="360" r:id="rId5"/>
    <p:sldId id="369" r:id="rId6"/>
    <p:sldId id="364" r:id="rId7"/>
    <p:sldId id="363" r:id="rId8"/>
    <p:sldId id="365" r:id="rId9"/>
    <p:sldId id="366" r:id="rId10"/>
    <p:sldId id="368" r:id="rId11"/>
    <p:sldId id="367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9933"/>
    <a:srgbClr val="009999"/>
    <a:srgbClr val="339966"/>
    <a:srgbClr val="00CC99"/>
    <a:srgbClr val="2C944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64151" autoAdjust="0"/>
  </p:normalViewPr>
  <p:slideViewPr>
    <p:cSldViewPr>
      <p:cViewPr varScale="1">
        <p:scale>
          <a:sx n="71" d="100"/>
          <a:sy n="71" d="100"/>
        </p:scale>
        <p:origin x="11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986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565D8F-AF03-4A21-8659-551A14EE6797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D96FA1-6899-44EE-BE93-F3DC66BDA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6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5A6F7B-7309-46F4-86A0-76B906B06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3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mtClean="0"/>
              <a:t>GUIDELINES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Insert subject title of presentation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Insert name and title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Insert group or entity presenting to and date of presentation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9F42B7-986E-42E8-8F4E-2491CB011E6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9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4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36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37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33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00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49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7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A6F7B-7309-46F4-86A0-76B906B06B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98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CCD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61732" y="3309144"/>
            <a:ext cx="2355850" cy="1587"/>
          </a:xfrm>
          <a:prstGeom prst="line">
            <a:avLst/>
          </a:prstGeom>
          <a:ln w="44450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THECB logo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2339975"/>
            <a:ext cx="19319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54917" cy="1470025"/>
          </a:xfrm>
        </p:spPr>
        <p:txBody>
          <a:bodyPr>
            <a:noAutofit/>
          </a:bodyPr>
          <a:lstStyle>
            <a:lvl1pPr>
              <a:lnSpc>
                <a:spcPts val="5840"/>
              </a:lnSpc>
              <a:defRPr sz="6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7498"/>
            <a:ext cx="5454917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1D8E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61732" y="3309144"/>
            <a:ext cx="2355850" cy="1587"/>
          </a:xfrm>
          <a:prstGeom prst="line">
            <a:avLst/>
          </a:prstGeom>
          <a:ln w="44450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THECB logo 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2339975"/>
            <a:ext cx="19319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53328" cy="1470025"/>
          </a:xfrm>
        </p:spPr>
        <p:txBody>
          <a:bodyPr>
            <a:noAutofit/>
          </a:bodyPr>
          <a:lstStyle>
            <a:lvl1pPr>
              <a:lnSpc>
                <a:spcPts val="5840"/>
              </a:lnSpc>
              <a:defRPr sz="6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7498"/>
            <a:ext cx="5454917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1D8E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65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27A0C6D-401E-4429-A274-9C2068E06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DC9F6AD-7903-463F-926D-EA7A2EF35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3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57216DE-793E-4720-A187-9150F9535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1246188"/>
            <a:ext cx="8229600" cy="1587"/>
          </a:xfrm>
          <a:prstGeom prst="line">
            <a:avLst/>
          </a:prstGeom>
          <a:ln w="28575" cap="flat" cmpd="sng" algn="ctr">
            <a:solidFill>
              <a:srgbClr val="E0BE6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297ECF6-521E-41DB-9B32-372F68A1A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EDDC33F-091E-4E63-B5F9-0E58931E0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7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55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492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1800" y="6483350"/>
            <a:ext cx="955675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FECE6BD5-1277-4FC5-BA5F-ED8D0E4AF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7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50"/>
            <a:ext cx="9144000" cy="136525"/>
          </a:xfrm>
          <a:prstGeom prst="rect">
            <a:avLst/>
          </a:prstGeom>
          <a:solidFill>
            <a:srgbClr val="CCD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 cap="all">
          <a:solidFill>
            <a:srgbClr val="1D8E7D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1D8E7D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1B8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highereddata.org/interactive/CTCClearingHou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highereddata.org/interactive/CTCClearingHous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 bwMode="auto">
          <a:xfrm>
            <a:off x="0" y="1828800"/>
            <a:ext cx="6477000" cy="15462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altLang="en-US" sz="3600" i="1" cap="none" dirty="0" smtClean="0"/>
              <a:t>Community and Technical Colleges</a:t>
            </a:r>
            <a:br>
              <a:rPr lang="en-US" altLang="en-US" sz="3600" i="1" cap="none" dirty="0" smtClean="0"/>
            </a:br>
            <a:r>
              <a:rPr lang="en-US" altLang="en-US" sz="3600" i="1" cap="none" dirty="0" smtClean="0"/>
              <a:t>Graduation Report: CBM009</a:t>
            </a:r>
            <a:endParaRPr lang="en-US" altLang="en-US" sz="2400" b="0" i="1" cap="none" dirty="0" smtClean="0"/>
          </a:p>
        </p:txBody>
      </p:sp>
      <p:sp>
        <p:nvSpPr>
          <p:cNvPr id="20483" name="Subtitle 4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454650" cy="17526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Anissa Wagner</a:t>
            </a:r>
          </a:p>
          <a:p>
            <a:pPr eaLnBrk="1" hangingPunct="1"/>
            <a:r>
              <a:rPr lang="en-US" altLang="en-US" sz="2000" b="1" dirty="0" smtClean="0"/>
              <a:t>Data Analyst, Educational Data Center</a:t>
            </a:r>
          </a:p>
          <a:p>
            <a:pPr eaLnBrk="1" hangingPunct="1"/>
            <a:r>
              <a:rPr lang="en-US" altLang="en-US" sz="2000" b="1" dirty="0" smtClean="0"/>
              <a:t>Strategic Planning and Funding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4916488"/>
            <a:ext cx="38862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CBM Manual Training, July 15, 2015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7258" y="381969"/>
            <a:ext cx="8229600" cy="5324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Graduation Report: CBM009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Item #7 Degree or Certificate Awarded or Progress Measure. Enter the abbreviation for </a:t>
            </a:r>
            <a:r>
              <a:rPr lang="en-US" sz="1800" dirty="0" smtClean="0"/>
              <a:t>the associate </a:t>
            </a:r>
            <a:r>
              <a:rPr lang="en-US" sz="1800" dirty="0"/>
              <a:t>degree or certificate awarded or progress measure completed, </a:t>
            </a:r>
            <a:r>
              <a:rPr lang="en-US" sz="1800" dirty="0" smtClean="0"/>
              <a:t>left justified.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Certificate </a:t>
            </a:r>
            <a:r>
              <a:rPr lang="en-US" sz="1800" dirty="0"/>
              <a:t>-- Enter the abbreviation of the certificate exactly as defined below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ATC </a:t>
            </a:r>
            <a:r>
              <a:rPr lang="en-US" sz="1800" dirty="0" smtClean="0"/>
              <a:t> - 16-50 semester </a:t>
            </a:r>
            <a:r>
              <a:rPr lang="en-US" sz="1800" dirty="0"/>
              <a:t>credit hours.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CERT1 -  At </a:t>
            </a:r>
            <a:r>
              <a:rPr lang="en-US" sz="1800" dirty="0"/>
              <a:t>least 15 SCH and no more than </a:t>
            </a:r>
            <a:r>
              <a:rPr lang="en-US" sz="1800" dirty="0" smtClean="0"/>
              <a:t>42 SCH.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CERT2 - At </a:t>
            </a:r>
            <a:r>
              <a:rPr lang="en-US" sz="1800" dirty="0"/>
              <a:t>least 43 and no more than </a:t>
            </a:r>
            <a:r>
              <a:rPr lang="en-US" sz="1800" dirty="0" smtClean="0"/>
              <a:t>59 SCH.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CERT3 - Enhanced Skills certificates associated with an AAS or AAA degree program.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073150"/>
            <a:ext cx="82296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>Certificates 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6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CTC Graduation Report: CBM009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Associate Degrees </a:t>
            </a:r>
            <a:r>
              <a:rPr lang="fr-FR" sz="2000" dirty="0" smtClean="0"/>
              <a:t> 			ACA 	VOC	  T/P 	CE</a:t>
            </a:r>
            <a:endParaRPr lang="fr-FR" sz="2000" dirty="0"/>
          </a:p>
          <a:p>
            <a:pPr marL="0" indent="0">
              <a:buNone/>
            </a:pPr>
            <a:r>
              <a:rPr lang="en-US" sz="2000" dirty="0"/>
              <a:t>2010/1 Associate In Arts </a:t>
            </a:r>
            <a:r>
              <a:rPr lang="en-US" sz="2000" dirty="0" smtClean="0"/>
              <a:t>		341	       0	   0		 </a:t>
            </a:r>
            <a:r>
              <a:rPr lang="en-US" sz="2000" dirty="0"/>
              <a:t>0</a:t>
            </a:r>
          </a:p>
          <a:p>
            <a:pPr marL="0" indent="0">
              <a:buNone/>
            </a:pPr>
            <a:r>
              <a:rPr lang="en-US" sz="2000" dirty="0"/>
              <a:t>2009/1 Associate In Arts </a:t>
            </a:r>
            <a:r>
              <a:rPr lang="en-US" sz="2000" dirty="0" smtClean="0"/>
              <a:t>		179 	       0	   0            </a:t>
            </a:r>
            <a:r>
              <a:rPr lang="en-US" sz="2000" dirty="0"/>
              <a:t>0</a:t>
            </a:r>
          </a:p>
          <a:p>
            <a:pPr marL="0" indent="0">
              <a:buNone/>
            </a:pPr>
            <a:r>
              <a:rPr lang="fr-FR" sz="2000" dirty="0" smtClean="0"/>
              <a:t>              Percent </a:t>
            </a:r>
            <a:r>
              <a:rPr lang="fr-FR" sz="2000" dirty="0"/>
              <a:t>Change </a:t>
            </a:r>
            <a:r>
              <a:rPr lang="fr-FR" sz="2000" dirty="0" smtClean="0"/>
              <a:t>        90.50</a:t>
            </a:r>
            <a:r>
              <a:rPr lang="fr-FR" sz="2000" dirty="0"/>
              <a:t>% </a:t>
            </a:r>
            <a:r>
              <a:rPr lang="fr-FR" sz="2000" dirty="0" smtClean="0"/>
              <a:t> 0.00%   </a:t>
            </a:r>
            <a:r>
              <a:rPr lang="fr-FR" sz="2000" dirty="0"/>
              <a:t>0.00% </a:t>
            </a:r>
            <a:r>
              <a:rPr lang="fr-FR" sz="2000" dirty="0" smtClean="0"/>
              <a:t>    0.00</a:t>
            </a:r>
            <a:r>
              <a:rPr lang="fr-FR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						 ******						 </a:t>
            </a:r>
            <a:r>
              <a:rPr lang="en-US" sz="2000" dirty="0"/>
              <a:t>*** </a:t>
            </a:r>
            <a:r>
              <a:rPr lang="en-US" sz="2000" dirty="0" smtClean="0"/>
              <a:t>Review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Please justify all Review </a:t>
            </a:r>
            <a:r>
              <a:rPr lang="en-US" sz="2400" smtClean="0"/>
              <a:t>items when you </a:t>
            </a:r>
            <a:r>
              <a:rPr lang="en-US" sz="2400" dirty="0" smtClean="0"/>
              <a:t>certify.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57300"/>
            <a:ext cx="74803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>Review Items</a:t>
            </a:r>
            <a:endParaRPr lang="en-US" sz="2800" b="1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69" y="3962400"/>
            <a:ext cx="2267631" cy="201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89727"/>
            <a:ext cx="8229600" cy="971550"/>
          </a:xfrm>
        </p:spPr>
        <p:txBody>
          <a:bodyPr>
            <a:normAutofit fontScale="90000"/>
          </a:bodyPr>
          <a:lstStyle/>
          <a:p>
            <a:r>
              <a:rPr lang="en-US" altLang="zh-CN" sz="3100" dirty="0" smtClean="0">
                <a:solidFill>
                  <a:srgbClr val="006666"/>
                </a:solidFill>
              </a:rPr>
              <a:t>CTC Graduation Report: CBM009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altLang="zh-CN" dirty="0"/>
              <a:t>All degrees and certificates which have been awarded to students in </a:t>
            </a:r>
            <a:r>
              <a:rPr lang="en-US" altLang="zh-CN" u="sng" dirty="0"/>
              <a:t>active</a:t>
            </a:r>
            <a:r>
              <a:rPr lang="en-US" altLang="zh-CN" dirty="0"/>
              <a:t> Coordinating Board-approved programs during the fiscal year.</a:t>
            </a:r>
          </a:p>
          <a:p>
            <a:endParaRPr lang="en-US" altLang="zh-CN" sz="2400" dirty="0"/>
          </a:p>
          <a:p>
            <a:r>
              <a:rPr lang="en-US" altLang="zh-CN" dirty="0" smtClean="0"/>
              <a:t>Also </a:t>
            </a:r>
            <a:r>
              <a:rPr lang="en-US" altLang="zh-CN" dirty="0"/>
              <a:t>included are progress measures of students who have completed the core curriculum and/or approved fields of study.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57300"/>
            <a:ext cx="7480300" cy="4616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n-lt"/>
              </a:rPr>
              <a:t>What Does the CBM009 Include? 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66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1726"/>
            <a:ext cx="822960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>
                <a:solidFill>
                  <a:srgbClr val="006666"/>
                </a:solidFill>
              </a:rPr>
              <a:t>CTC Graduation </a:t>
            </a:r>
            <a:r>
              <a:rPr lang="en-US" altLang="zh-CN" dirty="0">
                <a:solidFill>
                  <a:srgbClr val="006666"/>
                </a:solidFill>
              </a:rPr>
              <a:t>Report: CBM009 </a:t>
            </a:r>
            <a:br>
              <a:rPr lang="en-US" altLang="zh-CN" dirty="0">
                <a:solidFill>
                  <a:srgbClr val="00666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276"/>
            <a:ext cx="8229600" cy="5040863"/>
          </a:xfrm>
        </p:spPr>
        <p:txBody>
          <a:bodyPr/>
          <a:lstStyle/>
          <a:p>
            <a:pPr algn="ctr">
              <a:buNone/>
            </a:pPr>
            <a:endParaRPr lang="en-US" altLang="zh-CN" u="sng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/>
              <a:t>The degree and certificate program approval codes for academic, technical, and continuing education programs must be on the Education and Training Clearinghouse Technical Programs Inventory (http://www.txhighereddata.org/interactive/CTCClearinghouse/)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/>
              <a:t>If a student is awarded an associate degree and a certificate concurrently, a separate record for each award must be submitted.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/>
              <a:t> Each progress measure will be submitted in a separate record but only once for each specific measure.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>
                <a:solidFill>
                  <a:srgbClr val="006666"/>
                </a:solidFill>
              </a:rPr>
              <a:t>CTC CBM009 Report Due Date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72243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Graduation Report CBM009 is due October 15 (October 1 for NSRP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343400" y="1371600"/>
            <a:ext cx="434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Nursing Shortage Reduction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(</a:t>
            </a:r>
            <a:r>
              <a:rPr lang="en-US" sz="2000" dirty="0"/>
              <a:t>NSRP) </a:t>
            </a:r>
            <a:r>
              <a:rPr lang="en-US" sz="2000" dirty="0" smtClean="0"/>
              <a:t>required </a:t>
            </a:r>
            <a:r>
              <a:rPr lang="en-US" sz="2000" dirty="0"/>
              <a:t>to submit </a:t>
            </a:r>
            <a:r>
              <a:rPr lang="en-US" sz="2000" dirty="0" smtClean="0"/>
              <a:t> by </a:t>
            </a:r>
            <a:r>
              <a:rPr lang="en-US" sz="2000" dirty="0"/>
              <a:t>October 1.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Nursing </a:t>
            </a:r>
            <a:r>
              <a:rPr lang="en-US" sz="2000" dirty="0"/>
              <a:t>graduates </a:t>
            </a:r>
            <a:r>
              <a:rPr lang="en-US" sz="2000" u="sng" dirty="0"/>
              <a:t>must be </a:t>
            </a:r>
            <a:r>
              <a:rPr lang="en-US" sz="2000" u="sng" dirty="0" smtClean="0"/>
              <a:t>error-free</a:t>
            </a:r>
            <a:r>
              <a:rPr lang="en-US" sz="20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CBM009 </a:t>
            </a:r>
            <a:r>
              <a:rPr lang="en-US" sz="2000" dirty="0"/>
              <a:t>records may be included </a:t>
            </a:r>
            <a:r>
              <a:rPr lang="en-US" sz="2000" dirty="0" smtClean="0"/>
              <a:t>with nursing graduates.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All </a:t>
            </a:r>
            <a:r>
              <a:rPr lang="en-US" sz="2000" dirty="0"/>
              <a:t>graduates, including nursing graduates, must be on the final, certified file.</a:t>
            </a:r>
            <a:endParaRPr lang="zh-CN" alt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819400"/>
            <a:ext cx="4229100" cy="3170237"/>
          </a:xfrm>
          <a:prstGeom prst="rect">
            <a:avLst/>
          </a:prstGeom>
        </p:spPr>
      </p:pic>
      <p:sp>
        <p:nvSpPr>
          <p:cNvPr id="17" name="5-Point Star 16"/>
          <p:cNvSpPr/>
          <p:nvPr/>
        </p:nvSpPr>
        <p:spPr>
          <a:xfrm>
            <a:off x="2590800" y="3985418"/>
            <a:ext cx="381000" cy="281783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590800" y="3048000"/>
            <a:ext cx="381000" cy="2989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rgbClr val="006666"/>
                </a:solidFill>
              </a:rPr>
              <a:t>CTC CBM009 Report Due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8191747"/>
              </p:ext>
            </p:extLst>
          </p:nvPr>
        </p:nvGraphicFramePr>
        <p:xfrm>
          <a:off x="557212" y="1295399"/>
          <a:ext cx="8053389" cy="500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2988"/>
                <a:gridCol w="1399432"/>
                <a:gridCol w="1800969"/>
              </a:tblGrid>
              <a:tr h="405119">
                <a:tc>
                  <a:txBody>
                    <a:bodyPr/>
                    <a:lstStyle/>
                    <a:p>
                      <a:pPr marL="0" marR="0" algn="ctr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Field of Studies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CIP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Minimum SCH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32" marR="36732" marT="91440" marB="91440"/>
                </a:tc>
              </a:tr>
              <a:tr h="443705">
                <a:tc>
                  <a:txBody>
                    <a:bodyPr/>
                    <a:lstStyle/>
                    <a:p>
                      <a:pPr marL="0" marR="0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Business Field of Study </a:t>
                      </a:r>
                      <a:r>
                        <a:rPr lang="en-US" sz="1400" kern="1200" dirty="0" smtClean="0">
                          <a:effectLst/>
                        </a:rPr>
                        <a:t>Curriculum</a:t>
                      </a:r>
                      <a:endParaRPr lang="en-US" sz="1400" dirty="0">
                        <a:effectLst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 52.0101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21 SCH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32" marR="36732" marT="91440" marB="91440"/>
                </a:tc>
              </a:tr>
              <a:tr h="42335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09.0101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12-15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11.0701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Criminal Justice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43.0104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Childhood Education Field of Study Curriculum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13.1209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14.0101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Technology Field of Study Curriculum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15.0000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Mexican-American Studies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05.0203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 SCH</a:t>
                      </a:r>
                    </a:p>
                  </a:txBody>
                  <a:tcPr marL="36732" marR="36732" marT="91440" marB="91440"/>
                </a:tc>
              </a:tr>
              <a:tr h="43987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Grades Teacher Certification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13.1203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50.0901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</a:t>
                      </a:r>
                    </a:p>
                  </a:txBody>
                  <a:tcPr marL="36732" marR="36732" marT="91440" marB="91440"/>
                </a:tc>
              </a:tr>
              <a:tr h="4051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(RN) Field of Study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51.3801</a:t>
                      </a:r>
                    </a:p>
                  </a:txBody>
                  <a:tcPr marL="36732" marR="36732" marT="91440" marB="9144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 SCH</a:t>
                      </a:r>
                    </a:p>
                  </a:txBody>
                  <a:tcPr marL="36732" marR="36732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CTC Graduation Report: CBM009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09800"/>
            <a:ext cx="8991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There is an </a:t>
            </a:r>
            <a:r>
              <a:rPr lang="en-US" sz="3600" dirty="0"/>
              <a:t>edit check </a:t>
            </a:r>
            <a:r>
              <a:rPr lang="en-US" sz="3600" dirty="0" smtClean="0"/>
              <a:t>on the </a:t>
            </a:r>
            <a:r>
              <a:rPr lang="en-US" sz="3600" dirty="0"/>
              <a:t>CBM009 edit program to identify reporting of </a:t>
            </a:r>
            <a:r>
              <a:rPr lang="en-US" sz="3600" dirty="0" smtClean="0"/>
              <a:t>“Multiple </a:t>
            </a:r>
            <a:r>
              <a:rPr lang="en-US" sz="3600" dirty="0"/>
              <a:t>Awards in Excess” of the number of award types within level and CIP approved on the technical program </a:t>
            </a:r>
            <a:r>
              <a:rPr lang="en-US" sz="3600" dirty="0" smtClean="0"/>
              <a:t>inventory</a:t>
            </a:r>
          </a:p>
          <a:p>
            <a:pPr marL="0" indent="0">
              <a:buNone/>
            </a:pPr>
            <a:r>
              <a:rPr lang="en-US" sz="3600" dirty="0" smtClean="0"/>
              <a:t>(Clearinghouse</a:t>
            </a:r>
            <a:r>
              <a:rPr lang="en-US" sz="3600" dirty="0"/>
              <a:t>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DC33F-091E-4E63-B5F9-0E58931E03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257300"/>
            <a:ext cx="74803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>Multiple Awards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37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DC33F-091E-4E63-B5F9-0E58931E03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			</a:t>
            </a:r>
            <a:r>
              <a:rPr lang="en-US" sz="1200" dirty="0" smtClean="0"/>
              <a:t>NORMAL 	QUESTIONABLE  </a:t>
            </a:r>
            <a:r>
              <a:rPr lang="en-US" sz="1200" dirty="0"/>
              <a:t>ERROR </a:t>
            </a:r>
            <a:r>
              <a:rPr lang="en-US" sz="1200" dirty="0" smtClean="0"/>
              <a:t>							RANGE      	VALUES 	VALUES</a:t>
            </a:r>
            <a:endParaRPr lang="en-US" sz="1200" dirty="0"/>
          </a:p>
          <a:p>
            <a:r>
              <a:rPr lang="en-US" sz="1200" dirty="0"/>
              <a:t>ITEM 1 Record Code                           </a:t>
            </a:r>
            <a:r>
              <a:rPr lang="en-US" sz="1200" dirty="0" smtClean="0"/>
              <a:t>	    </a:t>
            </a:r>
            <a:r>
              <a:rPr lang="en-US" sz="1200" dirty="0"/>
              <a:t>1,036         </a:t>
            </a:r>
            <a:r>
              <a:rPr lang="en-US" sz="1200" dirty="0" smtClean="0"/>
              <a:t>	    </a:t>
            </a:r>
            <a:r>
              <a:rPr lang="en-US" sz="1200" dirty="0"/>
              <a:t>0 </a:t>
            </a:r>
            <a:r>
              <a:rPr lang="en-US" sz="1200" dirty="0" smtClean="0"/>
              <a:t>	   0</a:t>
            </a:r>
            <a:endParaRPr lang="en-US" sz="1200" dirty="0"/>
          </a:p>
          <a:p>
            <a:r>
              <a:rPr lang="en-US" sz="1200" dirty="0"/>
              <a:t>ITEM 2 Inst. Code                             </a:t>
            </a:r>
            <a:r>
              <a:rPr lang="en-US" sz="1200" dirty="0" smtClean="0"/>
              <a:t>	   </a:t>
            </a:r>
            <a:r>
              <a:rPr lang="en-US" sz="1200" dirty="0"/>
              <a:t>1,036         </a:t>
            </a:r>
            <a:r>
              <a:rPr lang="en-US" sz="1200" dirty="0" smtClean="0"/>
              <a:t>	    </a:t>
            </a:r>
            <a:r>
              <a:rPr lang="en-US" sz="1200" dirty="0"/>
              <a:t>0    </a:t>
            </a:r>
            <a:r>
              <a:rPr lang="en-US" sz="1200" dirty="0" smtClean="0"/>
              <a:t>	   0</a:t>
            </a:r>
            <a:endParaRPr lang="en-US" sz="1200" dirty="0"/>
          </a:p>
          <a:p>
            <a:r>
              <a:rPr lang="en-US" sz="1200" dirty="0"/>
              <a:t>ITEM 3 Student Id                               </a:t>
            </a:r>
            <a:r>
              <a:rPr lang="en-US" sz="1200" dirty="0" smtClean="0"/>
              <a:t>	      </a:t>
            </a:r>
            <a:r>
              <a:rPr lang="en-US" sz="1200" dirty="0"/>
              <a:t>712         </a:t>
            </a:r>
            <a:r>
              <a:rPr lang="en-US" sz="1200" dirty="0" smtClean="0"/>
              <a:t>    324   	   </a:t>
            </a:r>
            <a:r>
              <a:rPr lang="en-US" sz="1200" dirty="0"/>
              <a:t>0</a:t>
            </a:r>
          </a:p>
          <a:p>
            <a:r>
              <a:rPr lang="en-US" sz="1200" dirty="0"/>
              <a:t>ITEM 4 Gender      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	   0   	   </a:t>
            </a:r>
            <a:endParaRPr lang="en-US" sz="1200" dirty="0"/>
          </a:p>
          <a:p>
            <a:r>
              <a:rPr lang="en-US" sz="1200" dirty="0"/>
              <a:t>ITEM 6 Date or Birth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	   0</a:t>
            </a:r>
            <a:endParaRPr lang="en-US" sz="1200" dirty="0"/>
          </a:p>
          <a:p>
            <a:r>
              <a:rPr lang="en-US" sz="1200" dirty="0"/>
              <a:t>ITEM 7 Degree/Cert or Progress measure       </a:t>
            </a:r>
            <a:r>
              <a:rPr lang="en-US" sz="1200" dirty="0" smtClean="0"/>
              <a:t>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8 Level of Award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9 Major      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10 Semester 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11 Year      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12 Month of Award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13 Type Award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15 Remote campus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16 Non Disclosure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	     0   	   0</a:t>
            </a:r>
            <a:endParaRPr lang="en-US" sz="1200" dirty="0"/>
          </a:p>
          <a:p>
            <a:r>
              <a:rPr lang="en-US" sz="1200" dirty="0"/>
              <a:t>ITEM 17 Last Name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18 First Name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19 Middle Name Initial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 	   0</a:t>
            </a:r>
            <a:endParaRPr lang="en-US" sz="1200" dirty="0"/>
          </a:p>
          <a:p>
            <a:r>
              <a:rPr lang="en-US" sz="1200" dirty="0"/>
              <a:t>ITEM 20 Ethnic Origin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21 Race                                   </a:t>
            </a:r>
            <a:r>
              <a:rPr lang="en-US" sz="1200" dirty="0" smtClean="0"/>
              <a:t>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21A White                                   </a:t>
            </a:r>
            <a:r>
              <a:rPr lang="en-US" sz="1200" dirty="0" smtClean="0"/>
              <a:t> 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21B </a:t>
            </a:r>
            <a:r>
              <a:rPr lang="en-US" sz="1200" dirty="0" smtClean="0"/>
              <a:t>Black/African- </a:t>
            </a:r>
            <a:r>
              <a:rPr lang="en-US" sz="1200" dirty="0"/>
              <a:t>Amer</a:t>
            </a:r>
            <a:r>
              <a:rPr lang="en-US" sz="1200" dirty="0" smtClean="0"/>
              <a:t>              	  </a:t>
            </a:r>
            <a:r>
              <a:rPr lang="en-US" sz="1200" dirty="0"/>
              <a:t>1,036           </a:t>
            </a:r>
            <a:r>
              <a:rPr lang="en-US" sz="1200" dirty="0" smtClean="0"/>
              <a:t>        0      	   0</a:t>
            </a:r>
            <a:endParaRPr lang="en-US" sz="1200" dirty="0"/>
          </a:p>
          <a:p>
            <a:r>
              <a:rPr lang="en-US" sz="1200" dirty="0"/>
              <a:t>ITEM 21C Asian                                   </a:t>
            </a:r>
            <a:r>
              <a:rPr lang="en-US" sz="1200" dirty="0" smtClean="0"/>
              <a:t>	  1,036                   0      	   0</a:t>
            </a:r>
            <a:endParaRPr lang="en-US" sz="1200" dirty="0"/>
          </a:p>
          <a:p>
            <a:r>
              <a:rPr lang="en-US" sz="1200" dirty="0"/>
              <a:t>ITEM 21D American Ind/Alask Nat       </a:t>
            </a:r>
            <a:r>
              <a:rPr lang="en-US" sz="1200" dirty="0" smtClean="0"/>
              <a:t>             1,036                    0      	   0</a:t>
            </a:r>
            <a:endParaRPr lang="en-US" sz="1200" dirty="0"/>
          </a:p>
          <a:p>
            <a:r>
              <a:rPr lang="en-US" sz="1200" dirty="0"/>
              <a:t>ITEM 21E International                        </a:t>
            </a:r>
            <a:r>
              <a:rPr lang="en-US" sz="1200" dirty="0" smtClean="0"/>
              <a:t>	  1,036                   0      	   0</a:t>
            </a:r>
            <a:endParaRPr lang="en-US" sz="1200" dirty="0"/>
          </a:p>
          <a:p>
            <a:r>
              <a:rPr lang="en-US" sz="1200" dirty="0"/>
              <a:t>ITEM 21F Unknown/Not Reported        </a:t>
            </a:r>
            <a:r>
              <a:rPr lang="en-US" sz="1200" dirty="0" smtClean="0"/>
              <a:t>            1,036                   0      	   0</a:t>
            </a:r>
            <a:endParaRPr lang="en-US" sz="1200" dirty="0"/>
          </a:p>
          <a:p>
            <a:r>
              <a:rPr lang="en-US" sz="1200" dirty="0"/>
              <a:t>ITEM 21G Nat Hawaiian/Other Pac Is               </a:t>
            </a:r>
            <a:r>
              <a:rPr lang="en-US" sz="1200" dirty="0" smtClean="0"/>
              <a:t>1,036                    0      	   0</a:t>
            </a:r>
            <a:endParaRPr lang="en-US" sz="12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>
                <a:solidFill>
                  <a:srgbClr val="FF0000"/>
                </a:solidFill>
              </a:rPr>
              <a:t>Multiple Awards in Excess of Clearinghouse to be Reconciled 0</a:t>
            </a:r>
          </a:p>
        </p:txBody>
      </p:sp>
    </p:spTree>
    <p:extLst>
      <p:ext uri="{BB962C8B-B14F-4D97-AF65-F5344CB8AC3E}">
        <p14:creationId xmlns:p14="http://schemas.microsoft.com/office/powerpoint/2010/main" val="340348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079" y="304800"/>
            <a:ext cx="8229600" cy="842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CTC Graduation Report: CBM009 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Edit00v00                                    TEXAS HIGHER EDUCATION COORDINATING BOARD                                   Page 1</a:t>
            </a:r>
          </a:p>
          <a:p>
            <a:pPr marL="0" indent="0">
              <a:buNone/>
            </a:pPr>
            <a:r>
              <a:rPr lang="en-US" sz="1400" dirty="0"/>
              <a:t>                              CTC-CBM009 MULTIPLE AWARDS IN EXCESS OF AWARDS AVAILABLE ON CLEARINHOUSE                               </a:t>
            </a:r>
          </a:p>
          <a:p>
            <a:pPr marL="0" indent="0">
              <a:buNone/>
            </a:pPr>
            <a:r>
              <a:rPr lang="en-US" sz="1400" dirty="0"/>
              <a:t>FALL   2014                                             </a:t>
            </a:r>
            <a:r>
              <a:rPr lang="en-US" sz="1400" dirty="0" smtClean="0"/>
              <a:t>Texas Community COLLEGE 111111                      </a:t>
            </a:r>
            <a:r>
              <a:rPr lang="en-US" sz="1400" dirty="0"/>
              <a:t>RunDate: 09/04/2014 Time: 13:39:38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                                 </a:t>
            </a:r>
            <a:r>
              <a:rPr lang="en-US" sz="1400" dirty="0" smtClean="0"/>
              <a:t>		             Type     </a:t>
            </a:r>
            <a:r>
              <a:rPr lang="en-US" sz="1400" dirty="0"/>
              <a:t>Number      Number </a:t>
            </a:r>
            <a:r>
              <a:rPr lang="en-US" sz="1400" dirty="0" smtClean="0"/>
              <a:t>of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</a:t>
            </a:r>
            <a:r>
              <a:rPr lang="en-US" sz="1400" dirty="0"/>
              <a:t>CIP/ </a:t>
            </a:r>
            <a:r>
              <a:rPr lang="en-US" sz="1400" dirty="0" smtClean="0"/>
              <a:t>             Of       of </a:t>
            </a:r>
            <a:r>
              <a:rPr lang="en-US" sz="1400" dirty="0"/>
              <a:t>Awards </a:t>
            </a:r>
            <a:r>
              <a:rPr lang="en-US" sz="1400" dirty="0" smtClean="0"/>
              <a:t>   Awards </a:t>
            </a:r>
            <a:r>
              <a:rPr lang="en-US" sz="1400" dirty="0"/>
              <a:t>In    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StudentID   </a:t>
            </a:r>
            <a:r>
              <a:rPr lang="en-US" sz="1400" dirty="0"/>
              <a:t>Name        Major   Major   Reported   CLHS Award Db    Message   </a:t>
            </a:r>
          </a:p>
          <a:p>
            <a:pPr marL="0" indent="0">
              <a:buNone/>
            </a:pPr>
            <a:r>
              <a:rPr lang="en-US" sz="1400" dirty="0" smtClean="0"/>
              <a:t>            5239   </a:t>
            </a:r>
            <a:r>
              <a:rPr lang="en-US" sz="1400" dirty="0"/>
              <a:t>CERT1     52030100    2            2        1       Error there are only   1 CERT1 Available for this CIP </a:t>
            </a:r>
          </a:p>
          <a:p>
            <a:pPr marL="0" indent="0">
              <a:buNone/>
            </a:pPr>
            <a:r>
              <a:rPr lang="en-US" sz="1400" dirty="0" smtClean="0"/>
              <a:t>            5518   </a:t>
            </a:r>
            <a:r>
              <a:rPr lang="en-US" sz="1400" dirty="0"/>
              <a:t>CERT1     52030100    2            2        1       Error there are only   1 CERT1 Available for this CIP </a:t>
            </a:r>
          </a:p>
          <a:p>
            <a:pPr marL="0" indent="0">
              <a:buNone/>
            </a:pPr>
            <a:r>
              <a:rPr lang="en-US" sz="1400" dirty="0" smtClean="0"/>
              <a:t>            0938   </a:t>
            </a:r>
            <a:r>
              <a:rPr lang="en-US" sz="1400" dirty="0"/>
              <a:t>CERT1     52030100    2            2        1       Error there are only   1 CERT1 Available for this CIP </a:t>
            </a:r>
          </a:p>
          <a:p>
            <a:pPr marL="0" indent="0">
              <a:buNone/>
            </a:pPr>
            <a:r>
              <a:rPr lang="en-US" sz="1400" dirty="0" smtClean="0"/>
              <a:t>            6815   CERT1     </a:t>
            </a:r>
            <a:r>
              <a:rPr lang="en-US" sz="1400" dirty="0"/>
              <a:t>50040800    2            3        2       Error there are only   2 CERT1 Available for this </a:t>
            </a:r>
            <a:r>
              <a:rPr lang="en-US" sz="1400" dirty="0" smtClean="0"/>
              <a:t>CIP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Note:  Please check Program </a:t>
            </a:r>
            <a:r>
              <a:rPr lang="en-US" sz="1400" dirty="0"/>
              <a:t>Clearinghouse </a:t>
            </a:r>
            <a:r>
              <a:rPr lang="en-US" sz="1400" dirty="0" smtClean="0"/>
              <a:t>at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://www.txhighereddata.org/interactive/CTCClearingHouse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DC33F-091E-4E63-B5F9-0E58931E034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57300"/>
            <a:ext cx="7480300" cy="4616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n-lt"/>
              </a:rPr>
              <a:t>Multiple Awards-Awards Available on Clearinghouse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14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31530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\</a:t>
            </a:r>
            <a:br>
              <a:rPr lang="en-US" dirty="0" smtClean="0"/>
            </a:br>
            <a:r>
              <a:rPr lang="en-US" sz="3100" dirty="0" smtClean="0"/>
              <a:t>CTC Graduation Report: CBM009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" y="1512607"/>
            <a:ext cx="9136062" cy="4518278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 </a:t>
            </a:r>
            <a:r>
              <a:rPr lang="pt-BR" sz="1200" dirty="0"/>
              <a:t> Item  Item      Item    Item  Item  Item      Item    Item   Item     * Items *  Item  Item  Item  Item  Item  Item  Remarks   </a:t>
            </a:r>
          </a:p>
          <a:p>
            <a:pPr marL="0" indent="0">
              <a:buNone/>
            </a:pPr>
            <a:r>
              <a:rPr lang="pt-BR" sz="1200" dirty="0"/>
              <a:t>    1     </a:t>
            </a:r>
            <a:r>
              <a:rPr lang="pt-BR" sz="1200" dirty="0" smtClean="0"/>
              <a:t>    2             </a:t>
            </a:r>
            <a:r>
              <a:rPr lang="pt-BR" sz="1200" dirty="0"/>
              <a:t>3  </a:t>
            </a:r>
            <a:r>
              <a:rPr lang="pt-BR" sz="1200" dirty="0" smtClean="0"/>
              <a:t>       4        </a:t>
            </a:r>
            <a:r>
              <a:rPr lang="pt-BR" sz="1200" dirty="0"/>
              <a:t>5 </a:t>
            </a:r>
            <a:r>
              <a:rPr lang="pt-BR" sz="1200" dirty="0" smtClean="0"/>
              <a:t>      </a:t>
            </a:r>
            <a:r>
              <a:rPr lang="pt-BR" sz="1200" dirty="0"/>
              <a:t>6     </a:t>
            </a:r>
            <a:r>
              <a:rPr lang="pt-BR" sz="1200" dirty="0" smtClean="0"/>
              <a:t>      </a:t>
            </a:r>
            <a:r>
              <a:rPr lang="pt-BR" sz="1200" dirty="0"/>
              <a:t>7      </a:t>
            </a:r>
            <a:r>
              <a:rPr lang="pt-BR" sz="1200" dirty="0" smtClean="0"/>
              <a:t>       </a:t>
            </a:r>
            <a:r>
              <a:rPr lang="pt-BR" sz="1200" dirty="0"/>
              <a:t>8    </a:t>
            </a:r>
            <a:r>
              <a:rPr lang="pt-BR" sz="1200" dirty="0" smtClean="0"/>
              <a:t>     </a:t>
            </a:r>
            <a:r>
              <a:rPr lang="pt-BR" sz="1200" dirty="0"/>
              <a:t>9   </a:t>
            </a:r>
            <a:r>
              <a:rPr lang="pt-BR" sz="1200" dirty="0" smtClean="0"/>
              <a:t>      10 </a:t>
            </a:r>
            <a:r>
              <a:rPr lang="pt-BR" sz="1200" dirty="0"/>
              <a:t>11  12   </a:t>
            </a:r>
            <a:r>
              <a:rPr lang="pt-BR" sz="1200" dirty="0" smtClean="0"/>
              <a:t>   13       14     </a:t>
            </a:r>
            <a:r>
              <a:rPr lang="pt-BR" sz="1200" dirty="0"/>
              <a:t>15 </a:t>
            </a:r>
            <a:r>
              <a:rPr lang="pt-BR" sz="1200" dirty="0" smtClean="0"/>
              <a:t>    </a:t>
            </a:r>
            <a:r>
              <a:rPr lang="pt-BR" sz="1200" dirty="0"/>
              <a:t>16   </a:t>
            </a:r>
            <a:r>
              <a:rPr lang="pt-BR" sz="1200" dirty="0" smtClean="0"/>
              <a:t>   </a:t>
            </a:r>
            <a:r>
              <a:rPr lang="pt-BR" sz="1200" dirty="0"/>
              <a:t>17     </a:t>
            </a:r>
            <a:r>
              <a:rPr lang="pt-BR" sz="1200" dirty="0" smtClean="0"/>
              <a:t>     </a:t>
            </a:r>
            <a:r>
              <a:rPr lang="pt-BR" sz="1200" dirty="0"/>
              <a:t>Remarks</a:t>
            </a:r>
          </a:p>
          <a:p>
            <a:pPr marL="0" indent="0">
              <a:buNone/>
            </a:pPr>
            <a:r>
              <a:rPr lang="pt-BR" sz="1200" dirty="0"/>
              <a:t>                                                         </a:t>
            </a:r>
            <a:r>
              <a:rPr lang="pt-BR" sz="1200" dirty="0" smtClean="0"/>
              <a:t>                                                                                                                            </a:t>
            </a:r>
            <a:r>
              <a:rPr lang="pt-BR" sz="1200" dirty="0"/>
              <a:t>20 21A B C D E E F G</a:t>
            </a:r>
          </a:p>
          <a:p>
            <a:pPr marL="0" indent="0">
              <a:buNone/>
            </a:pPr>
            <a:r>
              <a:rPr lang="pt-BR" sz="1200" dirty="0"/>
              <a:t> </a:t>
            </a:r>
            <a:r>
              <a:rPr lang="pt-BR" sz="1200" dirty="0" smtClean="0"/>
              <a:t>   </a:t>
            </a:r>
            <a:r>
              <a:rPr lang="en-US" sz="1200" dirty="0" smtClean="0"/>
              <a:t>9     111111     2885    </a:t>
            </a:r>
            <a:r>
              <a:rPr lang="en-US" sz="1200" dirty="0"/>
              <a:t>M        </a:t>
            </a:r>
            <a:r>
              <a:rPr lang="en-US" sz="1200" dirty="0" smtClean="0"/>
              <a:t>19701023   CERT1    </a:t>
            </a:r>
            <a:r>
              <a:rPr lang="en-US" sz="1200" dirty="0"/>
              <a:t>2 </a:t>
            </a:r>
            <a:r>
              <a:rPr lang="en-US" sz="1200" dirty="0" smtClean="0"/>
              <a:t>   </a:t>
            </a:r>
            <a:r>
              <a:rPr lang="en-US" sz="1200" dirty="0"/>
              <a:t>11080400  </a:t>
            </a:r>
            <a:r>
              <a:rPr lang="en-US" sz="1200" dirty="0" smtClean="0"/>
              <a:t>1 </a:t>
            </a:r>
            <a:r>
              <a:rPr lang="en-US" sz="1200" dirty="0"/>
              <a:t>2014 12  2                  </a:t>
            </a:r>
            <a:r>
              <a:rPr lang="en-US" sz="1200" dirty="0" smtClean="0"/>
              <a:t>            </a:t>
            </a:r>
            <a:r>
              <a:rPr lang="en-US" sz="1200" dirty="0"/>
              <a:t>0     </a:t>
            </a:r>
            <a:r>
              <a:rPr lang="en-US" sz="1200" dirty="0" smtClean="0"/>
              <a:t>     Wagner                Anissa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                              </a:t>
            </a:r>
            <a:r>
              <a:rPr lang="en-US" sz="1200" dirty="0" smtClean="0"/>
              <a:t>                                     </a:t>
            </a:r>
            <a:r>
              <a:rPr lang="en-US" sz="1200" dirty="0"/>
              <a:t>********</a:t>
            </a:r>
          </a:p>
          <a:p>
            <a:pPr marL="0" indent="0">
              <a:buNone/>
            </a:pPr>
            <a:r>
              <a:rPr lang="en-US" sz="1200" dirty="0"/>
              <a:t>                                                                                                              </a:t>
            </a:r>
            <a:r>
              <a:rPr lang="en-US" sz="1200" dirty="0" smtClean="0"/>
              <a:t>  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                                                 </a:t>
            </a:r>
            <a:r>
              <a:rPr lang="en-US" sz="1200" dirty="0" smtClean="0"/>
              <a:t>				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Major(Item9) Not Found on CLHS Award Files! REF0060</a:t>
            </a:r>
            <a:endParaRPr lang="pt-BR" sz="1200" dirty="0">
              <a:solidFill>
                <a:srgbClr val="FF0000"/>
              </a:solidFill>
            </a:endParaRPr>
          </a:p>
          <a:p>
            <a:pPr marL="228600" indent="-228600">
              <a:buAutoNum type="arabicPlain" startAt="9"/>
            </a:pPr>
            <a:endParaRPr lang="en-US" sz="1200" dirty="0" smtClean="0"/>
          </a:p>
          <a:p>
            <a:pPr marL="228600" indent="-228600">
              <a:buAutoNum type="arabicPlain" startAt="9"/>
            </a:pPr>
            <a:endParaRPr lang="en-US" sz="1200" dirty="0"/>
          </a:p>
          <a:p>
            <a:pPr marL="0" indent="0">
              <a:buNone/>
            </a:pPr>
            <a:r>
              <a:rPr lang="en-US" sz="1650" dirty="0" smtClean="0"/>
              <a:t>Please </a:t>
            </a:r>
            <a:r>
              <a:rPr lang="en-US" sz="1650" dirty="0"/>
              <a:t>check Program Clearinghouse </a:t>
            </a:r>
            <a:r>
              <a:rPr lang="en-US" sz="1650" dirty="0" smtClean="0"/>
              <a:t>at </a:t>
            </a:r>
            <a:r>
              <a:rPr lang="en-US" sz="1650" dirty="0" smtClean="0">
                <a:hlinkClick r:id="rId3"/>
              </a:rPr>
              <a:t>http</a:t>
            </a:r>
            <a:r>
              <a:rPr lang="en-US" sz="1650" dirty="0">
                <a:hlinkClick r:id="rId3"/>
              </a:rPr>
              <a:t>://www.txhighereddata.org/interactive/CTCClearingHouse</a:t>
            </a:r>
            <a:r>
              <a:rPr lang="en-US" sz="1650" dirty="0" smtClean="0">
                <a:hlinkClick r:id="rId3"/>
              </a:rPr>
              <a:t>/</a:t>
            </a:r>
            <a:r>
              <a:rPr lang="en-US" sz="165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Item </a:t>
            </a:r>
            <a:r>
              <a:rPr lang="en-US" sz="1800" b="1" dirty="0"/>
              <a:t>#</a:t>
            </a:r>
            <a:r>
              <a:rPr lang="en-US" sz="1800" b="1" dirty="0" smtClean="0"/>
              <a:t>8     Level </a:t>
            </a:r>
            <a:r>
              <a:rPr lang="en-US" sz="1800" b="1" dirty="0"/>
              <a:t>of </a:t>
            </a:r>
            <a:r>
              <a:rPr lang="en-US" sz="1800" b="1" dirty="0" smtClean="0"/>
              <a:t>Award   </a:t>
            </a:r>
            <a:r>
              <a:rPr lang="en-US" sz="1800" dirty="0" smtClean="0"/>
              <a:t>Enter </a:t>
            </a:r>
            <a:r>
              <a:rPr lang="en-US" sz="1800" dirty="0"/>
              <a:t>the appropriate code to identify the level of the award.</a:t>
            </a:r>
          </a:p>
          <a:p>
            <a:pPr marL="0" indent="0">
              <a:buNone/>
            </a:pPr>
            <a:r>
              <a:rPr lang="en-US" sz="1800" b="1" dirty="0" smtClean="0"/>
              <a:t>Item </a:t>
            </a:r>
            <a:r>
              <a:rPr lang="en-US" sz="1800" b="1" dirty="0"/>
              <a:t>#9 </a:t>
            </a:r>
            <a:r>
              <a:rPr lang="en-US" sz="1800" b="1" dirty="0" smtClean="0"/>
              <a:t>    Major                   </a:t>
            </a:r>
            <a:r>
              <a:rPr lang="en-US" sz="1800" dirty="0" smtClean="0"/>
              <a:t>Enter </a:t>
            </a:r>
            <a:r>
              <a:rPr lang="en-US" sz="1800" dirty="0"/>
              <a:t>the eight-digit 2010 CIP code identifying the academic </a:t>
            </a:r>
            <a:r>
              <a:rPr lang="en-US" sz="1800" dirty="0" smtClean="0"/>
              <a:t>or						     technical major code.</a:t>
            </a:r>
          </a:p>
          <a:p>
            <a:pPr marL="0" indent="0">
              <a:buNone/>
            </a:pPr>
            <a:r>
              <a:rPr lang="en-US" sz="1800" b="1" dirty="0" smtClean="0"/>
              <a:t>Item </a:t>
            </a:r>
            <a:r>
              <a:rPr lang="en-US" sz="1800" b="1" dirty="0"/>
              <a:t>#</a:t>
            </a:r>
            <a:r>
              <a:rPr lang="en-US" sz="1800" b="1" dirty="0" smtClean="0"/>
              <a:t>13   Type Award        </a:t>
            </a:r>
            <a:r>
              <a:rPr lang="en-US" sz="1800" dirty="0" smtClean="0"/>
              <a:t>Enter </a:t>
            </a:r>
            <a:r>
              <a:rPr lang="en-US" sz="1800" dirty="0"/>
              <a:t>the code to identify the type of the </a:t>
            </a:r>
            <a:r>
              <a:rPr lang="en-US" sz="1800" dirty="0" smtClean="0"/>
              <a:t>award.</a:t>
            </a:r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228600" indent="-228600">
              <a:buAutoNum type="arabicPlain" startAt="9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7A0C6D-401E-4429-A274-9C2068E06B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770" y="1019867"/>
            <a:ext cx="74803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>Common Error Message 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9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THECB colors">
      <a:dk1>
        <a:sysClr val="windowText" lastClr="000000"/>
      </a:dk1>
      <a:lt1>
        <a:sysClr val="window" lastClr="FFFFFF"/>
      </a:lt1>
      <a:dk2>
        <a:srgbClr val="0070B7"/>
      </a:dk2>
      <a:lt2>
        <a:srgbClr val="CADCE9"/>
      </a:lt2>
      <a:accent1>
        <a:srgbClr val="0070B7"/>
      </a:accent1>
      <a:accent2>
        <a:srgbClr val="007E69"/>
      </a:accent2>
      <a:accent3>
        <a:srgbClr val="CD9E10"/>
      </a:accent3>
      <a:accent4>
        <a:srgbClr val="7D4D9A"/>
      </a:accent4>
      <a:accent5>
        <a:srgbClr val="73BAAC"/>
      </a:accent5>
      <a:accent6>
        <a:srgbClr val="848C8B"/>
      </a:accent6>
      <a:hlink>
        <a:srgbClr val="147C6A"/>
      </a:hlink>
      <a:folHlink>
        <a:srgbClr val="147D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21528</TotalTime>
  <Words>634</Words>
  <Application>Microsoft Office PowerPoint</Application>
  <PresentationFormat>On-screen Show (4:3)</PresentationFormat>
  <Paragraphs>178</Paragraphs>
  <Slides>11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Wingdings</vt:lpstr>
      <vt:lpstr>3_Office Theme</vt:lpstr>
      <vt:lpstr>Community and Technical Colleges Graduation Report: CBM009</vt:lpstr>
      <vt:lpstr>CTC Graduation Report: CBM009 </vt:lpstr>
      <vt:lpstr>CTC Graduation Report: CBM009  </vt:lpstr>
      <vt:lpstr>CTC CBM009 Report Due Date </vt:lpstr>
      <vt:lpstr>CTC CBM009 Report Due Date</vt:lpstr>
      <vt:lpstr>CTC Graduation Report: CBM009</vt:lpstr>
      <vt:lpstr>PowerPoint Presentation</vt:lpstr>
      <vt:lpstr>     CTC Graduation Report: CBM009 </vt:lpstr>
      <vt:lpstr>\ CTC Graduation Report: CBM009 </vt:lpstr>
      <vt:lpstr>Graduation Report: CBM009</vt:lpstr>
      <vt:lpstr>CTC Graduation Report: CBM009</vt:lpstr>
    </vt:vector>
  </TitlesOfParts>
  <Company>THECB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Training July 2015 - CBM009</dc:title>
  <dc:subject>CBM Training</dc:subject>
  <dc:creator>Strategic Planning and Funding</dc:creator>
  <cp:keywords>CBM009 Training</cp:keywords>
  <cp:lastModifiedBy>King, Clifford</cp:lastModifiedBy>
  <cp:revision>339</cp:revision>
  <cp:lastPrinted>2015-07-13T16:29:44Z</cp:lastPrinted>
  <dcterms:created xsi:type="dcterms:W3CDTF">2013-02-12T19:14:37Z</dcterms:created>
  <dcterms:modified xsi:type="dcterms:W3CDTF">2015-09-09T18:01:31Z</dcterms:modified>
  <cp:contentStatus/>
</cp:coreProperties>
</file>